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73" r:id="rId3"/>
  </p:sldMasterIdLst>
  <p:notesMasterIdLst>
    <p:notesMasterId r:id="rId34"/>
  </p:notesMasterIdLst>
  <p:sldIdLst>
    <p:sldId id="256" r:id="rId4"/>
    <p:sldId id="292" r:id="rId5"/>
    <p:sldId id="327" r:id="rId6"/>
    <p:sldId id="293" r:id="rId7"/>
    <p:sldId id="322" r:id="rId8"/>
    <p:sldId id="283" r:id="rId9"/>
    <p:sldId id="285" r:id="rId10"/>
    <p:sldId id="291" r:id="rId11"/>
    <p:sldId id="325" r:id="rId12"/>
    <p:sldId id="261" r:id="rId13"/>
    <p:sldId id="286" r:id="rId14"/>
    <p:sldId id="290" r:id="rId15"/>
    <p:sldId id="269" r:id="rId16"/>
    <p:sldId id="287" r:id="rId17"/>
    <p:sldId id="308" r:id="rId18"/>
    <p:sldId id="309" r:id="rId19"/>
    <p:sldId id="326" r:id="rId20"/>
    <p:sldId id="288" r:id="rId21"/>
    <p:sldId id="311" r:id="rId22"/>
    <p:sldId id="312" r:id="rId23"/>
    <p:sldId id="314" r:id="rId24"/>
    <p:sldId id="315" r:id="rId25"/>
    <p:sldId id="316" r:id="rId26"/>
    <p:sldId id="318" r:id="rId27"/>
    <p:sldId id="317" r:id="rId28"/>
    <p:sldId id="320" r:id="rId29"/>
    <p:sldId id="323" r:id="rId30"/>
    <p:sldId id="324" r:id="rId31"/>
    <p:sldId id="321" r:id="rId32"/>
    <p:sldId id="280" r:id="rId33"/>
  </p:sldIdLst>
  <p:sldSz cx="12192000" cy="685800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1pPr>
    <a:lvl2pPr marL="742950" indent="-28575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2pPr>
    <a:lvl3pPr marL="1143000" indent="-22860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3pPr>
    <a:lvl4pPr marL="1600200" indent="-22860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4pPr>
    <a:lvl5pPr marL="2057400" indent="-22860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80" autoAdjust="0"/>
    <p:restoredTop sz="94674"/>
  </p:normalViewPr>
  <p:slideViewPr>
    <p:cSldViewPr>
      <p:cViewPr>
        <p:scale>
          <a:sx n="58" d="100"/>
          <a:sy n="58" d="100"/>
        </p:scale>
        <p:origin x="-628" y="-2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="" xmlns:a16="http://schemas.microsoft.com/office/drawing/2014/main" id="{0D271CB1-CF6E-B3DC-25A3-37ACA4321C4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2425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46152E6D-F42B-9B54-A690-DF175FF7050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s-ES"/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B501ECE5-97ED-C063-80E5-9CBC7226BAEB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6F7E57D7-F7FD-E481-CA48-BC6C793F90C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3077" name="Rectangle 5">
            <a:extLst>
              <a:ext uri="{FF2B5EF4-FFF2-40B4-BE49-F238E27FC236}">
                <a16:creationId xmlns="" xmlns:a16="http://schemas.microsoft.com/office/drawing/2014/main" id="{D6E6345D-698E-5740-7202-839839B307B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3078" name="Rectangle 6">
            <a:extLst>
              <a:ext uri="{FF2B5EF4-FFF2-40B4-BE49-F238E27FC236}">
                <a16:creationId xmlns="" xmlns:a16="http://schemas.microsoft.com/office/drawing/2014/main" id="{46A7C2DE-9D5C-A96C-51DA-535E92CD495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C55EAA2-3BA0-584D-B970-9205750CD340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60244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F0340584-CE86-C9B3-CE0D-F932DF778EC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215D71-320D-A840-B32E-EBF3C1FC92CB}" type="slidenum">
              <a:rPr lang="en-US" altLang="es-ES"/>
              <a:pPr/>
              <a:t>1</a:t>
            </a:fld>
            <a:endParaRPr lang="en-US" altLang="es-ES"/>
          </a:p>
        </p:txBody>
      </p:sp>
      <p:sp>
        <p:nvSpPr>
          <p:cNvPr id="7169" name="Text Box 1">
            <a:extLst>
              <a:ext uri="{FF2B5EF4-FFF2-40B4-BE49-F238E27FC236}">
                <a16:creationId xmlns="" xmlns:a16="http://schemas.microsoft.com/office/drawing/2014/main" id="{1F2FC3E1-BC4A-55E1-AEB9-256845F4DCB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0" name="Text Box 2">
            <a:extLst>
              <a:ext uri="{FF2B5EF4-FFF2-40B4-BE49-F238E27FC236}">
                <a16:creationId xmlns="" xmlns:a16="http://schemas.microsoft.com/office/drawing/2014/main" id="{B05973F3-82A0-2D29-D30E-8CE401E5FFC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0404" y="5255755"/>
            <a:ext cx="6163225" cy="4891719"/>
          </a:xfrm>
        </p:spPr>
        <p:txBody>
          <a:bodyPr/>
          <a:lstStyle/>
          <a:p>
            <a:pPr defTabSz="1018824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900" b="1" dirty="0"/>
              <a:t>Talking points </a:t>
            </a:r>
          </a:p>
          <a:p>
            <a:pPr marL="191030" indent="-191030">
              <a:buFont typeface="Arial" panose="020B0604020202020204" pitchFamily="34" charset="0"/>
              <a:buChar char="•"/>
            </a:pPr>
            <a:r>
              <a:rPr lang="en-US" sz="900" dirty="0">
                <a:latin typeface="Arial"/>
              </a:rPr>
              <a:t>This was a retrospective single-site US study of patients with lung cancer from the Stony Brook University Hospital Cancer Registry that compared survival outcomes of patients treated with</a:t>
            </a:r>
            <a:r>
              <a:rPr lang="en-US" sz="9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900" dirty="0">
                <a:latin typeface="Arial"/>
              </a:rPr>
              <a:t>a multidisciplinary team approach (multidisciplinary treatment) vs a traditional care model (no multidisciplinary treatment) </a:t>
            </a:r>
          </a:p>
          <a:p>
            <a:pPr marL="191030" indent="-191030">
              <a:buFont typeface="Arial" panose="020B0604020202020204" pitchFamily="34" charset="0"/>
              <a:buChar char="•"/>
            </a:pPr>
            <a:r>
              <a:rPr lang="en-US" sz="900" dirty="0">
                <a:latin typeface="Arial"/>
              </a:rPr>
              <a:t>For the multidisciplinary team approach: </a:t>
            </a:r>
          </a:p>
          <a:p>
            <a:pPr marL="700442" lvl="1" indent="-191030">
              <a:buFont typeface="Arial" panose="020B0604020202020204" pitchFamily="34" charset="0"/>
              <a:buChar char="–"/>
            </a:pPr>
            <a:r>
              <a:rPr lang="en-US" sz="900" dirty="0">
                <a:latin typeface="Arial"/>
              </a:rPr>
              <a:t>The core multidisciplinary team included: Thoracic surgery, interventional pulmonology, medical oncology, radiation oncology, and 2 dedicated nurse practitioners</a:t>
            </a:r>
          </a:p>
          <a:p>
            <a:pPr marL="700442" lvl="1" indent="-191030">
              <a:buFont typeface="Arial" panose="020B0604020202020204" pitchFamily="34" charset="0"/>
              <a:buChar char="–"/>
            </a:pPr>
            <a:r>
              <a:rPr lang="en-US" sz="900" dirty="0">
                <a:latin typeface="Arial"/>
              </a:rPr>
              <a:t>Additional on-site specialities were in</a:t>
            </a:r>
            <a:r>
              <a:rPr lang="en-US" sz="900" dirty="0" err="1">
                <a:latin typeface="Arial"/>
              </a:rPr>
              <a:t>terventional</a:t>
            </a:r>
            <a:r>
              <a:rPr lang="en-US" sz="900" dirty="0">
                <a:latin typeface="Arial"/>
              </a:rPr>
              <a:t> radiology, radiation therapy, chest radiology, and social and nutritional support</a:t>
            </a:r>
          </a:p>
          <a:p>
            <a:pPr marL="191030" indent="-191030">
              <a:buFont typeface="Arial" panose="020B0604020202020204" pitchFamily="34" charset="0"/>
              <a:buChar char="•"/>
            </a:pPr>
            <a:r>
              <a:rPr lang="en-US" sz="900" dirty="0">
                <a:latin typeface="Arial"/>
              </a:rPr>
              <a:t>For this analysis, patients included in the multidisciplinary team approach were those who had, at a minimum, </a:t>
            </a:r>
            <a:r>
              <a:rPr lang="en-US" sz="900" dirty="0">
                <a:solidFill>
                  <a:srgbClr val="FF0000"/>
                </a:solidFill>
                <a:latin typeface="Arial"/>
              </a:rPr>
              <a:t>1</a:t>
            </a:r>
            <a:r>
              <a:rPr lang="en-US" sz="900" dirty="0">
                <a:latin typeface="Arial"/>
              </a:rPr>
              <a:t> clinical encounter with the multidisciplinary team physicians and case presentation at the tumor board</a:t>
            </a:r>
          </a:p>
          <a:p>
            <a:pPr marL="191030" indent="-191030">
              <a:buFont typeface="Arial" panose="020B0604020202020204" pitchFamily="34" charset="0"/>
              <a:buChar char="•"/>
            </a:pPr>
            <a:r>
              <a:rPr lang="en-US" sz="900" dirty="0">
                <a:latin typeface="Arial"/>
              </a:rPr>
              <a:t>4271 patients diagnosed with lung cancer between 2002 and 2016 were identified</a:t>
            </a:r>
          </a:p>
          <a:p>
            <a:pPr marL="700442" lvl="1" indent="-191030">
              <a:buFont typeface="Arial" panose="020B0604020202020204" pitchFamily="34" charset="0"/>
              <a:buChar char="–"/>
            </a:pPr>
            <a:r>
              <a:rPr lang="en-US" sz="900" dirty="0">
                <a:latin typeface="Arial"/>
              </a:rPr>
              <a:t>1956 patients were included in the multidisciplinary treatment group vs 2315 patients in the no multidisciplinary treatment group </a:t>
            </a:r>
          </a:p>
          <a:p>
            <a:pPr marL="1209854" lvl="2" indent="-191030">
              <a:buFont typeface="Courier New" panose="02070309020205020404" pitchFamily="49" charset="0"/>
              <a:buChar char="o"/>
            </a:pPr>
            <a:r>
              <a:rPr lang="en-US" sz="900" dirty="0">
                <a:latin typeface="Arial"/>
              </a:rPr>
              <a:t>Approximately 50% of patients in the multidisciplinary treatment group had Stage I/II </a:t>
            </a:r>
            <a:br>
              <a:rPr lang="en-US" sz="900" dirty="0">
                <a:latin typeface="Arial"/>
              </a:rPr>
            </a:br>
            <a:r>
              <a:rPr lang="en-US" sz="900" dirty="0">
                <a:latin typeface="Arial"/>
              </a:rPr>
              <a:t>disease as compared to 20% in the no multidisciplinary treatment group </a:t>
            </a:r>
          </a:p>
          <a:p>
            <a:pPr marL="191030" indent="-191030">
              <a:buFont typeface="Arial" panose="020B0604020202020204" pitchFamily="34" charset="0"/>
              <a:buChar char="•"/>
            </a:pPr>
            <a:r>
              <a:rPr lang="en-US" sz="900" b="1" dirty="0">
                <a:latin typeface="Arial"/>
              </a:rPr>
              <a:t>[Right panel] </a:t>
            </a:r>
            <a:r>
              <a:rPr lang="en-US" sz="900" dirty="0">
                <a:latin typeface="Arial"/>
              </a:rPr>
              <a:t>Across disease stages, a multidisciplinary team approach improved 5-year survival rates</a:t>
            </a:r>
          </a:p>
          <a:p>
            <a:pPr marL="191030" indent="-191030">
              <a:buFont typeface="Arial" panose="020B0604020202020204" pitchFamily="34" charset="0"/>
              <a:buChar char="•"/>
            </a:pPr>
            <a:r>
              <a:rPr lang="en-US" sz="900" b="1" dirty="0">
                <a:latin typeface="Arial"/>
              </a:rPr>
              <a:t>[Left panel] </a:t>
            </a:r>
            <a:r>
              <a:rPr lang="en-US" sz="900" dirty="0">
                <a:latin typeface="Arial"/>
              </a:rPr>
              <a:t>To address for the differences between the multidisciplinary treatment group and the no multidisciplinary treatment group, a propensity-matched analysis was carried out</a:t>
            </a:r>
          </a:p>
          <a:p>
            <a:pPr marL="700442" lvl="1" indent="-191030">
              <a:buFont typeface="Arial" panose="020B0604020202020204" pitchFamily="34" charset="0"/>
              <a:buChar char="–"/>
            </a:pPr>
            <a:r>
              <a:rPr lang="en-US" sz="900" dirty="0">
                <a:latin typeface="Arial"/>
              </a:rPr>
              <a:t>Propensity cases were matched for age, gender race, stage, cancer type, and treatment (surgery vs no surgery)</a:t>
            </a:r>
          </a:p>
          <a:p>
            <a:pPr marL="700442" lvl="1" indent="-191030">
              <a:buFont typeface="Arial" panose="020B0604020202020204" pitchFamily="34" charset="0"/>
              <a:buChar char="–"/>
            </a:pPr>
            <a:r>
              <a:rPr lang="en-US" sz="900" dirty="0">
                <a:latin typeface="Arial"/>
              </a:rPr>
              <a:t>A 5-year survival benefit was seen with use of </a:t>
            </a:r>
            <a:r>
              <a:rPr lang="en-US" sz="900" dirty="0" err="1">
                <a:latin typeface="Arial"/>
              </a:rPr>
              <a:t>multidisciplinary</a:t>
            </a:r>
            <a:r>
              <a:rPr lang="en-US" sz="900" dirty="0">
                <a:latin typeface="Arial"/>
              </a:rPr>
              <a:t> treatment (HR=0.65; 95% CI: 0.54-0.77) </a:t>
            </a:r>
          </a:p>
          <a:p>
            <a:pPr marL="191030" indent="-191030">
              <a:buFont typeface="Arial" panose="020B0604020202020204" pitchFamily="34" charset="0"/>
              <a:buChar char="•"/>
            </a:pPr>
            <a:endParaRPr lang="en-US" sz="900" dirty="0">
              <a:latin typeface="Arial"/>
            </a:endParaRPr>
          </a:p>
          <a:p>
            <a:r>
              <a:rPr lang="en-US" sz="900" b="1" dirty="0"/>
              <a:t>Reference</a:t>
            </a:r>
          </a:p>
          <a:p>
            <a:r>
              <a:rPr lang="en-US" sz="1100" kern="0" dirty="0"/>
              <a:t>Bilfinger TV, Albano D, </a:t>
            </a:r>
            <a:r>
              <a:rPr lang="en-US" sz="1100" kern="0" dirty="0" err="1"/>
              <a:t>Perwaiz</a:t>
            </a:r>
            <a:r>
              <a:rPr lang="en-US" sz="1100" kern="0" dirty="0"/>
              <a:t> M, </a:t>
            </a:r>
            <a:r>
              <a:rPr lang="en-US" sz="1100" kern="0" dirty="0" err="1"/>
              <a:t>Keresztes</a:t>
            </a:r>
            <a:r>
              <a:rPr lang="en-US" sz="1100" kern="0" dirty="0"/>
              <a:t> R, </a:t>
            </a:r>
            <a:r>
              <a:rPr lang="en-US" sz="1100" kern="0" dirty="0" err="1"/>
              <a:t>Nemesure</a:t>
            </a:r>
            <a:r>
              <a:rPr lang="en-US" sz="1100" kern="0" dirty="0"/>
              <a:t>  B. Survival outcomes among lung cancer patients treated using a multidisciplinary team approach. </a:t>
            </a:r>
            <a:r>
              <a:rPr lang="en-US" sz="1100" i="1" kern="0" dirty="0"/>
              <a:t>Clin Lung Cancer</a:t>
            </a:r>
            <a:r>
              <a:rPr lang="en-US" sz="1100" kern="0" dirty="0"/>
              <a:t>. 2018;19(4):346-351. </a:t>
            </a:r>
          </a:p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fld id="{BE2FB1D0-2F30-460C-881D-3AABB350DD00}" type="slidenum">
              <a:rPr lang="en-US" sz="1300">
                <a:solidFill>
                  <a:prstClr val="black"/>
                </a:solidFill>
                <a:latin typeface="Calibri" panose="020F0502020204030204"/>
                <a:cs typeface="+mn-cs"/>
              </a:rPr>
              <a:pPr defTabSz="1018824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t>9</a:t>
            </a:fld>
            <a:endParaRPr lang="en-US" sz="13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0604BC0-C8C6-4F89-9DB2-B3739DC90BB6}"/>
              </a:ext>
            </a:extLst>
          </p:cNvPr>
          <p:cNvSpPr txBox="1">
            <a:spLocks/>
          </p:cNvSpPr>
          <p:nvPr/>
        </p:nvSpPr>
        <p:spPr>
          <a:xfrm>
            <a:off x="1673914" y="10498576"/>
            <a:ext cx="4356208" cy="422472"/>
          </a:xfrm>
          <a:prstGeom prst="rect">
            <a:avLst/>
          </a:prstGeom>
        </p:spPr>
        <p:txBody>
          <a:bodyPr vert="horz" lIns="110943" tIns="55472" rIns="110943" bIns="55472" rtlCol="0" anchor="b"/>
          <a:lstStyle>
            <a:defPPr>
              <a:defRPr lang="en-US"/>
            </a:defPPr>
            <a:lvl1pPr marL="0" algn="l" defTabSz="1088212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106" algn="l" defTabSz="1088212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212" algn="l" defTabSz="1088212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319" algn="l" defTabSz="1088212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425" algn="l" defTabSz="1088212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0531" algn="l" defTabSz="1088212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4636" algn="l" defTabSz="1088212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8742" algn="l" defTabSz="1088212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2849" algn="l" defTabSz="1088212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4914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3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Speaker notes are for internal use only and are not to be shown or disseminated outside of AstraZeneca.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AD126249-62A5-4039-9A5A-211DCF02184D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564478" y="1800267"/>
            <a:ext cx="369150" cy="628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83D980F-8024-4B19-AC5C-93A62E815D75}"/>
              </a:ext>
            </a:extLst>
          </p:cNvPr>
          <p:cNvSpPr/>
          <p:nvPr/>
        </p:nvSpPr>
        <p:spPr>
          <a:xfrm>
            <a:off x="6933629" y="1456139"/>
            <a:ext cx="768620" cy="6882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</a:rPr>
              <a:t>Bilfinger 2018 </a:t>
            </a: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p349 col2 Table 4 row13,14 and col1,2,3; footnote 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784CEFB1-299F-4B47-B051-A9D95BF10D06}"/>
              </a:ext>
            </a:extLst>
          </p:cNvPr>
          <p:cNvCxnSpPr>
            <a:cxnSpLocks/>
            <a:stCxn id="11" idx="1"/>
            <a:endCxn id="12" idx="1"/>
          </p:cNvCxnSpPr>
          <p:nvPr/>
        </p:nvCxnSpPr>
        <p:spPr>
          <a:xfrm flipH="1">
            <a:off x="6836436" y="8190786"/>
            <a:ext cx="98976" cy="654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0B4F498-27EB-49FF-B0EB-46DDB482B9C5}"/>
              </a:ext>
            </a:extLst>
          </p:cNvPr>
          <p:cNvSpPr/>
          <p:nvPr/>
        </p:nvSpPr>
        <p:spPr>
          <a:xfrm>
            <a:off x="6935412" y="7707302"/>
            <a:ext cx="768620" cy="96696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</a:rPr>
              <a:t>Bilfinger 2018 </a:t>
            </a: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p347, col2, para2, lines16- 23; p349 col2 Table 4 row13,14 and col1,2,3; footnote a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="" xmlns:a16="http://schemas.microsoft.com/office/drawing/2014/main" id="{60A9E3A3-DC02-486C-B696-E2052E088BCA}"/>
              </a:ext>
            </a:extLst>
          </p:cNvPr>
          <p:cNvSpPr/>
          <p:nvPr/>
        </p:nvSpPr>
        <p:spPr>
          <a:xfrm>
            <a:off x="6785077" y="7838130"/>
            <a:ext cx="51359" cy="83614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882" tIns="50941" rIns="101882" bIns="50941" rtlCol="0" anchor="ctr"/>
          <a:lstStyle/>
          <a:p>
            <a:pPr algn="ctr"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20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5DF71456-4070-41E0-BB70-5DB2E817666F}"/>
              </a:ext>
            </a:extLst>
          </p:cNvPr>
          <p:cNvCxnSpPr>
            <a:cxnSpLocks/>
            <a:stCxn id="15" idx="1"/>
          </p:cNvCxnSpPr>
          <p:nvPr/>
        </p:nvCxnSpPr>
        <p:spPr>
          <a:xfrm>
            <a:off x="35668" y="7297288"/>
            <a:ext cx="980838" cy="41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73F84D3-366C-46E0-8264-653B5A0E4C26}"/>
              </a:ext>
            </a:extLst>
          </p:cNvPr>
          <p:cNvSpPr/>
          <p:nvPr/>
        </p:nvSpPr>
        <p:spPr>
          <a:xfrm>
            <a:off x="35667" y="6953160"/>
            <a:ext cx="768620" cy="6882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</a:rPr>
              <a:t>Bilfinger 2018 </a:t>
            </a: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p349, col1, table2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D07663EC-9BD5-4241-9A25-FA01D574EE91}"/>
              </a:ext>
            </a:extLst>
          </p:cNvPr>
          <p:cNvCxnSpPr>
            <a:cxnSpLocks/>
          </p:cNvCxnSpPr>
          <p:nvPr/>
        </p:nvCxnSpPr>
        <p:spPr>
          <a:xfrm>
            <a:off x="35668" y="2818904"/>
            <a:ext cx="980838" cy="463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7BB8B32-2562-49C1-B72F-7D91FE76CE99}"/>
              </a:ext>
            </a:extLst>
          </p:cNvPr>
          <p:cNvSpPr/>
          <p:nvPr/>
        </p:nvSpPr>
        <p:spPr>
          <a:xfrm>
            <a:off x="1784" y="2815584"/>
            <a:ext cx="768620" cy="6882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</a:rPr>
              <a:t>Bilfinger 2018 </a:t>
            </a: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p349, col1, table2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E130EB63-FD09-418E-8899-460B0CA67EE8}"/>
              </a:ext>
            </a:extLst>
          </p:cNvPr>
          <p:cNvCxnSpPr>
            <a:cxnSpLocks/>
          </p:cNvCxnSpPr>
          <p:nvPr/>
        </p:nvCxnSpPr>
        <p:spPr>
          <a:xfrm>
            <a:off x="35668" y="1779546"/>
            <a:ext cx="1574691" cy="478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F08894F-8151-4762-AF79-5FAF3B16F125}"/>
              </a:ext>
            </a:extLst>
          </p:cNvPr>
          <p:cNvSpPr/>
          <p:nvPr/>
        </p:nvSpPr>
        <p:spPr>
          <a:xfrm>
            <a:off x="1784" y="1575590"/>
            <a:ext cx="768620" cy="11091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</a:rPr>
              <a:t>Bilfinger 2018 </a:t>
            </a: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p347, col1, para3, lines1-3, 5-6; p349, col1, table2</a:t>
            </a:r>
          </a:p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700" dirty="0">
              <a:solidFill>
                <a:prstClr val="black"/>
              </a:solidFill>
              <a:latin typeface="Calibri" panose="020F0502020204030204"/>
            </a:endParaRPr>
          </a:p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4271= 1956 MDT + 2315 no MDT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C0A9468C-8BC9-4693-8737-D901FF2F02EB}"/>
              </a:ext>
            </a:extLst>
          </p:cNvPr>
          <p:cNvCxnSpPr>
            <a:cxnSpLocks/>
          </p:cNvCxnSpPr>
          <p:nvPr/>
        </p:nvCxnSpPr>
        <p:spPr>
          <a:xfrm>
            <a:off x="35668" y="4228249"/>
            <a:ext cx="980838" cy="463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EFA41F0-3B53-456B-A288-F41C35DA8897}"/>
              </a:ext>
            </a:extLst>
          </p:cNvPr>
          <p:cNvSpPr/>
          <p:nvPr/>
        </p:nvSpPr>
        <p:spPr>
          <a:xfrm>
            <a:off x="1784" y="4224929"/>
            <a:ext cx="768620" cy="6882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</a:rPr>
              <a:t>Footnote a</a:t>
            </a:r>
          </a:p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</a:rPr>
              <a:t>Bilfinger 2018 </a:t>
            </a: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p347, col1, para5, lines1-5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4434EE8A-A5FA-4809-953C-B24B31074416}"/>
              </a:ext>
            </a:extLst>
          </p:cNvPr>
          <p:cNvCxnSpPr>
            <a:cxnSpLocks/>
          </p:cNvCxnSpPr>
          <p:nvPr/>
        </p:nvCxnSpPr>
        <p:spPr>
          <a:xfrm flipH="1">
            <a:off x="6382578" y="4616222"/>
            <a:ext cx="636652" cy="1528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31AAF45-F38E-4B99-9C9B-B28A7B1E034F}"/>
              </a:ext>
            </a:extLst>
          </p:cNvPr>
          <p:cNvSpPr/>
          <p:nvPr/>
        </p:nvSpPr>
        <p:spPr>
          <a:xfrm>
            <a:off x="6935412" y="3927967"/>
            <a:ext cx="768620" cy="6882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</a:rPr>
              <a:t>Footnote b</a:t>
            </a:r>
          </a:p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</a:rPr>
              <a:t>Bilfinger 2018 </a:t>
            </a: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p347, col1, para3, lines7-9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DE3F1742-28AB-42CA-9330-FF09C8C77F46}"/>
              </a:ext>
            </a:extLst>
          </p:cNvPr>
          <p:cNvCxnSpPr>
            <a:cxnSpLocks/>
          </p:cNvCxnSpPr>
          <p:nvPr/>
        </p:nvCxnSpPr>
        <p:spPr>
          <a:xfrm flipV="1">
            <a:off x="69551" y="5543816"/>
            <a:ext cx="946953" cy="1027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31789DB-C6C7-4450-8BC8-65A2ADAA3B1E}"/>
              </a:ext>
            </a:extLst>
          </p:cNvPr>
          <p:cNvSpPr/>
          <p:nvPr/>
        </p:nvSpPr>
        <p:spPr>
          <a:xfrm>
            <a:off x="35667" y="5442648"/>
            <a:ext cx="768620" cy="6882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</a:rPr>
              <a:t>Bilfinger 2018 </a:t>
            </a: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p347, col1, para2, lines1-4, 9-14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97A3539F-1F30-4FD5-BB5C-00E4633B33E7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57067" y="6181753"/>
            <a:ext cx="949094" cy="761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6A6F6C18-9F76-402A-A0AD-4A448DA0E015}"/>
              </a:ext>
            </a:extLst>
          </p:cNvPr>
          <p:cNvSpPr/>
          <p:nvPr/>
        </p:nvSpPr>
        <p:spPr>
          <a:xfrm>
            <a:off x="23183" y="6178432"/>
            <a:ext cx="768620" cy="4236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</a:rPr>
              <a:t>Bilfinger 2018 </a:t>
            </a: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p347, col1, para5, lines1-5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="" xmlns:a16="http://schemas.microsoft.com/office/drawing/2014/main" id="{248565D8-2AB7-4FC0-830D-DA402DAE6923}"/>
              </a:ext>
            </a:extLst>
          </p:cNvPr>
          <p:cNvSpPr/>
          <p:nvPr/>
        </p:nvSpPr>
        <p:spPr>
          <a:xfrm>
            <a:off x="1006163" y="5913803"/>
            <a:ext cx="51359" cy="68825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01882" tIns="50941" rIns="101882" bIns="50941" rtlCol="0" anchor="ctr"/>
          <a:lstStyle/>
          <a:p>
            <a:pPr algn="ctr"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20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0FCDAFAD-4AF4-453C-80FF-5FAE44C843CC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6564478" y="6429994"/>
            <a:ext cx="186714" cy="2626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41D32270-5451-4D04-9D54-6B79C9D3C00E}"/>
              </a:ext>
            </a:extLst>
          </p:cNvPr>
          <p:cNvSpPr/>
          <p:nvPr/>
        </p:nvSpPr>
        <p:spPr>
          <a:xfrm>
            <a:off x="6751193" y="6257930"/>
            <a:ext cx="768620" cy="34412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</a:rPr>
              <a:t>Bilfinger 2018 </a:t>
            </a: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p347, col1, para3, lines7-9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360AEDC9-D819-4BB9-9880-A5ECF27CABFB}"/>
              </a:ext>
            </a:extLst>
          </p:cNvPr>
          <p:cNvCxnSpPr>
            <a:cxnSpLocks/>
          </p:cNvCxnSpPr>
          <p:nvPr/>
        </p:nvCxnSpPr>
        <p:spPr>
          <a:xfrm flipH="1">
            <a:off x="6502817" y="6847834"/>
            <a:ext cx="282259" cy="3554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6372C309-E813-436F-903E-8D075896C862}"/>
              </a:ext>
            </a:extLst>
          </p:cNvPr>
          <p:cNvSpPr/>
          <p:nvPr/>
        </p:nvSpPr>
        <p:spPr>
          <a:xfrm>
            <a:off x="6665860" y="6672796"/>
            <a:ext cx="980838" cy="718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</a:rPr>
              <a:t>Bilfinger 2018 </a:t>
            </a: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p347, col1, para3, lines1-3, 5-6; p347, col2, para5, lines1-4</a:t>
            </a:r>
          </a:p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700" dirty="0">
              <a:solidFill>
                <a:prstClr val="black"/>
              </a:solidFill>
              <a:latin typeface="Calibri" panose="020F0502020204030204"/>
            </a:endParaRPr>
          </a:p>
          <a:p>
            <a:pPr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4271= 1956 MDT + 2315 no MDT</a:t>
            </a:r>
          </a:p>
        </p:txBody>
      </p:sp>
      <p:sp>
        <p:nvSpPr>
          <p:cNvPr id="48" name="Right Brace 47">
            <a:extLst>
              <a:ext uri="{FF2B5EF4-FFF2-40B4-BE49-F238E27FC236}">
                <a16:creationId xmlns="" xmlns:a16="http://schemas.microsoft.com/office/drawing/2014/main" id="{476679AF-5208-40F2-8097-86D3D573A212}"/>
              </a:ext>
            </a:extLst>
          </p:cNvPr>
          <p:cNvSpPr/>
          <p:nvPr/>
        </p:nvSpPr>
        <p:spPr>
          <a:xfrm>
            <a:off x="6424889" y="6953162"/>
            <a:ext cx="51359" cy="6882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882" tIns="50941" rIns="101882" bIns="50941" rtlCol="0" anchor="ctr"/>
          <a:lstStyle/>
          <a:p>
            <a:pPr algn="ctr" defTabSz="101882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20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495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B24ADC3-203A-CE28-8056-DB3EBEFE1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1900C16C-97C7-3E73-BDFC-71855BCBB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0E6A16C-970B-D6E9-57A6-A62A2EAF2C1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D7B6BDC-E636-A51A-D7EC-5C2C68D6711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71356CE-5E11-986B-6646-6244EEC512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E0678E0-5310-CC49-A731-DF927D6C125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6218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BBE1E61-207C-BCD8-BC5E-67CB08E9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3348A852-8F42-BED8-4CD9-BC49D4E15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32746F7-0D89-C24A-A2F5-E7F42484119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28BFF1E-F045-4AFA-3018-608F3C43650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EB1442B-2A74-3263-07FE-9371C29652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FB56DF2-22B1-9D44-83AA-A265E0ACE0E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4239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B370150-0493-2F50-5CF5-3C09E32B2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0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50DAA827-8415-F787-F57C-A5546A780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02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BADD43C-F6AD-E765-4DF8-33EAE811820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C38563E-1845-D831-A840-93B2AD3F7C4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A031DA9-BE31-1B49-94FC-A81460773A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B21DE3-83F6-DA4A-9316-58EEC8D3A97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31054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C0D07A-4FB2-4EEC-8B64-8A2B262F8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B7182AE-7984-4537-B892-F3E594ABC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21864"/>
            <a:ext cx="4114800" cy="2361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Place footer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EF54A3D-59C2-483C-A9D0-C40D5252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2C99-3729-48AB-B960-D010DBD4F8E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="" xmlns:a16="http://schemas.microsoft.com/office/drawing/2014/main" id="{2A5DD880-5062-461D-AC2B-77CC4E900C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369" y="5940827"/>
            <a:ext cx="11207262" cy="681037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D54021-7026-FB5A-A03B-7645F05A6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BC9402F-4859-521A-70A2-C9252D863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49FF6D4-93E1-310D-510C-131DE25DDB2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67F0CBD-CE02-07A5-660C-D47F925CF64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3CCCB56-53F3-577B-C934-3E59ECE7BB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99AF3F-A4A5-3144-93D7-6219B8AF08D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35909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ADE2FDB-571D-AF18-472A-D017BDAF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CDF2FE7-2F00-7CA6-6447-FA1C95801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12F4B11-DF34-EEDF-D7F6-01FDAAB887C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0ED7FA2-EBDC-569C-F075-0CB62F185B6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182F54B-1B32-793F-D93D-106EEEA37F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EC059B2-E557-A844-A625-71FFA840CC5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79346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6569229-0ADB-4597-E63A-16C29621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B17E0BB-DFE0-FDD2-6053-5FE79C1BC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D401CCA-0FF3-64CD-2921-39BA97464A5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5F85AC2-BB5F-1AAD-917D-1BF01025183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F89CA83-263C-4A6E-0C35-26E9A2C502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690F26E-B032-FD4F-A1F9-472F9496448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56557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94C691-DEF2-41DE-DB70-611525BD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BA99811-2605-E612-C086-C91AF08D8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3381D371-7CA1-09C6-8AB3-C4D4B9B67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1E2D376-A9A2-A616-6A42-7655E12B4CE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395ECB2-1ABD-8C88-330C-11054D94D7E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CA520FB-C4A2-5967-8E2C-24E4B18ECB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EAC3608-7B38-1F41-BF85-64236DF86CC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54291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437A252-F10B-2FD8-A7D2-9C603A05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314B6BF-C6BA-B359-8F1B-CAA573BE9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7D3892E7-09DC-40A7-523F-E85D1E65A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ACFE942-8CB9-7A0E-2C01-B5FA490CC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51BF553D-E71F-0512-C519-513578148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1AEFA58-BE16-1B1C-C603-5DC0DD88217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44A63278-39A4-3234-2F63-9867711C88D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29FFC752-B70E-ECD1-A803-05B13BDC8B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679746D-2439-0A42-96AA-61FE01811DD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03463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5AF747A-9733-D981-2638-C58454755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353597CD-3978-1920-20A5-3F2325BF089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53659A1E-505B-A49D-8E68-38E0F8CA131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DF908ECD-9C83-1A28-5242-481ACC2693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70F993F-F499-AF43-BCFB-4281D3BC803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77977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9E6E50DD-E119-9AA8-5723-53D4395FE77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2B4A6EC5-4DC9-4311-EEEB-ED734D64B8E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90D110D-A04C-766C-A88F-FCFC3268FA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E99BD9-DCF8-C34D-8C46-8606FDE2258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63447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2A7A1BB-2628-90ED-CFFC-D22795972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7CDFA6-874C-44E4-97A1-A4B2B3A09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0C6BACB-261F-5467-5CC4-6D4C748DA8A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4221C58-EA9F-9A44-DB66-F3B500F693A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870D4C4-D653-6E58-44C0-EF4695292A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5C40DC-F992-454F-9E36-66880E33787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35053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41CE0C-817E-4E79-04A3-3540FFFA6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527DCD2-32D9-4292-B4D7-39D0BA3CC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FC3B43D-10B9-C30D-44CB-E5C5728C6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FC68543-92AA-FF17-9098-0FCDBBA0FFE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9DEAA1B-6C78-CB1E-B1E1-A7C8C8A5F55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5597766-722A-30C7-4461-C71D5A9A5E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F1F63AB-201A-2A49-A511-242809038D6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73476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9C59BF-00D5-5E4A-C5F7-8935A2472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39136ED-BDA0-5B7C-A3AF-4867AFD93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38965C0-5BBC-406E-96F9-0CDB783C9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B64C944-BDC5-FBA2-C433-C53B30AC1E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5A07F44-EC7E-DC65-841E-930BE71BBBB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E706F26-7913-4E7F-B747-07916ADCFA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2AAA40-4035-224E-9632-B1CF0BA97D8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97777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4B2E4EF-CB4C-2BC6-91C2-6716679B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1E7BF6C-65D9-DA41-A5D6-944A12368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116DCA1-482D-43EB-40C2-8F2B50C88A3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07FF7D-60FC-9D64-E7F0-979A635E715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F78D276-0E75-DED9-B151-1102C30DAF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D0C6B0-C3B9-734C-BA85-1EFF16E0739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11035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2D02AE6-364B-CAC5-576A-89C058392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1613" cy="44577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80092DB-8C86-6143-BB06-323A65BB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44577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E484339-AAFF-1292-9706-44574A10C39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861C602-1A11-3D19-F8A1-E8102F6F609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2746522-963D-EF9D-082B-C38C0BFAA1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93C99E1-CF6D-BC47-AABC-978032F5D80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6689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069ADA-8D4D-1D82-DEB0-944D5399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2413" cy="23860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4A1A11E-64B4-1145-8D5F-CC7494AB3001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1613" cy="363538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D0C0EC03-8D49-5569-BA21-B98DA6490B2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3213" cy="363538"/>
          </a:xfrm>
        </p:spPr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22BD4BF-0794-9A58-9515-33FC419C213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1613" cy="363538"/>
          </a:xfrm>
        </p:spPr>
        <p:txBody>
          <a:bodyPr/>
          <a:lstStyle>
            <a:lvl1pPr>
              <a:defRPr/>
            </a:lvl1pPr>
          </a:lstStyle>
          <a:p>
            <a:fld id="{0CC53209-C82A-6040-8B41-C452714DDE6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30215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BB7226F9-558D-3247-8C0B-6F5B5B6A4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6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611649C-62FE-8449-9BE9-39CC51D1B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5F0ADAE1-67C6-5943-B3E2-6D6BC338D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9311"/>
            <a:ext cx="10515600" cy="4674030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96557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0DC921-F2CF-FB49-8035-D39F1DE6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408FD41-FABF-2F4B-9D2E-BB5A45883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A8FA7A2-B142-D249-9EDB-420F064D0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DDA1-08D5-304B-AD05-C26BA1FB102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09/06/2023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41A1CBF-34AF-0343-A575-F83C41C3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096E4E-4C0C-A048-A617-F67D5F27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2B3-6E8C-FB42-A1A8-A047944BF6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71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EF9847-7703-074E-906D-2F7B35C7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BE93A40-0810-FE49-93BE-485544AE8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8A325C2-E53E-9244-A83E-20016F68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DDA1-08D5-304B-AD05-C26BA1FB102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09/06/2023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033DFB5-AC2C-7E49-A14B-EB49CE262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C88FB7-065E-E64E-B6B1-5FECFA9D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2B3-6E8C-FB42-A1A8-A047944BF6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77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7CBEF3-E985-9A45-9A80-4455C146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05FA801-F1D9-CD4A-B2D3-635499DF1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462E92D-73E7-C745-8589-77AB25CE6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B2AC321-531A-B449-B79D-A589AAA86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BC7253E2-8A49-E141-9313-B6266C399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AE234CB-04C3-4741-9DFE-F3769BE3F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DDA1-08D5-304B-AD05-C26BA1FB102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09/06/2023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8097377B-6F4C-3F4D-AE06-CFCD6713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C8403FE2-A567-974B-9E74-699E8718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2B3-6E8C-FB42-A1A8-A047944BF6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FBA169-4CFF-705B-DD20-4E299906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207F9E7-DBA6-DD7A-5C02-4583E899E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AF4E8D9-23CB-8F3B-57AB-C90C24BC0B0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AD42162-76BF-5344-A126-3FE04FE90B5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B013C2F-8003-BF80-2444-2DAF8D9D1D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477FF9-6D58-F348-9E97-CE1CFDE1274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070321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892AB0-2BA2-C147-87DC-0DE2C317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CEF9EF92-639E-3946-8923-16B0D6564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DDA1-08D5-304B-AD05-C26BA1FB102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09/06/2023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1B6B157-09A9-0840-B22E-6AF3B716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F54E5E3A-1071-E14B-A77C-E2966D7D5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2B3-6E8C-FB42-A1A8-A047944BF6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78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788FC9-46EF-754D-ABB1-7515A10A9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5E934B0-0A78-474F-A73C-867570759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2B2E278-B74C-B247-91AD-81776DC5A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CC13677-5F8F-A149-A16D-67C84B08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DDA1-08D5-304B-AD05-C26BA1FB102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09/06/2023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FB755D6-40A8-B345-ADA2-CE747DEF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DFF806A-CA44-7D4E-9F13-B39FC3F6A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2B3-6E8C-FB42-A1A8-A047944BF6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55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3088111-0299-1141-A8E5-1DDE5ABF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7156EE0A-0C2C-8A44-82AD-62C190EE72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5E8885C-BAFA-4B4E-BF46-3AF7DCF4B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18DA640-9439-BF4C-A789-BD8C7127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DDA1-08D5-304B-AD05-C26BA1FB102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09/06/2023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DF28E62-E911-4C45-BA94-BEF3E572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36F5DEB-3F33-B64E-8FB5-8551055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2B3-6E8C-FB42-A1A8-A047944BF6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2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A8D511A-10C9-8C6A-5C09-6716746D9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E3A3E07-B7C1-6FBC-8E73-0DE3E2D57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497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FD05E53-0E3A-C02E-BA73-305349A82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497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A1D19C6-9796-8646-A92C-19A9EAC037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268757F-B678-5C16-FAB1-9611C281CBD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1158998-6517-5E42-56EB-AE44624496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2F6597D-F3D2-224B-A2A4-5C45EB9622F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73087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F3B73CE-3E04-A258-D742-F3DC60B5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A2ED63C-F6C2-39EA-BB0A-37722BFAF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F3527AA-4AAA-8D19-3E9E-72B4E0AAA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FA4875B-8E7D-F86C-7D3D-435E542A5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F792E936-F04A-8462-E22E-FF20776E1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F296BC98-CB5A-BCDB-4C45-5F173083103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C4AA17D8-CD53-47DE-1DA1-1D6DCA568A2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FF077850-3D0B-3909-E2CC-C96B784326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BD08C1C-2151-404A-9DB2-A8781E8B049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6874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56113C6-C1CF-26F1-4846-431E3757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8A1D2E7-4FC6-FFCF-A8B1-3DBD1C3B372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B81D8F41-92E3-36B6-6524-067A8E9B86D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F297C3D0-8468-37A9-204F-EE9733522F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73497D-BC7E-DF40-95C0-A4036A3C45C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6686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FE51F33-9317-A7C3-535E-027C80CA49D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71B5D6AA-106C-7193-C4DC-2DE39E495A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A72B15B-3A62-A3A3-32E8-4715F3C3B6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06B9B5-54FB-FD43-BF2F-87D8EBA7025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2357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C4ABBDA-29F5-4AD5-5F88-1EAE3E40F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1B908C8-69BA-EA3E-8FD7-4AE7D0AC6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C4CF59A-CF85-8428-A324-04531BD6D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D5022AE-C396-A803-8BC1-9CD626EDB0B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9B59BC4-E33C-C48F-23C9-A58E728A500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C9F013E3-5A0A-6478-5CC1-CFC563F40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7369BF1-AFD5-1742-ACFE-EC7081C7E32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87522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0ECB46D-84F8-6203-3146-DF6A21FE0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D9F5B768-E652-088D-442C-2DCCBE762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621AC45-57CF-3AE1-542F-911427362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7D4F2CF-5138-8F9D-99E2-2B8444D130C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59A2B7A-05B6-7921-AC76-68A10D33677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08FD31E-459F-AAE6-3A70-A15A2A49A2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C39772-A4F3-6044-8CD1-C91CBC1DA9D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598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="" xmlns:a16="http://schemas.microsoft.com/office/drawing/2014/main" id="{41EE7899-E69E-3219-F324-732394E4B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4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Haga clic para modificar el estilo de título del patrón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645C30A2-BC7B-3C3C-3FDD-6E1DBDC386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40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Haga clic para modificar los estilos de texto del patrón</a:t>
            </a:r>
          </a:p>
          <a:p>
            <a:pPr lvl="1"/>
            <a:r>
              <a:rPr lang="en-GB" altLang="es-ES"/>
              <a:t>Segundo nivel</a:t>
            </a:r>
          </a:p>
          <a:p>
            <a:pPr lvl="2"/>
            <a:r>
              <a:rPr lang="en-GB" altLang="es-ES"/>
              <a:t>Tercer nivel</a:t>
            </a:r>
          </a:p>
          <a:p>
            <a:pPr lvl="3"/>
            <a:r>
              <a:rPr lang="en-GB" altLang="es-ES"/>
              <a:t>Cuarto nivel</a:t>
            </a:r>
          </a:p>
          <a:p>
            <a:pPr lvl="4"/>
            <a:r>
              <a:rPr lang="en-GB" altLang="es-ES"/>
              <a:t>Quinto nivel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73C2799-50A0-8B0F-DD7D-6907EE2A807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endParaRPr lang="es-ES" altLang="es-ES"/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9B1933E6-9B9E-6A23-BA60-F44E41F33A0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8C83E8E1-BC4F-84FD-3F1B-618D19108C0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fld id="{4957984C-FAD1-204F-95D7-C5AC98B3500F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82" r:id="rId12"/>
  </p:sldLayoutIdLst>
  <p:txStyles>
    <p:titleStyle>
      <a:lvl1pPr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2pPr>
      <a:lvl3pPr marL="11430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3pPr>
      <a:lvl4pPr marL="16002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4pPr>
      <a:lvl5pPr marL="20574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5pPr>
      <a:lvl6pPr marL="25146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6pPr>
      <a:lvl7pPr marL="29718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7pPr>
      <a:lvl8pPr marL="34290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8pPr>
      <a:lvl9pPr marL="38862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9pPr>
    </p:titleStyle>
    <p:bodyStyle>
      <a:lvl1pPr marL="342900" indent="-342900" algn="l" defTabSz="457200" rtl="0" fontAlgn="base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="" xmlns:a16="http://schemas.microsoft.com/office/drawing/2014/main" id="{D78DCC3B-DF41-B2F1-6209-D3DCADE30F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3"/>
            <a:ext cx="9142413" cy="23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Haga clic para modificar el estilo de título del patrón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53036EA8-4249-8CDA-327B-DA63A573D41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endParaRPr lang="es-ES" altLang="es-ES"/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1B00287F-6730-2FD7-FB8B-338F84E2B03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2052" name="Rectangle 4">
            <a:extLst>
              <a:ext uri="{FF2B5EF4-FFF2-40B4-BE49-F238E27FC236}">
                <a16:creationId xmlns="" xmlns:a16="http://schemas.microsoft.com/office/drawing/2014/main" id="{25CEE792-86AA-4392-4D86-B8BB95A2195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fld id="{B1FBEA8D-0894-1544-A330-C51DADF24B72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2053" name="Rectangle 5">
            <a:extLst>
              <a:ext uri="{FF2B5EF4-FFF2-40B4-BE49-F238E27FC236}">
                <a16:creationId xmlns="" xmlns:a16="http://schemas.microsoft.com/office/drawing/2014/main" id="{EF33F2B7-EB31-C0B3-E4F8-566F51F9EF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9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outline text format</a:t>
            </a:r>
          </a:p>
          <a:p>
            <a:pPr lvl="1"/>
            <a:r>
              <a:rPr lang="en-GB" altLang="es-ES"/>
              <a:t>Second Outline Level</a:t>
            </a:r>
          </a:p>
          <a:p>
            <a:pPr lvl="2"/>
            <a:r>
              <a:rPr lang="en-GB" altLang="es-ES"/>
              <a:t>Third Outline Level</a:t>
            </a:r>
          </a:p>
          <a:p>
            <a:pPr lvl="3"/>
            <a:r>
              <a:rPr lang="en-GB" altLang="es-ES"/>
              <a:t>Fourth Outline Level</a:t>
            </a:r>
          </a:p>
          <a:p>
            <a:pPr lvl="4"/>
            <a:r>
              <a:rPr lang="en-GB" altLang="es-ES"/>
              <a:t>Fifth Outline Level</a:t>
            </a:r>
          </a:p>
          <a:p>
            <a:pPr lvl="4"/>
            <a:r>
              <a:rPr lang="en-GB" altLang="es-ES"/>
              <a:t>Sixth Outline Level</a:t>
            </a:r>
          </a:p>
          <a:p>
            <a:pPr lvl="4"/>
            <a:r>
              <a:rPr lang="en-GB" altLang="es-E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2pPr>
      <a:lvl3pPr marL="11430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3pPr>
      <a:lvl4pPr marL="16002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4pPr>
      <a:lvl5pPr marL="20574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5pPr>
      <a:lvl6pPr marL="25146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6pPr>
      <a:lvl7pPr marL="29718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7pPr>
      <a:lvl8pPr marL="34290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8pPr>
      <a:lvl9pPr marL="38862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9pPr>
    </p:titleStyle>
    <p:bodyStyle>
      <a:lvl1pPr marL="342900" indent="-342900" algn="l" defTabSz="457200" rtl="0" fontAlgn="base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2F17B99-3A5C-0E42-9F6E-6B539467E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CD29B0D-C90A-E14F-9A0A-112F58FA4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3DBACB8-AB85-EB45-8CD2-CC9A59363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E2C4DDA1-08D5-304B-AD05-C26BA1FB102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09/06/2023</a:t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FC8AA4F-BD76-654F-80CF-8E2BE4827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965BA18-2760-4B4A-942C-AABEA76BB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D7372B3-6E8C-FB42-A1A8-A047944BF6B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16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="" xmlns:a16="http://schemas.microsoft.com/office/drawing/2014/main" id="{B24539BA-1894-64C0-4FE9-59FBD7606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3284984"/>
            <a:ext cx="8136904" cy="1075764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extLst/>
        </p:spPr>
        <p:txBody>
          <a:bodyPr wrap="square" lIns="90000" tIns="45000" rIns="90000" bIns="450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s-ES" altLang="es-E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Abordaje </a:t>
            </a:r>
            <a:r>
              <a:rPr lang="es-ES" altLang="es-E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multidisciplinar del paciente, nuevos </a:t>
            </a:r>
            <a:r>
              <a:rPr lang="es-ES" altLang="es-E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modelos de </a:t>
            </a:r>
            <a:r>
              <a:rPr lang="es-ES" altLang="es-E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asistencia </a:t>
            </a:r>
            <a:r>
              <a:rPr lang="es-ES" altLang="es-E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oncológica</a:t>
            </a:r>
            <a:endParaRPr lang="es-ES" altLang="es-E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948D2E5A-5BA6-4124-2E41-4C90360A1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796" y="4404601"/>
            <a:ext cx="3834804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s-ES" altLang="es-E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Beatriz Esteban</a:t>
            </a:r>
            <a:endParaRPr lang="es-ES" altLang="es-E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C6E85CA8-B823-BB48-7973-82C6FD96A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551" y="4725144"/>
            <a:ext cx="3834804" cy="7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s-ES" altLang="es-E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Hospital General de Segovia</a:t>
            </a:r>
          </a:p>
          <a:p>
            <a:pPr algn="ctr" hangingPunct="1">
              <a:lnSpc>
                <a:spcPct val="100000"/>
              </a:lnSpc>
            </a:pPr>
            <a:r>
              <a:rPr lang="es-ES" altLang="es-E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Presidenta de ACLO</a:t>
            </a:r>
            <a:endParaRPr lang="es-ES" altLang="es-E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1544" y="365125"/>
            <a:ext cx="9360669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INMUNOTERAPIA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0" t="9411" r="23572" b="17835"/>
          <a:stretch/>
        </p:blipFill>
        <p:spPr bwMode="auto">
          <a:xfrm>
            <a:off x="551384" y="2348880"/>
            <a:ext cx="4718352" cy="337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775520" y="5996835"/>
            <a:ext cx="3379451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Centanni</a:t>
            </a:r>
            <a:r>
              <a:rPr lang="es-ES" sz="1400" dirty="0" smtClean="0"/>
              <a:t> et al. </a:t>
            </a:r>
            <a:r>
              <a:rPr lang="es-ES" sz="1400" dirty="0" err="1" smtClean="0"/>
              <a:t>Clin</a:t>
            </a:r>
            <a:r>
              <a:rPr lang="es-ES" sz="1400" dirty="0" smtClean="0"/>
              <a:t> </a:t>
            </a:r>
            <a:r>
              <a:rPr lang="es-ES" sz="1400" dirty="0" err="1" smtClean="0"/>
              <a:t>Pharmaceutics</a:t>
            </a:r>
            <a:r>
              <a:rPr lang="es-ES" sz="1400" dirty="0" smtClean="0"/>
              <a:t> 2019</a:t>
            </a:r>
            <a:endParaRPr lang="es-ES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801036" y="875184"/>
            <a:ext cx="6264696" cy="209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Perfil de toxicidad más favorable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Respuestas prolongadas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Largos </a:t>
            </a:r>
            <a:r>
              <a:rPr lang="es-ES" sz="2800" dirty="0" err="1" smtClean="0"/>
              <a:t>supervivivientes</a:t>
            </a:r>
            <a:endParaRPr lang="es-E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Utilización en estadios precoces (</a:t>
            </a:r>
            <a:r>
              <a:rPr lang="es-ES" sz="2800" dirty="0" err="1" smtClean="0"/>
              <a:t>adyuvancia</a:t>
            </a:r>
            <a:r>
              <a:rPr lang="es-ES" sz="2800" dirty="0" smtClean="0"/>
              <a:t> / </a:t>
            </a:r>
            <a:r>
              <a:rPr lang="es-ES" sz="2800" dirty="0" err="1" smtClean="0"/>
              <a:t>neoadyuvancia</a:t>
            </a:r>
            <a:endParaRPr lang="es-ES" sz="2800" dirty="0"/>
          </a:p>
        </p:txBody>
      </p:sp>
      <p:sp>
        <p:nvSpPr>
          <p:cNvPr id="7" name="6 Rectángulo"/>
          <p:cNvSpPr/>
          <p:nvPr/>
        </p:nvSpPr>
        <p:spPr>
          <a:xfrm>
            <a:off x="5971607" y="3254016"/>
            <a:ext cx="24878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393" y="3213674"/>
            <a:ext cx="5276207" cy="282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9542282" y="6275212"/>
            <a:ext cx="2206053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Robinson G et al. ELCC 2021</a:t>
            </a:r>
            <a:endParaRPr lang="es-ES" sz="1200" dirty="0"/>
          </a:p>
        </p:txBody>
      </p:sp>
      <p:sp>
        <p:nvSpPr>
          <p:cNvPr id="9" name="8 CuadroTexto"/>
          <p:cNvSpPr txBox="1"/>
          <p:nvPr/>
        </p:nvSpPr>
        <p:spPr>
          <a:xfrm>
            <a:off x="10768580" y="4509120"/>
            <a:ext cx="97975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KN-024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17636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 DE PRECISIÓN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19536" y="1268760"/>
            <a:ext cx="9432677" cy="4906615"/>
          </a:xfrm>
        </p:spPr>
        <p:txBody>
          <a:bodyPr/>
          <a:lstStyle/>
          <a:p>
            <a:r>
              <a:rPr lang="es-ES" dirty="0"/>
              <a:t>Identificar el tratamiento adecuado, para el paciente adecuado y en el momento </a:t>
            </a:r>
            <a:r>
              <a:rPr lang="es-ES" dirty="0" smtClean="0"/>
              <a:t>adecuado </a:t>
            </a:r>
            <a:endParaRPr lang="es-ES" dirty="0"/>
          </a:p>
          <a:p>
            <a:r>
              <a:rPr lang="es-ES" b="1" dirty="0"/>
              <a:t>BIOMARCADORES</a:t>
            </a:r>
            <a:r>
              <a:rPr lang="es-ES" dirty="0"/>
              <a:t>. </a:t>
            </a:r>
            <a:r>
              <a:rPr lang="es-ES" dirty="0" err="1"/>
              <a:t>Biomarcador</a:t>
            </a:r>
            <a:r>
              <a:rPr lang="es-ES" dirty="0"/>
              <a:t> </a:t>
            </a:r>
            <a:r>
              <a:rPr lang="es-ES" dirty="0" smtClean="0"/>
              <a:t>pronóstico / predictivo</a:t>
            </a:r>
            <a:endParaRPr lang="es-ES" dirty="0"/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4511824" y="3140967"/>
            <a:ext cx="4392488" cy="112280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70% de los pacientes oncológicos precisan </a:t>
            </a:r>
            <a:r>
              <a:rPr lang="es-ES" sz="2400" b="1" dirty="0" err="1" smtClean="0"/>
              <a:t>biomarcador</a:t>
            </a:r>
            <a:endParaRPr lang="es-ES" sz="24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4734611" y="5301208"/>
            <a:ext cx="3946914" cy="112280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DECISIÓN TERAPÉUTICA</a:t>
            </a:r>
          </a:p>
          <a:p>
            <a:pPr algn="ctr"/>
            <a:r>
              <a:rPr lang="es-ES" sz="2400" b="1" dirty="0" smtClean="0"/>
              <a:t>Mayor eficacia</a:t>
            </a:r>
          </a:p>
          <a:p>
            <a:pPr algn="ctr"/>
            <a:r>
              <a:rPr lang="es-ES" sz="2400" b="1" dirty="0" smtClean="0"/>
              <a:t>Menor toxicidad</a:t>
            </a:r>
            <a:endParaRPr lang="es-ES" sz="2400" b="1" dirty="0"/>
          </a:p>
        </p:txBody>
      </p:sp>
      <p:sp>
        <p:nvSpPr>
          <p:cNvPr id="6" name="5 Flecha abajo"/>
          <p:cNvSpPr/>
          <p:nvPr/>
        </p:nvSpPr>
        <p:spPr bwMode="auto">
          <a:xfrm>
            <a:off x="6465752" y="4577277"/>
            <a:ext cx="484632" cy="504056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cs typeface="Noto Sans SC Regular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20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 DE PRECISIÓN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21399" r="55648" b="31717"/>
          <a:stretch/>
        </p:blipFill>
        <p:spPr bwMode="auto">
          <a:xfrm>
            <a:off x="515226" y="1988840"/>
            <a:ext cx="546083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27023"/>
          <a:stretch/>
        </p:blipFill>
        <p:spPr bwMode="auto">
          <a:xfrm>
            <a:off x="7433485" y="395125"/>
            <a:ext cx="4752528" cy="318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9694771" y="3473642"/>
            <a:ext cx="2242922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Dienstmann</a:t>
            </a:r>
            <a:r>
              <a:rPr lang="es-ES" sz="1200" dirty="0" smtClean="0"/>
              <a:t> R ESMO GI 2019</a:t>
            </a:r>
            <a:endParaRPr lang="es-ES" sz="12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37366" r="29258" b="27408"/>
          <a:stretch/>
        </p:blipFill>
        <p:spPr bwMode="auto">
          <a:xfrm>
            <a:off x="6528907" y="3874084"/>
            <a:ext cx="5238044" cy="241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8688288" y="6272422"/>
            <a:ext cx="3078663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J</a:t>
            </a:r>
            <a:r>
              <a:rPr lang="es-ES" sz="1400" dirty="0" err="1"/>
              <a:t>usakul</a:t>
            </a:r>
            <a:r>
              <a:rPr lang="es-ES" sz="1400" dirty="0"/>
              <a:t> </a:t>
            </a:r>
            <a:r>
              <a:rPr lang="es-ES" sz="1400" dirty="0" smtClean="0"/>
              <a:t>A</a:t>
            </a:r>
            <a:r>
              <a:rPr lang="es-ES" sz="1400" dirty="0"/>
              <a:t> </a:t>
            </a:r>
            <a:r>
              <a:rPr lang="es-ES" sz="1400" dirty="0" smtClean="0"/>
              <a:t>et </a:t>
            </a:r>
            <a:r>
              <a:rPr lang="es-ES" sz="1400" dirty="0" err="1" smtClean="0"/>
              <a:t>al.Cancer</a:t>
            </a:r>
            <a:r>
              <a:rPr lang="es-ES" sz="1400" dirty="0" smtClean="0"/>
              <a:t> </a:t>
            </a:r>
            <a:r>
              <a:rPr lang="es-ES" sz="1400" dirty="0" err="1"/>
              <a:t>Discov</a:t>
            </a:r>
            <a:r>
              <a:rPr lang="es-ES" sz="1400" dirty="0"/>
              <a:t>. 2017 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919536" y="6272422"/>
            <a:ext cx="310027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Rolfo</a:t>
            </a:r>
            <a:r>
              <a:rPr lang="es-ES" sz="1400" dirty="0" smtClean="0"/>
              <a:t> C, J Am </a:t>
            </a:r>
            <a:r>
              <a:rPr lang="es-ES" sz="1400" dirty="0" err="1" smtClean="0"/>
              <a:t>Board</a:t>
            </a:r>
            <a:r>
              <a:rPr lang="es-ES" sz="1400" dirty="0" smtClean="0"/>
              <a:t> </a:t>
            </a:r>
            <a:r>
              <a:rPr lang="es-ES" sz="1400" dirty="0" err="1" smtClean="0"/>
              <a:t>Fam</a:t>
            </a:r>
            <a:r>
              <a:rPr lang="es-ES" sz="1400" dirty="0" smtClean="0"/>
              <a:t> </a:t>
            </a:r>
            <a:r>
              <a:rPr lang="es-ES" sz="1400" dirty="0" err="1" smtClean="0"/>
              <a:t>Med</a:t>
            </a:r>
            <a:r>
              <a:rPr lang="es-ES" sz="1400" dirty="0" smtClean="0"/>
              <a:t> 2015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78862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260648"/>
            <a:ext cx="9433048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¿P0R QUÉ ES RELEVANTE?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34436" r="27060" b="13010"/>
          <a:stretch/>
        </p:blipFill>
        <p:spPr bwMode="auto">
          <a:xfrm>
            <a:off x="1847528" y="1844824"/>
            <a:ext cx="5152804" cy="384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5" t="36162" b="13542"/>
          <a:stretch/>
        </p:blipFill>
        <p:spPr bwMode="auto">
          <a:xfrm>
            <a:off x="7824192" y="1772816"/>
            <a:ext cx="3888432" cy="408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666909"/>
            <a:ext cx="5015880" cy="105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73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1544" y="365125"/>
            <a:ext cx="9360669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TERAPIAS DIRIGIDAS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332656"/>
            <a:ext cx="3493311" cy="263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t="20980" r="12096" b="23922"/>
          <a:stretch/>
        </p:blipFill>
        <p:spPr bwMode="auto">
          <a:xfrm>
            <a:off x="119336" y="1916832"/>
            <a:ext cx="409164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/>
          <a:stretch/>
        </p:blipFill>
        <p:spPr bwMode="auto">
          <a:xfrm>
            <a:off x="3579446" y="3573016"/>
            <a:ext cx="3680012" cy="299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/>
          <a:stretch/>
        </p:blipFill>
        <p:spPr bwMode="auto">
          <a:xfrm>
            <a:off x="7392144" y="3717032"/>
            <a:ext cx="3949110" cy="280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 bwMode="auto">
          <a:xfrm>
            <a:off x="8832304" y="3573016"/>
            <a:ext cx="144016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cs typeface="Noto Sans SC Regular" panose="020B0502040504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087888" y="3331060"/>
            <a:ext cx="383534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Tiempo a progresión intracraneal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6096000" y="5301208"/>
            <a:ext cx="67839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BM+</a:t>
            </a:r>
            <a:endParaRPr lang="es-ES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8184232" y="5476192"/>
            <a:ext cx="62068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BM-</a:t>
            </a:r>
            <a:endParaRPr lang="es-ES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04001" y="6521610"/>
            <a:ext cx="4985660" cy="26404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1200" dirty="0"/>
              <a:t>Solomon BJ et al. Lancet Respir Med. 2022; S2213-2600(22)00437-4. </a:t>
            </a:r>
          </a:p>
        </p:txBody>
      </p:sp>
    </p:spTree>
    <p:extLst>
      <p:ext uri="{BB962C8B-B14F-4D97-AF65-F5344CB8AC3E}">
        <p14:creationId xmlns:p14="http://schemas.microsoft.com/office/powerpoint/2010/main" val="22074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10153973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COMITÉS MOLECULARES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484784"/>
            <a:ext cx="3312368" cy="207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847529" y="3645024"/>
            <a:ext cx="4752528" cy="192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</a:rPr>
              <a:t>Biólogos moleculares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</a:rPr>
              <a:t>Patólogos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</a:rPr>
              <a:t>Oncólogos médicos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</a:rPr>
              <a:t>Genetistas / especialistas en consejo genético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</a:rPr>
              <a:t>Bioinformáticos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</a:rPr>
              <a:t>Farmacéuticos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00"/>
                </a:solidFill>
              </a:rPr>
              <a:t>Otras especialidades implicadas en la atención a estos pacientes….</a:t>
            </a:r>
            <a:endParaRPr lang="es-ES" sz="1600" dirty="0">
              <a:solidFill>
                <a:srgbClr val="000000"/>
              </a:solidFill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848" y="1484784"/>
            <a:ext cx="4829696" cy="267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104112" y="1134816"/>
            <a:ext cx="417716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</a:rPr>
              <a:t>INFORME DE RESULTADOS DE NGS</a:t>
            </a:r>
            <a:endParaRPr lang="es-ES" b="1" dirty="0">
              <a:solidFill>
                <a:srgbClr val="00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933056"/>
            <a:ext cx="2952328" cy="247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9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32656"/>
            <a:ext cx="10153973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COMITÉS MOLECULARES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19119" r="14313" b="4879"/>
          <a:stretch/>
        </p:blipFill>
        <p:spPr bwMode="auto">
          <a:xfrm>
            <a:off x="6168008" y="3429000"/>
            <a:ext cx="5888945" cy="330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1" y="1412776"/>
            <a:ext cx="5544616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488905"/>
            <a:ext cx="2209999" cy="245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85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1544" y="365125"/>
            <a:ext cx="9360669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 EN SUPERVIVENCIA EN ENFERMEDAD AVANZADA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14278" b="21095"/>
          <a:stretch/>
        </p:blipFill>
        <p:spPr bwMode="auto">
          <a:xfrm>
            <a:off x="623392" y="1556792"/>
            <a:ext cx="1125719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16080" y="1844824"/>
            <a:ext cx="288617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NSCLC, ENF AVANZADA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APLICACIÓN DE LOS AVANCES TERAPÉUTICOS A ESTADIOS PRECOCES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1825625"/>
            <a:ext cx="9360669" cy="4349750"/>
          </a:xfrm>
        </p:spPr>
        <p:txBody>
          <a:bodyPr/>
          <a:lstStyle/>
          <a:p>
            <a:r>
              <a:rPr lang="es-ES" dirty="0" err="1" smtClean="0"/>
              <a:t>Tto</a:t>
            </a:r>
            <a:r>
              <a:rPr lang="es-ES" dirty="0" smtClean="0"/>
              <a:t> adyuvante</a:t>
            </a:r>
            <a:endParaRPr lang="es-E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204864"/>
            <a:ext cx="10488488" cy="374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818786" y="1772816"/>
            <a:ext cx="3626698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CA PULMON IIIB, QT-RT + IT</a:t>
            </a:r>
            <a:endParaRPr lang="es-ES" sz="2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9696400" y="6144615"/>
            <a:ext cx="2165978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dirty="0" smtClean="0"/>
              <a:t>Antonia et al NEJM 2017</a:t>
            </a:r>
          </a:p>
          <a:p>
            <a:pPr algn="r"/>
            <a:r>
              <a:rPr lang="es-ES" sz="1400" dirty="0" smtClean="0"/>
              <a:t>Gray et el JTO 2020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32011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APLICACIÓN DE LOS AVANCES TERAPÉUTICOS A ESTADIOS PRECOCES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1825625"/>
            <a:ext cx="9360669" cy="4349750"/>
          </a:xfrm>
        </p:spPr>
        <p:txBody>
          <a:bodyPr/>
          <a:lstStyle/>
          <a:p>
            <a:r>
              <a:rPr lang="es-ES" dirty="0" err="1" smtClean="0"/>
              <a:t>Neoadyuvancia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8930" r="3425" b="7406"/>
          <a:stretch/>
        </p:blipFill>
        <p:spPr bwMode="auto">
          <a:xfrm>
            <a:off x="2423592" y="2492896"/>
            <a:ext cx="9289032" cy="391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536160" y="2564904"/>
            <a:ext cx="2927533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TUMORES DE LA UGE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3653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47528" y="404664"/>
            <a:ext cx="9142413" cy="1296144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1988840"/>
            <a:ext cx="9517261" cy="4599335"/>
          </a:xfrm>
        </p:spPr>
        <p:txBody>
          <a:bodyPr/>
          <a:lstStyle/>
          <a:p>
            <a:pPr marL="0" indent="0"/>
            <a:r>
              <a:rPr lang="es-ES" dirty="0" smtClean="0"/>
              <a:t>Sociedad científica </a:t>
            </a:r>
          </a:p>
          <a:p>
            <a:pPr marL="0" indent="0"/>
            <a:r>
              <a:rPr lang="es-ES" dirty="0" smtClean="0"/>
              <a:t>INTEGRACIÓN </a:t>
            </a:r>
            <a:r>
              <a:rPr lang="es-ES" dirty="0"/>
              <a:t>de todos los oncólogos </a:t>
            </a:r>
            <a:r>
              <a:rPr lang="es-ES" dirty="0" smtClean="0"/>
              <a:t>médicos de </a:t>
            </a:r>
            <a:r>
              <a:rPr lang="es-ES" dirty="0" err="1"/>
              <a:t>CyL</a:t>
            </a:r>
            <a:endParaRPr lang="es-ES" dirty="0"/>
          </a:p>
          <a:p>
            <a:pPr marL="0" indent="0"/>
            <a:r>
              <a:rPr lang="es-ES" dirty="0" smtClean="0"/>
              <a:t>REPRESENTACIÓN y promoción de </a:t>
            </a:r>
            <a:r>
              <a:rPr lang="es-ES" dirty="0"/>
              <a:t>la Oncología </a:t>
            </a:r>
            <a:r>
              <a:rPr lang="es-ES" dirty="0" smtClean="0"/>
              <a:t>médica en </a:t>
            </a:r>
            <a:r>
              <a:rPr lang="es-ES" dirty="0" err="1" smtClean="0"/>
              <a:t>CyL</a:t>
            </a:r>
            <a:r>
              <a:rPr lang="es-ES" dirty="0" smtClean="0"/>
              <a:t> </a:t>
            </a:r>
          </a:p>
          <a:p>
            <a:pPr marL="0" indent="0"/>
            <a:r>
              <a:rPr lang="es-ES" dirty="0" smtClean="0"/>
              <a:t>VISIBILIZACIÓN : Instituciones (GRS, Colegios </a:t>
            </a:r>
            <a:r>
              <a:rPr lang="es-ES" dirty="0"/>
              <a:t>de </a:t>
            </a:r>
            <a:r>
              <a:rPr lang="es-ES" dirty="0" smtClean="0"/>
              <a:t>médicos, Universidades, …) y ante la sociedad</a:t>
            </a:r>
            <a:endParaRPr lang="es-ES" dirty="0"/>
          </a:p>
          <a:p>
            <a:r>
              <a:rPr lang="es-ES" dirty="0" smtClean="0"/>
              <a:t>ALINEAMIENTO </a:t>
            </a:r>
            <a:r>
              <a:rPr lang="es-ES" dirty="0"/>
              <a:t>con SEOM, grupos </a:t>
            </a:r>
            <a:r>
              <a:rPr lang="es-ES" dirty="0" smtClean="0"/>
              <a:t>cooperativos y otras </a:t>
            </a:r>
            <a:r>
              <a:rPr lang="es-ES" dirty="0"/>
              <a:t>sociedades científicas con intereses compartidos</a:t>
            </a:r>
          </a:p>
          <a:p>
            <a:pPr marL="0" indent="0"/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811" y="692696"/>
            <a:ext cx="4892851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8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APLICACIÓN DE LOS AVANCES TERAPÉUTICOS A ESTADIOS PRECOCES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1628800"/>
            <a:ext cx="9360669" cy="4546575"/>
          </a:xfrm>
        </p:spPr>
        <p:txBody>
          <a:bodyPr/>
          <a:lstStyle/>
          <a:p>
            <a:r>
              <a:rPr lang="es-ES" dirty="0" err="1" smtClean="0"/>
              <a:t>Tto</a:t>
            </a:r>
            <a:r>
              <a:rPr lang="es-ES" dirty="0" smtClean="0"/>
              <a:t> </a:t>
            </a:r>
            <a:r>
              <a:rPr lang="es-ES" dirty="0" err="1" smtClean="0"/>
              <a:t>neoadyuvante</a:t>
            </a:r>
            <a:r>
              <a:rPr lang="es-ES" dirty="0" smtClean="0"/>
              <a:t> total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789040"/>
            <a:ext cx="5541416" cy="286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276872"/>
            <a:ext cx="286543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5919787" cy="303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790700"/>
            <a:ext cx="3560763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447928" y="2625725"/>
            <a:ext cx="1512273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CA RECTO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9862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APLICACIÓN DE LOS AVANCES TERAPÉUTICOS A ESTADIOS PRECOCES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1628800"/>
            <a:ext cx="9360669" cy="4546575"/>
          </a:xfrm>
        </p:spPr>
        <p:txBody>
          <a:bodyPr/>
          <a:lstStyle/>
          <a:p>
            <a:r>
              <a:rPr lang="es-ES" dirty="0" smtClean="0"/>
              <a:t>Estrategias de preservación de órgano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17778" r="7500" b="17695"/>
          <a:stretch/>
        </p:blipFill>
        <p:spPr bwMode="auto">
          <a:xfrm>
            <a:off x="2639616" y="2204864"/>
            <a:ext cx="9279467" cy="442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91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APLICACIÓN DE LOS AVANCES TERAPÉUTICOS A ESTADIOS PRECOCES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1484784"/>
            <a:ext cx="9360669" cy="4690591"/>
          </a:xfrm>
        </p:spPr>
        <p:txBody>
          <a:bodyPr/>
          <a:lstStyle/>
          <a:p>
            <a:r>
              <a:rPr lang="es-ES" dirty="0"/>
              <a:t>B</a:t>
            </a:r>
            <a:r>
              <a:rPr lang="es-ES" dirty="0" smtClean="0"/>
              <a:t>iomarcadores para la selección de tipo de </a:t>
            </a:r>
            <a:r>
              <a:rPr lang="es-ES" dirty="0" err="1" smtClean="0"/>
              <a:t>tto</a:t>
            </a:r>
            <a:endParaRPr lang="es-E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22387" r="11262" b="6008"/>
          <a:stretch/>
        </p:blipFill>
        <p:spPr bwMode="auto">
          <a:xfrm>
            <a:off x="1775520" y="1979581"/>
            <a:ext cx="10009112" cy="474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73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APLICACIÓN DE LOS AVANCES TERAPÉUTICOS A ESTADIOS PRECOCES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1484784"/>
            <a:ext cx="9360669" cy="4690591"/>
          </a:xfrm>
        </p:spPr>
        <p:txBody>
          <a:bodyPr/>
          <a:lstStyle/>
          <a:p>
            <a:r>
              <a:rPr lang="es-ES" dirty="0"/>
              <a:t>B</a:t>
            </a:r>
            <a:r>
              <a:rPr lang="es-ES" dirty="0" smtClean="0"/>
              <a:t>iomarcadores-</a:t>
            </a:r>
            <a:r>
              <a:rPr lang="es-ES" dirty="0" err="1" smtClean="0"/>
              <a:t>Adyuvancia</a:t>
            </a: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3" y="2060848"/>
            <a:ext cx="864257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55440" y="3924693"/>
            <a:ext cx="1300356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ADAURA</a:t>
            </a:r>
          </a:p>
          <a:p>
            <a:r>
              <a:rPr lang="es-ES" sz="2000" b="1" dirty="0" smtClean="0"/>
              <a:t>EGFR+</a:t>
            </a:r>
            <a:endParaRPr lang="es-ES" sz="20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1484784"/>
            <a:ext cx="3034616" cy="209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4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 DE LA MEDICINA DE PRECISIÓN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33552" r="15537" b="6238"/>
          <a:stretch/>
        </p:blipFill>
        <p:spPr bwMode="auto">
          <a:xfrm>
            <a:off x="1818721" y="1412776"/>
            <a:ext cx="1002680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44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FUTURAS APLICACIONES DE LOS AVANCES TERAPÉUTICOS A ESTADIOS PRECOCES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919536" y="1484784"/>
            <a:ext cx="9432677" cy="4690591"/>
          </a:xfrm>
        </p:spPr>
        <p:txBody>
          <a:bodyPr/>
          <a:lstStyle/>
          <a:p>
            <a:r>
              <a:rPr lang="es-ES" dirty="0" err="1" smtClean="0"/>
              <a:t>ctDNA</a:t>
            </a:r>
            <a:r>
              <a:rPr lang="es-ES" dirty="0" smtClean="0"/>
              <a:t>: </a:t>
            </a:r>
            <a:r>
              <a:rPr lang="es-ES" dirty="0" err="1" smtClean="0"/>
              <a:t>biomarcador</a:t>
            </a:r>
            <a:r>
              <a:rPr lang="es-ES" dirty="0" smtClean="0"/>
              <a:t> pronóstico y determinante de decisiones terapéuticas </a:t>
            </a:r>
            <a:endParaRPr lang="es-E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1769" r="30648" b="22215"/>
          <a:stretch/>
        </p:blipFill>
        <p:spPr bwMode="auto">
          <a:xfrm>
            <a:off x="263352" y="2636912"/>
            <a:ext cx="604576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495600" y="6309320"/>
            <a:ext cx="208877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/>
              <a:t>Tie</a:t>
            </a:r>
            <a:r>
              <a:rPr lang="es-ES" sz="1400" dirty="0"/>
              <a:t> J, et al. NEJM, 2022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88" y="2548494"/>
            <a:ext cx="5781075" cy="361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7752184" y="6309320"/>
            <a:ext cx="304057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Taieb J, et al. Clin Cancer </a:t>
            </a:r>
            <a:r>
              <a:rPr lang="fr-FR" sz="1400" dirty="0" err="1"/>
              <a:t>Res</a:t>
            </a:r>
            <a:r>
              <a:rPr lang="fr-FR" sz="1400" dirty="0"/>
              <a:t> 2021</a:t>
            </a:r>
            <a:endParaRPr lang="es-ES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5620429" y="2233184"/>
            <a:ext cx="317683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CA COLON – ADYUVANCIA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5675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FUTURAS APLICACIONES DE LOS AVANCES TERAPÉUTICOS A ESTADIOS PRECOCES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t="8066" r="2191" b="22628"/>
          <a:stretch/>
        </p:blipFill>
        <p:spPr bwMode="auto">
          <a:xfrm>
            <a:off x="1775520" y="1412776"/>
            <a:ext cx="940954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09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63552" y="1709738"/>
            <a:ext cx="6624736" cy="2852737"/>
          </a:xfrm>
        </p:spPr>
        <p:txBody>
          <a:bodyPr/>
          <a:lstStyle/>
          <a:p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PUNTOS A MEJORAR DE LA ASISTENCIA ONCOLÓGICA EN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CyL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81" y="2132856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1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2996951"/>
            <a:ext cx="9360669" cy="3178423"/>
          </a:xfrm>
        </p:spPr>
        <p:txBody>
          <a:bodyPr/>
          <a:lstStyle/>
          <a:p>
            <a:r>
              <a:rPr lang="es-ES" sz="3200" dirty="0" smtClean="0"/>
              <a:t>Largas distancias</a:t>
            </a:r>
          </a:p>
          <a:p>
            <a:r>
              <a:rPr lang="es-ES" sz="3200" dirty="0" smtClean="0"/>
              <a:t>Plantillas de profesionales</a:t>
            </a:r>
          </a:p>
          <a:p>
            <a:r>
              <a:rPr lang="es-ES" sz="3200" dirty="0"/>
              <a:t>E</a:t>
            </a:r>
            <a:r>
              <a:rPr lang="es-ES" sz="3200" dirty="0" smtClean="0"/>
              <a:t>quipamientos</a:t>
            </a:r>
          </a:p>
          <a:p>
            <a:r>
              <a:rPr lang="es-ES" sz="3200" dirty="0" smtClean="0"/>
              <a:t>Consideración por los gestores</a:t>
            </a:r>
          </a:p>
          <a:p>
            <a:r>
              <a:rPr lang="es-ES" sz="3200" dirty="0" smtClean="0"/>
              <a:t>Investigación</a:t>
            </a:r>
          </a:p>
          <a:p>
            <a:r>
              <a:rPr lang="es-ES" sz="3200" dirty="0" smtClean="0"/>
              <a:t>…..</a:t>
            </a:r>
          </a:p>
          <a:p>
            <a:endParaRPr lang="es-E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9" b="54915"/>
          <a:stretch/>
        </p:blipFill>
        <p:spPr bwMode="auto">
          <a:xfrm>
            <a:off x="2423592" y="764704"/>
            <a:ext cx="8340725" cy="142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06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MENSAJES FINALES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19536" y="1412776"/>
            <a:ext cx="9432677" cy="4762599"/>
          </a:xfrm>
        </p:spPr>
        <p:txBody>
          <a:bodyPr/>
          <a:lstStyle/>
          <a:p>
            <a:r>
              <a:rPr lang="es-ES" dirty="0" smtClean="0"/>
              <a:t>El </a:t>
            </a:r>
            <a:r>
              <a:rPr lang="es-ES" dirty="0"/>
              <a:t>cáncer es un proceso muy complejo, heterogéneo, dinámico: </a:t>
            </a:r>
            <a:r>
              <a:rPr lang="es-ES" dirty="0" smtClean="0"/>
              <a:t>precisamos un </a:t>
            </a:r>
            <a:r>
              <a:rPr lang="es-ES" b="1" dirty="0" smtClean="0"/>
              <a:t>profundo conocimiento de la biología tumoral</a:t>
            </a:r>
          </a:p>
          <a:p>
            <a:r>
              <a:rPr lang="es-ES" dirty="0" smtClean="0"/>
              <a:t>Somos responsables de la aplicación de los avances terapéuticos </a:t>
            </a:r>
            <a:r>
              <a:rPr lang="es-ES" b="1" dirty="0" smtClean="0"/>
              <a:t>a todos los pacientes </a:t>
            </a:r>
            <a:r>
              <a:rPr lang="es-ES" dirty="0" smtClean="0"/>
              <a:t>de nuestra comunidad. </a:t>
            </a:r>
            <a:endParaRPr lang="es-ES" dirty="0" smtClean="0"/>
          </a:p>
          <a:p>
            <a:r>
              <a:rPr lang="es-ES" dirty="0" smtClean="0"/>
              <a:t>A </a:t>
            </a:r>
            <a:r>
              <a:rPr lang="es-ES" dirty="0"/>
              <a:t>pesar del </a:t>
            </a:r>
            <a:r>
              <a:rPr lang="es-ES" b="1" dirty="0"/>
              <a:t>alto nivel </a:t>
            </a:r>
            <a:r>
              <a:rPr lang="es-ES" dirty="0"/>
              <a:t>de los profesionales </a:t>
            </a:r>
            <a:r>
              <a:rPr lang="es-ES" dirty="0" smtClean="0"/>
              <a:t>hay </a:t>
            </a:r>
            <a:r>
              <a:rPr lang="es-ES" dirty="0"/>
              <a:t>mucho espacio para la </a:t>
            </a:r>
            <a:r>
              <a:rPr lang="es-ES" b="1" dirty="0"/>
              <a:t>mejora </a:t>
            </a:r>
            <a:r>
              <a:rPr lang="es-ES" dirty="0"/>
              <a:t>(especialmente en cuanto a recursos humanos y técnicos</a:t>
            </a:r>
            <a:r>
              <a:rPr lang="es-ES" dirty="0" smtClean="0"/>
              <a:t>)</a:t>
            </a:r>
          </a:p>
          <a:p>
            <a:r>
              <a:rPr lang="es-ES" dirty="0" smtClean="0"/>
              <a:t>MULTIDISCIPLINARIEDAD→</a:t>
            </a:r>
            <a:r>
              <a:rPr lang="es-ES" b="1" dirty="0" smtClean="0"/>
              <a:t>¿INTERDISCIPLINAREIDAD?</a:t>
            </a:r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412776"/>
            <a:ext cx="3426892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5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620688"/>
            <a:ext cx="2212975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548680"/>
            <a:ext cx="33099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669231"/>
            <a:ext cx="8837695" cy="436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135560" y="980728"/>
            <a:ext cx="3199915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Puntos en común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44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879" b="15450"/>
          <a:stretch/>
        </p:blipFill>
        <p:spPr bwMode="auto">
          <a:xfrm>
            <a:off x="0" y="-2588858"/>
            <a:ext cx="12192000" cy="944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374415" y="5847347"/>
            <a:ext cx="3441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s-ES" sz="4000" b="1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Muchas gracias</a:t>
            </a:r>
            <a:endParaRPr lang="es-ES" sz="4000" b="1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96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1544" y="365125"/>
            <a:ext cx="9360669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Legislación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1124745"/>
            <a:ext cx="9604648" cy="4525963"/>
          </a:xfrm>
        </p:spPr>
        <p:txBody>
          <a:bodyPr>
            <a:noAutofit/>
          </a:bodyPr>
          <a:lstStyle/>
          <a:p>
            <a:endParaRPr lang="es-ES" sz="2000" dirty="0"/>
          </a:p>
          <a:p>
            <a:r>
              <a:rPr lang="es-ES" sz="2000" b="1" dirty="0"/>
              <a:t>Artículo 43.2 de la Constitución Española </a:t>
            </a:r>
            <a:r>
              <a:rPr lang="es-ES" sz="2000" dirty="0"/>
              <a:t>que </a:t>
            </a:r>
            <a:r>
              <a:rPr lang="es-ES" sz="2000" i="1" dirty="0"/>
              <a:t>reconoce el derecho a la salud que deberá hacerse efectivo a través de las medidas, prestaciones y servicios necesarios.</a:t>
            </a:r>
            <a:endParaRPr lang="es-ES" sz="2000" dirty="0"/>
          </a:p>
          <a:p>
            <a:r>
              <a:rPr lang="es-ES" sz="2000" dirty="0"/>
              <a:t>•</a:t>
            </a:r>
            <a:r>
              <a:rPr lang="es-ES" sz="2000" b="1" dirty="0"/>
              <a:t>Artículo 3.21 de la Ley General de Sanidad de 1986</a:t>
            </a:r>
            <a:r>
              <a:rPr lang="es-ES" sz="2000" dirty="0"/>
              <a:t>que </a:t>
            </a:r>
            <a:r>
              <a:rPr lang="es-ES" sz="2000" i="1" dirty="0"/>
              <a:t>garantiza la igualdad efectiva en la prestación de servicios sanitarios.</a:t>
            </a:r>
            <a:endParaRPr lang="es-ES" sz="2000" dirty="0"/>
          </a:p>
          <a:p>
            <a:r>
              <a:rPr lang="es-ES" sz="2000" dirty="0"/>
              <a:t>•</a:t>
            </a:r>
            <a:r>
              <a:rPr lang="es-ES" sz="2000" b="1" dirty="0"/>
              <a:t>Artículo 1 de la Ley 16/2003 de Cohesión y Calidad del Sistema Nacional de Salud : </a:t>
            </a:r>
            <a:r>
              <a:rPr lang="es-ES" sz="2000" i="1" dirty="0"/>
              <a:t>“El objeto de esta Ley es establecer el marco legal para las acciones de coordinación y cooperación de las Administraciones públicas sanitarias, en el ejercicio de sus respectivas competencias, de modo que se garantice la equidad, la calidad y la participación social en el Sistema Nacional de Salud, así como la colaboración activa de éste en la reducción de las desigualdades en salud.”</a:t>
            </a:r>
            <a:endParaRPr lang="es-ES" sz="2000" dirty="0"/>
          </a:p>
          <a:p>
            <a:r>
              <a:rPr lang="es-ES" sz="2000" dirty="0"/>
              <a:t>•</a:t>
            </a:r>
            <a:r>
              <a:rPr lang="es-ES" sz="2000" b="1" dirty="0"/>
              <a:t>Artículo 28 Ley 16/2003 de Cohesión y Calidad del Sistema Nacional de Salud </a:t>
            </a:r>
            <a:r>
              <a:rPr lang="es-ES" sz="2000" i="1" dirty="0"/>
              <a:t>en el que se engloba el derecho del paciente a la elección de facultativo y centro tanto en atención primaria como en atención especializada.</a:t>
            </a:r>
            <a:endParaRPr lang="es-ES" sz="2000" dirty="0"/>
          </a:p>
          <a:p>
            <a:endParaRPr lang="es-E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193925"/>
            <a:ext cx="8352929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2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63552" y="3140968"/>
            <a:ext cx="6264696" cy="1421507"/>
          </a:xfrm>
        </p:spPr>
        <p:txBody>
          <a:bodyPr/>
          <a:lstStyle/>
          <a:p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PUNTOS FUERTES DE LA ASISTENCIA ONCOLÓGICA EN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CyL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t="14130" r="33760" b="12647"/>
          <a:stretch/>
        </p:blipFill>
        <p:spPr bwMode="auto">
          <a:xfrm>
            <a:off x="8480311" y="1628800"/>
            <a:ext cx="2788365" cy="416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5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47528" y="0"/>
            <a:ext cx="9432677" cy="1323975"/>
          </a:xfrm>
        </p:spPr>
        <p:txBody>
          <a:bodyPr/>
          <a:lstStyle/>
          <a:p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Multidisciplinariedad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19536" y="836712"/>
            <a:ext cx="9432677" cy="5400600"/>
          </a:xfrm>
        </p:spPr>
        <p:txBody>
          <a:bodyPr/>
          <a:lstStyle/>
          <a:p>
            <a:r>
              <a:rPr lang="es-ES" sz="2000" dirty="0"/>
              <a:t>1º tipo de colaboración entre disciplinas: enriquecimiento a </a:t>
            </a:r>
            <a:r>
              <a:rPr lang="es-ES" sz="2000" dirty="0" smtClean="0"/>
              <a:t>través </a:t>
            </a:r>
            <a:r>
              <a:rPr lang="es-ES" sz="2000" dirty="0"/>
              <a:t>de la incorporación de las perspectivas de diversas </a:t>
            </a:r>
            <a:r>
              <a:rPr lang="es-ES" sz="2000" dirty="0" smtClean="0"/>
              <a:t>áreas </a:t>
            </a:r>
            <a:endParaRPr lang="es-ES" sz="2000" dirty="0"/>
          </a:p>
          <a:p>
            <a:r>
              <a:rPr lang="es-ES" sz="2000" dirty="0" smtClean="0"/>
              <a:t>Basada en la yuxtaposición </a:t>
            </a:r>
            <a:r>
              <a:rPr lang="es-ES" sz="2000" dirty="0"/>
              <a:t>de modelos </a:t>
            </a:r>
            <a:r>
              <a:rPr lang="es-ES" sz="2000" dirty="0" smtClean="0"/>
              <a:t>de </a:t>
            </a:r>
            <a:r>
              <a:rPr lang="es-ES" sz="2000" dirty="0"/>
              <a:t>diferentes </a:t>
            </a:r>
            <a:r>
              <a:rPr lang="es-ES" sz="2000" dirty="0" smtClean="0"/>
              <a:t>disciplinas, cada </a:t>
            </a:r>
            <a:r>
              <a:rPr lang="es-ES" sz="2000" dirty="0"/>
              <a:t>especialista trabaja por </a:t>
            </a:r>
            <a:r>
              <a:rPr lang="es-ES" sz="2000" dirty="0" smtClean="0"/>
              <a:t>separado, con poca </a:t>
            </a:r>
            <a:r>
              <a:rPr lang="es-ES" sz="2000" dirty="0"/>
              <a:t>o ninguna </a:t>
            </a:r>
            <a:r>
              <a:rPr lang="es-ES" sz="2000" dirty="0" smtClean="0"/>
              <a:t>sinergia o interacción </a:t>
            </a:r>
          </a:p>
          <a:p>
            <a:endParaRPr lang="es-ES" b="1" dirty="0" smtClean="0"/>
          </a:p>
          <a:p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Interdisciplinareidad</a:t>
            </a:r>
            <a:endPara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000" dirty="0" smtClean="0"/>
              <a:t>Investigación basada en el </a:t>
            </a:r>
            <a:r>
              <a:rPr lang="es-ES" sz="2000" dirty="0"/>
              <a:t>diálogo, la coordinación, la colaboración </a:t>
            </a:r>
            <a:r>
              <a:rPr lang="es-ES" sz="2000" dirty="0" smtClean="0"/>
              <a:t>entre </a:t>
            </a:r>
            <a:r>
              <a:rPr lang="es-ES" sz="2000" dirty="0"/>
              <a:t>las diferentes disciplinas involucradas </a:t>
            </a:r>
            <a:endParaRPr lang="es-ES" sz="2000" dirty="0" smtClean="0"/>
          </a:p>
          <a:p>
            <a:r>
              <a:rPr lang="es-ES" sz="2000" dirty="0" smtClean="0"/>
              <a:t>La definición, objetivos, conceptos y presentación de resultados  </a:t>
            </a:r>
            <a:r>
              <a:rPr lang="es-ES" sz="2000" dirty="0"/>
              <a:t>de la </a:t>
            </a:r>
            <a:r>
              <a:rPr lang="es-ES" sz="2000" dirty="0" smtClean="0"/>
              <a:t>investigación se </a:t>
            </a:r>
            <a:r>
              <a:rPr lang="es-ES" sz="2000" dirty="0"/>
              <a:t>realizan de forma conjunta </a:t>
            </a:r>
            <a:endParaRPr lang="es-ES" sz="2000" dirty="0" smtClean="0"/>
          </a:p>
          <a:p>
            <a:endParaRPr lang="es-ES" b="1" dirty="0" smtClean="0"/>
          </a:p>
          <a:p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Transdisciplinareidad</a:t>
            </a:r>
            <a:endPara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000" dirty="0" smtClean="0"/>
              <a:t>Varias disciplinas se articulan y generan </a:t>
            </a:r>
            <a:r>
              <a:rPr lang="es-ES" sz="2000" dirty="0"/>
              <a:t>una nueva parcela de conocimiento, </a:t>
            </a:r>
            <a:r>
              <a:rPr lang="es-ES" sz="2000" dirty="0" smtClean="0"/>
              <a:t>por superación </a:t>
            </a:r>
            <a:r>
              <a:rPr lang="es-ES" sz="2000" dirty="0"/>
              <a:t>de los límites de algunas/todas las disciplinas </a:t>
            </a:r>
            <a:r>
              <a:rPr lang="es-ES" sz="2000" dirty="0" smtClean="0"/>
              <a:t>involucradas </a:t>
            </a:r>
          </a:p>
          <a:p>
            <a:r>
              <a:rPr lang="es-ES" sz="2000" dirty="0" smtClean="0"/>
              <a:t>Refleja </a:t>
            </a:r>
            <a:r>
              <a:rPr lang="es-ES" sz="2000" dirty="0"/>
              <a:t>el nivel más completo de </a:t>
            </a:r>
            <a:r>
              <a:rPr lang="es-ES" sz="2000" dirty="0" smtClean="0"/>
              <a:t>colaboración. Puesta en práctica más compleja</a:t>
            </a:r>
            <a:endParaRPr lang="es-ES" sz="2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0056440" y="6249670"/>
            <a:ext cx="1859805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Zurro, J. CESIC.es.2020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80677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COMITÉS DE TUMORES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19537" y="1628800"/>
            <a:ext cx="9865096" cy="4709790"/>
          </a:xfrm>
          <a:solidFill>
            <a:schemeClr val="bg1"/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" sz="2600" b="1" dirty="0" smtClean="0"/>
              <a:t>Valor asistencial</a:t>
            </a:r>
            <a:r>
              <a:rPr lang="es-ES" sz="2600" dirty="0" smtClean="0"/>
              <a:t>: Establecimiento del plan terapéutico</a:t>
            </a:r>
          </a:p>
          <a:p>
            <a:pPr marL="400050" lvl="1" indent="0"/>
            <a:r>
              <a:rPr lang="es-ES" sz="2400" dirty="0" smtClean="0"/>
              <a:t>No </a:t>
            </a:r>
            <a:r>
              <a:rPr lang="es-ES" sz="2400" dirty="0"/>
              <a:t>se contempla la atención oncológica sin la valoración por un </a:t>
            </a:r>
            <a:r>
              <a:rPr lang="es-ES" sz="2400" dirty="0" err="1"/>
              <a:t>CdT</a:t>
            </a:r>
            <a:r>
              <a:rPr lang="es-ES" sz="2400" dirty="0"/>
              <a:t> </a:t>
            </a:r>
            <a:r>
              <a:rPr lang="es-ES" sz="2400" dirty="0" smtClean="0"/>
              <a:t>multidisciplinar. Participación </a:t>
            </a:r>
            <a:r>
              <a:rPr lang="es-ES" sz="2400" dirty="0"/>
              <a:t>de los diferentes servicios implicados en las </a:t>
            </a:r>
            <a:r>
              <a:rPr lang="es-ES" sz="2400" dirty="0" smtClean="0"/>
              <a:t>patologías</a:t>
            </a:r>
            <a:endParaRPr lang="es-E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2600" b="1" dirty="0" smtClean="0"/>
              <a:t>Valor en Gestión</a:t>
            </a:r>
            <a:r>
              <a:rPr lang="es-ES" sz="2600" dirty="0" smtClean="0"/>
              <a:t>:  Agilización del proceso, </a:t>
            </a:r>
            <a:r>
              <a:rPr lang="es-ES" sz="2600" dirty="0"/>
              <a:t>acortando tiempos ahorrando pasos </a:t>
            </a:r>
            <a:r>
              <a:rPr lang="es-ES" sz="2600" dirty="0" smtClean="0"/>
              <a:t>asistenciales. Papel de la </a:t>
            </a:r>
            <a:r>
              <a:rPr lang="es-ES" sz="2600" b="1" dirty="0" smtClean="0"/>
              <a:t>Enfermera Gestora de casos</a:t>
            </a:r>
            <a:endParaRPr lang="es-ES" sz="2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s-ES" sz="2600" b="1" dirty="0" smtClean="0"/>
              <a:t>Valor docente</a:t>
            </a:r>
            <a:r>
              <a:rPr lang="es-ES" sz="2600" dirty="0" smtClean="0"/>
              <a:t>: asistencia de los MIR</a:t>
            </a:r>
          </a:p>
          <a:p>
            <a:r>
              <a:rPr lang="es-ES" sz="2600" dirty="0"/>
              <a:t>Sin interrupciones a lo largo del año </a:t>
            </a:r>
            <a:endParaRPr lang="es-ES" sz="2600" dirty="0" smtClean="0"/>
          </a:p>
          <a:p>
            <a:endParaRPr lang="es-ES" sz="2600" dirty="0"/>
          </a:p>
          <a:p>
            <a:r>
              <a:rPr lang="es-ES" sz="2600" b="1" dirty="0" smtClean="0"/>
              <a:t>COMITÉS VIRTUALES EN CASO NECESARIO</a:t>
            </a:r>
            <a:endParaRPr lang="es-ES" sz="26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080" y="116632"/>
            <a:ext cx="248856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b="17564"/>
          <a:stretch/>
        </p:blipFill>
        <p:spPr bwMode="auto">
          <a:xfrm>
            <a:off x="8832304" y="4725144"/>
            <a:ext cx="2349821" cy="154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20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720" y="2996952"/>
            <a:ext cx="6552728" cy="2550207"/>
          </a:xfrm>
          <a:ln w="76200">
            <a:solidFill>
              <a:srgbClr val="FF9900"/>
            </a:solidFill>
          </a:ln>
        </p:spPr>
        <p:txBody>
          <a:bodyPr/>
          <a:lstStyle/>
          <a:p>
            <a:endParaRPr lang="es-ES" sz="3200" b="1" dirty="0" smtClean="0"/>
          </a:p>
          <a:p>
            <a:pPr marL="0" indent="0" algn="ctr">
              <a:buNone/>
            </a:pPr>
            <a:r>
              <a:rPr lang="es-ES" sz="3200" b="1" dirty="0" smtClean="0"/>
              <a:t>Valoración de opciones terapéuticas y calendario óptimo para su realización</a:t>
            </a:r>
          </a:p>
          <a:p>
            <a:pPr marL="0" indent="0" algn="ctr">
              <a:buNone/>
            </a:pPr>
            <a:r>
              <a:rPr lang="es-ES" sz="3200" b="1" dirty="0" smtClean="0"/>
              <a:t>Guías clínicas</a:t>
            </a:r>
          </a:p>
          <a:p>
            <a:pPr marL="0" indent="0" algn="ctr">
              <a:buNone/>
            </a:pPr>
            <a:r>
              <a:rPr lang="es-ES" sz="3200" b="1" dirty="0" smtClean="0"/>
              <a:t>Protocolos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55" y="5661248"/>
            <a:ext cx="7689849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404664"/>
            <a:ext cx="344216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1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00ED35-0064-4B91-99E3-5F36C8FD0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2677" cy="1323975"/>
          </a:xfrm>
        </p:spPr>
        <p:txBody>
          <a:bodyPr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 DEL ENFOQUE MULTIDISCIPLINAR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EB2FE2B-F1B3-4080-B477-D85F446F2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12C99-3729-48AB-B960-D010DBD4F8E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12C3E5B-1051-412B-97E8-548441B8D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87002" y="6176502"/>
            <a:ext cx="4401277" cy="360040"/>
          </a:xfrm>
        </p:spPr>
        <p:txBody>
          <a:bodyPr/>
          <a:lstStyle/>
          <a:p>
            <a:r>
              <a:rPr lang="en-US" sz="1400" kern="0" dirty="0" err="1" smtClean="0">
                <a:solidFill>
                  <a:srgbClr val="000000"/>
                </a:solidFill>
              </a:rPr>
              <a:t>Bilfinger</a:t>
            </a:r>
            <a:r>
              <a:rPr lang="en-US" sz="1400" kern="0" dirty="0" smtClean="0">
                <a:solidFill>
                  <a:srgbClr val="000000"/>
                </a:solidFill>
              </a:rPr>
              <a:t> </a:t>
            </a:r>
            <a:r>
              <a:rPr lang="en-US" sz="1400" kern="0" dirty="0">
                <a:solidFill>
                  <a:srgbClr val="000000"/>
                </a:solidFill>
              </a:rPr>
              <a:t>TV, et al. </a:t>
            </a:r>
            <a:r>
              <a:rPr lang="en-US" sz="1400" i="1" kern="0" dirty="0">
                <a:solidFill>
                  <a:srgbClr val="000000"/>
                </a:solidFill>
              </a:rPr>
              <a:t>Clin Lung Cancer</a:t>
            </a:r>
            <a:r>
              <a:rPr lang="en-US" sz="1400" kern="0" dirty="0">
                <a:solidFill>
                  <a:srgbClr val="000000"/>
                </a:solidFill>
              </a:rPr>
              <a:t>. 2018;19(4):346-351.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C51BC38E-FAA2-47F6-ABC7-3789C1F09A08}"/>
              </a:ext>
            </a:extLst>
          </p:cNvPr>
          <p:cNvGrpSpPr/>
          <p:nvPr/>
        </p:nvGrpSpPr>
        <p:grpSpPr>
          <a:xfrm>
            <a:off x="8986036" y="2095532"/>
            <a:ext cx="2667222" cy="2388134"/>
            <a:chOff x="9131645" y="2254566"/>
            <a:chExt cx="2667222" cy="2388134"/>
          </a:xfrm>
          <a:noFill/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09BCEEA6-9F4C-4056-A28B-69397D752F95}"/>
                </a:ext>
              </a:extLst>
            </p:cNvPr>
            <p:cNvSpPr/>
            <p:nvPr/>
          </p:nvSpPr>
          <p:spPr>
            <a:xfrm>
              <a:off x="9131645" y="2254566"/>
              <a:ext cx="2667222" cy="1722803"/>
            </a:xfrm>
            <a:prstGeom prst="round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47633DD6-8030-498F-AF62-4EE1650D1AFC}"/>
                </a:ext>
              </a:extLst>
            </p:cNvPr>
            <p:cNvSpPr txBox="1"/>
            <p:nvPr/>
          </p:nvSpPr>
          <p:spPr>
            <a:xfrm>
              <a:off x="9306491" y="3442371"/>
              <a:ext cx="2403986" cy="120032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Propensity-matched HR for multidisciplinary treatment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0A5C8247-7C08-410D-A572-D61743D7FFBB}"/>
                </a:ext>
              </a:extLst>
            </p:cNvPr>
            <p:cNvSpPr txBox="1"/>
            <p:nvPr/>
          </p:nvSpPr>
          <p:spPr>
            <a:xfrm>
              <a:off x="9557797" y="2398434"/>
              <a:ext cx="1814920" cy="80021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HR=0.65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(95% CI: 0.54-0.77)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60EA4C36-5135-4B24-A825-E667192040EF}"/>
              </a:ext>
            </a:extLst>
          </p:cNvPr>
          <p:cNvCxnSpPr>
            <a:cxnSpLocks/>
          </p:cNvCxnSpPr>
          <p:nvPr/>
        </p:nvCxnSpPr>
        <p:spPr>
          <a:xfrm>
            <a:off x="4536713" y="3213898"/>
            <a:ext cx="0" cy="519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C6C6247A-1B8D-448B-A10D-5203C5D52DFB}"/>
              </a:ext>
            </a:extLst>
          </p:cNvPr>
          <p:cNvCxnSpPr>
            <a:cxnSpLocks/>
          </p:cNvCxnSpPr>
          <p:nvPr/>
        </p:nvCxnSpPr>
        <p:spPr>
          <a:xfrm>
            <a:off x="6177204" y="3956803"/>
            <a:ext cx="0" cy="238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E4804A30-DCAB-47C5-A5BA-20923B337A9B}"/>
              </a:ext>
            </a:extLst>
          </p:cNvPr>
          <p:cNvCxnSpPr>
            <a:cxnSpLocks/>
          </p:cNvCxnSpPr>
          <p:nvPr/>
        </p:nvCxnSpPr>
        <p:spPr>
          <a:xfrm>
            <a:off x="7698536" y="4609322"/>
            <a:ext cx="25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052F641A-C86C-4033-82C6-A1F0DA27C544}"/>
              </a:ext>
            </a:extLst>
          </p:cNvPr>
          <p:cNvCxnSpPr>
            <a:cxnSpLocks/>
          </p:cNvCxnSpPr>
          <p:nvPr/>
        </p:nvCxnSpPr>
        <p:spPr>
          <a:xfrm>
            <a:off x="7947146" y="4603183"/>
            <a:ext cx="0" cy="157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DC827A7C-73CC-4BD2-B5D1-319B9D3B8E77}"/>
              </a:ext>
            </a:extLst>
          </p:cNvPr>
          <p:cNvSpPr/>
          <p:nvPr/>
        </p:nvSpPr>
        <p:spPr>
          <a:xfrm>
            <a:off x="11884223" y="5456533"/>
            <a:ext cx="307777" cy="110543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s-ES" sz="800" dirty="0">
                <a:latin typeface="Arial" panose="020B0604020202020204" pitchFamily="34" charset="0"/>
              </a:rPr>
              <a:t>ES-11473 enero 2021</a:t>
            </a:r>
            <a:endParaRPr lang="es-ES" sz="800" dirty="0"/>
          </a:p>
        </p:txBody>
      </p:sp>
      <p:sp>
        <p:nvSpPr>
          <p:cNvPr id="27" name="Rectángulo 26">
            <a:extLst>
              <a:ext uri="{FF2B5EF4-FFF2-40B4-BE49-F238E27FC236}">
                <a16:creationId xmlns="" xmlns:a16="http://schemas.microsoft.com/office/drawing/2014/main" id="{A61FBFC0-9493-43C8-BFF0-FF5E705237DF}"/>
              </a:ext>
            </a:extLst>
          </p:cNvPr>
          <p:cNvSpPr/>
          <p:nvPr/>
        </p:nvSpPr>
        <p:spPr>
          <a:xfrm>
            <a:off x="-19050" y="157535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S" sz="800" i="1" dirty="0">
                <a:latin typeface="Century Gothic" panose="020B0502020202020204" pitchFamily="34" charset="0"/>
                <a:ea typeface="Calibri" panose="020F0502020204030204" pitchFamily="34" charset="0"/>
              </a:rPr>
              <a:t>“Material Proactivo de uso exclusivo por departamento médico”</a:t>
            </a:r>
            <a:endParaRPr lang="es-ES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t="21587" r="28750" b="12376"/>
          <a:stretch/>
        </p:blipFill>
        <p:spPr bwMode="auto">
          <a:xfrm>
            <a:off x="831081" y="1480457"/>
            <a:ext cx="8142514" cy="45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600056" y="2239400"/>
            <a:ext cx="157389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CA PULMON</a:t>
            </a:r>
            <a:endParaRPr lang="es-ES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426" y="1406680"/>
            <a:ext cx="195103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9160881" y="4003592"/>
            <a:ext cx="2723341" cy="146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baseline="30000" dirty="0" err="1">
                <a:solidFill>
                  <a:srgbClr val="000000"/>
                </a:solidFill>
              </a:rPr>
              <a:t>a</a:t>
            </a:r>
            <a:r>
              <a:rPr lang="en-US" sz="1600" kern="0" dirty="0" err="1">
                <a:solidFill>
                  <a:srgbClr val="000000"/>
                </a:solidFill>
              </a:rPr>
              <a:t>Core</a:t>
            </a:r>
            <a:r>
              <a:rPr lang="en-US" sz="1600" kern="0" dirty="0">
                <a:solidFill>
                  <a:srgbClr val="000000"/>
                </a:solidFill>
              </a:rPr>
              <a:t> MDT group included: thoracic surgery, interventional pulmonology, medical oncology, radiation oncology, and 2 dedicated nurse practitioners.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7174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 2013 - 2022">
  <a:themeElements>
    <a:clrScheme name="Tema de Offic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 2013 - 2022">
      <a:majorFont>
        <a:latin typeface="Calibri"/>
        <a:ea typeface=""/>
        <a:cs typeface="Noto Sans SC Regular"/>
      </a:majorFont>
      <a:minorFont>
        <a:latin typeface="Calibri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SC Regular" panose="020B05020405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SC Regular" panose="020B0502040504020204" pitchFamily="34" charset="0"/>
          </a:defRPr>
        </a:defPPr>
      </a:lstStyle>
    </a:lnDef>
  </a:objectDefaults>
  <a:extraClrSchemeLst>
    <a:extraClrScheme>
      <a:clrScheme name="Tema de Offic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 2013 - 2022">
  <a:themeElements>
    <a:clrScheme name="Tema de Offic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 2013 - 2022">
      <a:majorFont>
        <a:latin typeface="Calibri"/>
        <a:ea typeface=""/>
        <a:cs typeface="Noto Sans SC Regular"/>
      </a:majorFont>
      <a:minorFont>
        <a:latin typeface="Calibri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SC Regular" panose="020B05020405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SC Regular" panose="020B0502040504020204" pitchFamily="34" charset="0"/>
          </a:defRPr>
        </a:defPPr>
      </a:lstStyle>
    </a:lnDef>
  </a:objectDefaults>
  <a:extraClrSchemeLst>
    <a:extraClrScheme>
      <a:clrScheme name="Tema de Offic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 2013 - 202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3664</TotalTime>
  <Words>1280</Words>
  <Application>Microsoft Office PowerPoint</Application>
  <PresentationFormat>Personalizado</PresentationFormat>
  <Paragraphs>167</Paragraphs>
  <Slides>30</Slides>
  <Notes>2</Notes>
  <HiddenSlides>2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30</vt:i4>
      </vt:variant>
    </vt:vector>
  </HeadingPairs>
  <TitlesOfParts>
    <vt:vector size="33" baseType="lpstr">
      <vt:lpstr>Tema de Office 2013 - 2022</vt:lpstr>
      <vt:lpstr>Tema de Office 2013 - 2022</vt:lpstr>
      <vt:lpstr>Tema de Office</vt:lpstr>
      <vt:lpstr>Presentación de PowerPoint</vt:lpstr>
      <vt:lpstr>Presentación de PowerPoint</vt:lpstr>
      <vt:lpstr>Presentación de PowerPoint</vt:lpstr>
      <vt:lpstr>Legislación</vt:lpstr>
      <vt:lpstr>PUNTOS FUERTES DE LA ASISTENCIA ONCOLÓGICA EN CyL</vt:lpstr>
      <vt:lpstr>Multidisciplinariedad</vt:lpstr>
      <vt:lpstr>COMITÉS DE TUMORES</vt:lpstr>
      <vt:lpstr>Presentación de PowerPoint</vt:lpstr>
      <vt:lpstr>IMPACTO DEL ENFOQUE MULTIDISCIPLINAR</vt:lpstr>
      <vt:lpstr>INMUNOTERAPIA</vt:lpstr>
      <vt:lpstr>MEDICINA DE PRECISIÓN</vt:lpstr>
      <vt:lpstr>MEDICINA DE PRECISIÓN</vt:lpstr>
      <vt:lpstr>¿P0R QUÉ ES RELEVANTE?</vt:lpstr>
      <vt:lpstr>TERAPIAS DIRIGIDAS</vt:lpstr>
      <vt:lpstr>COMITÉS MOLECULARES</vt:lpstr>
      <vt:lpstr>COMITÉS MOLECULARES</vt:lpstr>
      <vt:lpstr>IMPACTO EN SUPERVIVENCIA EN ENFERMEDAD AVANZADA</vt:lpstr>
      <vt:lpstr>APLICACIÓN DE LOS AVANCES TERAPÉUTICOS A ESTADIOS PRECOCES</vt:lpstr>
      <vt:lpstr>APLICACIÓN DE LOS AVANCES TERAPÉUTICOS A ESTADIOS PRECOCES</vt:lpstr>
      <vt:lpstr>APLICACIÓN DE LOS AVANCES TERAPÉUTICOS A ESTADIOS PRECOCES</vt:lpstr>
      <vt:lpstr>APLICACIÓN DE LOS AVANCES TERAPÉUTICOS A ESTADIOS PRECOCES</vt:lpstr>
      <vt:lpstr>APLICACIÓN DE LOS AVANCES TERAPÉUTICOS A ESTADIOS PRECOCES</vt:lpstr>
      <vt:lpstr>APLICACIÓN DE LOS AVANCES TERAPÉUTICOS A ESTADIOS PRECOCES</vt:lpstr>
      <vt:lpstr>FUTURO DE LA MEDICINA DE PRECISIÓN</vt:lpstr>
      <vt:lpstr>FUTURAS APLICACIONES DE LOS AVANCES TERAPÉUTICOS A ESTADIOS PRECOCES</vt:lpstr>
      <vt:lpstr>FUTURAS APLICACIONES DE LOS AVANCES TERAPÉUTICOS A ESTADIOS PRECOCES</vt:lpstr>
      <vt:lpstr>PUNTOS A MEJORAR DE LA ASISTENCIA ONCOLÓGICA EN CyL</vt:lpstr>
      <vt:lpstr>Presentación de PowerPoint</vt:lpstr>
      <vt:lpstr>MENSAJES FINALES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Beatriz Esteban Herrera</cp:lastModifiedBy>
  <cp:revision>82</cp:revision>
  <cp:lastPrinted>1601-01-01T00:00:00Z</cp:lastPrinted>
  <dcterms:created xsi:type="dcterms:W3CDTF">2021-02-10T16:40:18Z</dcterms:created>
  <dcterms:modified xsi:type="dcterms:W3CDTF">2023-06-09T08:58:10Z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PresentationFormat">
    <vt:lpwstr>Panorámica</vt:lpwstr>
  </property>
  <property fmtid="{D5CDD505-2E9C-101B-9397-08002B2CF9AE}" pid="4" name="Slides">
    <vt:r8>3</vt:r8>
  </property>
</Properties>
</file>