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2"/>
  </p:notesMasterIdLst>
  <p:sldIdLst>
    <p:sldId id="256" r:id="rId3"/>
    <p:sldId id="459" r:id="rId4"/>
    <p:sldId id="258" r:id="rId5"/>
    <p:sldId id="460" r:id="rId6"/>
    <p:sldId id="438" r:id="rId7"/>
    <p:sldId id="428" r:id="rId8"/>
    <p:sldId id="257" r:id="rId9"/>
    <p:sldId id="478" r:id="rId10"/>
    <p:sldId id="265" r:id="rId11"/>
    <p:sldId id="450" r:id="rId12"/>
    <p:sldId id="260" r:id="rId13"/>
    <p:sldId id="264" r:id="rId14"/>
    <p:sldId id="468" r:id="rId15"/>
    <p:sldId id="462" r:id="rId16"/>
    <p:sldId id="261" r:id="rId17"/>
    <p:sldId id="466" r:id="rId18"/>
    <p:sldId id="1113" r:id="rId19"/>
    <p:sldId id="483" r:id="rId20"/>
    <p:sldId id="488" r:id="rId21"/>
    <p:sldId id="279" r:id="rId22"/>
    <p:sldId id="1114" r:id="rId23"/>
    <p:sldId id="1115" r:id="rId24"/>
    <p:sldId id="472" r:id="rId25"/>
    <p:sldId id="448" r:id="rId26"/>
    <p:sldId id="262" r:id="rId27"/>
    <p:sldId id="491" r:id="rId28"/>
    <p:sldId id="278" r:id="rId29"/>
    <p:sldId id="477" r:id="rId30"/>
    <p:sldId id="484" r:id="rId31"/>
    <p:sldId id="479" r:id="rId32"/>
    <p:sldId id="1105" r:id="rId33"/>
    <p:sldId id="274" r:id="rId34"/>
    <p:sldId id="1102" r:id="rId35"/>
    <p:sldId id="467" r:id="rId36"/>
    <p:sldId id="1107" r:id="rId37"/>
    <p:sldId id="1106" r:id="rId38"/>
    <p:sldId id="1108" r:id="rId39"/>
    <p:sldId id="1103" r:id="rId40"/>
    <p:sldId id="268" r:id="rId41"/>
    <p:sldId id="480" r:id="rId42"/>
    <p:sldId id="275" r:id="rId43"/>
    <p:sldId id="458" r:id="rId44"/>
    <p:sldId id="454" r:id="rId45"/>
    <p:sldId id="1111" r:id="rId46"/>
    <p:sldId id="1110" r:id="rId47"/>
    <p:sldId id="474" r:id="rId48"/>
    <p:sldId id="451" r:id="rId49"/>
    <p:sldId id="1117" r:id="rId50"/>
    <p:sldId id="1116" r:id="rId51"/>
  </p:sldIdLst>
  <p:sldSz cx="12192000" cy="6858000"/>
  <p:notesSz cx="6797675" cy="9874250"/>
  <p:defaultTextStyle>
    <a:defPPr>
      <a:defRPr lang="en-GB"/>
    </a:defPPr>
    <a:lvl1pPr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1pPr>
    <a:lvl2pPr marL="742950" indent="-285750"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2pPr>
    <a:lvl3pPr marL="1143000" indent="-228600"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3pPr>
    <a:lvl4pPr marL="1600200" indent="-228600"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4pPr>
    <a:lvl5pPr marL="2057400" indent="-228600"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Noto Sans SC Regular" panose="020B0502040504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Noto Sans SC Regular" panose="020B0502040504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Noto Sans SC Regular" panose="020B0502040504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Noto Sans SC Regular" panose="020B050204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27" userDrawn="1">
          <p15:clr>
            <a:srgbClr val="A4A3A4"/>
          </p15:clr>
        </p15:guide>
        <p15:guide id="2" pos="18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RODRIGUEZ VILLALBA" initials="SRV" lastIdx="1" clrIdx="0">
    <p:extLst>
      <p:ext uri="{19B8F6BF-5375-455C-9EA6-DF929625EA0E}">
        <p15:presenceInfo xmlns:p15="http://schemas.microsoft.com/office/powerpoint/2012/main" userId="a4fade99d97187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74"/>
  </p:normalViewPr>
  <p:slideViewPr>
    <p:cSldViewPr>
      <p:cViewPr varScale="1">
        <p:scale>
          <a:sx n="74" d="100"/>
          <a:sy n="74" d="100"/>
        </p:scale>
        <p:origin x="348" y="6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27"/>
        <p:guide pos="188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0D271CB1-CF6E-B3DC-25A3-37ACA4321C43}"/>
              </a:ext>
            </a:extLst>
          </p:cNvPr>
          <p:cNvSpPr>
            <a:spLocks noGrp="1" noRot="1" noChangeAspect="1" noChangeArrowheads="1"/>
          </p:cNvSpPr>
          <p:nvPr>
            <p:ph type="sldImg"/>
          </p:nvPr>
        </p:nvSpPr>
        <p:spPr bwMode="auto">
          <a:xfrm>
            <a:off x="107950" y="749300"/>
            <a:ext cx="6578600" cy="370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4" name="Rectangle 2">
            <a:extLst>
              <a:ext uri="{FF2B5EF4-FFF2-40B4-BE49-F238E27FC236}">
                <a16:creationId xmlns:a16="http://schemas.microsoft.com/office/drawing/2014/main" id="{46152E6D-F42B-9B54-A690-DF175FF7050A}"/>
              </a:ext>
            </a:extLst>
          </p:cNvPr>
          <p:cNvSpPr>
            <a:spLocks noGrp="1" noChangeArrowheads="1"/>
          </p:cNvSpPr>
          <p:nvPr>
            <p:ph type="body"/>
          </p:nvPr>
        </p:nvSpPr>
        <p:spPr bwMode="auto">
          <a:xfrm>
            <a:off x="680323" y="4689335"/>
            <a:ext cx="5437029" cy="4441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s-ES" altLang="es-ES"/>
          </a:p>
        </p:txBody>
      </p:sp>
      <p:sp>
        <p:nvSpPr>
          <p:cNvPr id="3075" name="Rectangle 3">
            <a:extLst>
              <a:ext uri="{FF2B5EF4-FFF2-40B4-BE49-F238E27FC236}">
                <a16:creationId xmlns:a16="http://schemas.microsoft.com/office/drawing/2014/main" id="{B501ECE5-97ED-C063-80E5-9CBC7226BAEB}"/>
              </a:ext>
            </a:extLst>
          </p:cNvPr>
          <p:cNvSpPr>
            <a:spLocks noGrp="1" noChangeArrowheads="1"/>
          </p:cNvSpPr>
          <p:nvPr>
            <p:ph type="hdr"/>
          </p:nvPr>
        </p:nvSpPr>
        <p:spPr bwMode="auto">
          <a:xfrm>
            <a:off x="0" y="0"/>
            <a:ext cx="2948991" cy="492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27482" algn="l"/>
                <a:tab pos="854964" algn="l"/>
                <a:tab pos="1282446" algn="l"/>
                <a:tab pos="1709928" algn="l"/>
                <a:tab pos="2137410" algn="l"/>
                <a:tab pos="2564892" algn="l"/>
                <a:tab pos="2992374" algn="l"/>
              </a:tabLst>
              <a:defRPr sz="1300">
                <a:solidFill>
                  <a:srgbClr val="000000"/>
                </a:solidFill>
                <a:latin typeface="Times New Roman" panose="02020603050405020304" pitchFamily="18" charset="0"/>
              </a:defRPr>
            </a:lvl1pPr>
          </a:lstStyle>
          <a:p>
            <a:endParaRPr lang="en-US" altLang="es-ES"/>
          </a:p>
        </p:txBody>
      </p:sp>
      <p:sp>
        <p:nvSpPr>
          <p:cNvPr id="3076" name="Rectangle 4">
            <a:extLst>
              <a:ext uri="{FF2B5EF4-FFF2-40B4-BE49-F238E27FC236}">
                <a16:creationId xmlns:a16="http://schemas.microsoft.com/office/drawing/2014/main" id="{6F7E57D7-F7FD-E481-CA48-BC6C793F90CA}"/>
              </a:ext>
            </a:extLst>
          </p:cNvPr>
          <p:cNvSpPr>
            <a:spLocks noGrp="1" noChangeArrowheads="1"/>
          </p:cNvSpPr>
          <p:nvPr>
            <p:ph type="dt"/>
          </p:nvPr>
        </p:nvSpPr>
        <p:spPr bwMode="auto">
          <a:xfrm>
            <a:off x="3847296" y="0"/>
            <a:ext cx="2948991" cy="492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27482" algn="l"/>
                <a:tab pos="854964" algn="l"/>
                <a:tab pos="1282446" algn="l"/>
                <a:tab pos="1709928" algn="l"/>
                <a:tab pos="2137410" algn="l"/>
                <a:tab pos="2564892" algn="l"/>
                <a:tab pos="2992374" algn="l"/>
              </a:tabLst>
              <a:defRPr sz="1300">
                <a:solidFill>
                  <a:srgbClr val="000000"/>
                </a:solidFill>
                <a:latin typeface="Times New Roman" panose="02020603050405020304" pitchFamily="18" charset="0"/>
              </a:defRPr>
            </a:lvl1pPr>
          </a:lstStyle>
          <a:p>
            <a:endParaRPr lang="en-US" altLang="es-ES"/>
          </a:p>
        </p:txBody>
      </p:sp>
      <p:sp>
        <p:nvSpPr>
          <p:cNvPr id="3077" name="Rectangle 5">
            <a:extLst>
              <a:ext uri="{FF2B5EF4-FFF2-40B4-BE49-F238E27FC236}">
                <a16:creationId xmlns:a16="http://schemas.microsoft.com/office/drawing/2014/main" id="{D6E6345D-698E-5740-7202-839839B307BD}"/>
              </a:ext>
            </a:extLst>
          </p:cNvPr>
          <p:cNvSpPr>
            <a:spLocks noGrp="1" noChangeArrowheads="1"/>
          </p:cNvSpPr>
          <p:nvPr>
            <p:ph type="ftr"/>
          </p:nvPr>
        </p:nvSpPr>
        <p:spPr bwMode="auto">
          <a:xfrm>
            <a:off x="0" y="9380226"/>
            <a:ext cx="2948991" cy="492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427482" algn="l"/>
                <a:tab pos="854964" algn="l"/>
                <a:tab pos="1282446" algn="l"/>
                <a:tab pos="1709928" algn="l"/>
                <a:tab pos="2137410" algn="l"/>
                <a:tab pos="2564892" algn="l"/>
                <a:tab pos="2992374" algn="l"/>
              </a:tabLst>
              <a:defRPr sz="1300">
                <a:solidFill>
                  <a:srgbClr val="000000"/>
                </a:solidFill>
                <a:latin typeface="Times New Roman" panose="02020603050405020304" pitchFamily="18" charset="0"/>
              </a:defRPr>
            </a:lvl1pPr>
          </a:lstStyle>
          <a:p>
            <a:endParaRPr lang="en-US" altLang="es-ES"/>
          </a:p>
        </p:txBody>
      </p:sp>
      <p:sp>
        <p:nvSpPr>
          <p:cNvPr id="3078" name="Rectangle 6">
            <a:extLst>
              <a:ext uri="{FF2B5EF4-FFF2-40B4-BE49-F238E27FC236}">
                <a16:creationId xmlns:a16="http://schemas.microsoft.com/office/drawing/2014/main" id="{46A7C2DE-9D5C-A96C-51DA-535E92CD4951}"/>
              </a:ext>
            </a:extLst>
          </p:cNvPr>
          <p:cNvSpPr>
            <a:spLocks noGrp="1" noChangeArrowheads="1"/>
          </p:cNvSpPr>
          <p:nvPr>
            <p:ph type="sldNum"/>
          </p:nvPr>
        </p:nvSpPr>
        <p:spPr bwMode="auto">
          <a:xfrm>
            <a:off x="3847296" y="9380226"/>
            <a:ext cx="2948991" cy="492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427482" algn="l"/>
                <a:tab pos="854964" algn="l"/>
                <a:tab pos="1282446" algn="l"/>
                <a:tab pos="1709928" algn="l"/>
                <a:tab pos="2137410" algn="l"/>
                <a:tab pos="2564892" algn="l"/>
                <a:tab pos="2992374" algn="l"/>
              </a:tabLst>
              <a:defRPr sz="1300">
                <a:solidFill>
                  <a:srgbClr val="000000"/>
                </a:solidFill>
                <a:latin typeface="Times New Roman" panose="02020603050405020304" pitchFamily="18" charset="0"/>
              </a:defRPr>
            </a:lvl1pPr>
          </a:lstStyle>
          <a:p>
            <a:fld id="{3C55EAA2-3BA0-584D-B970-9205750CD340}" type="slidenum">
              <a:rPr lang="en-US" altLang="es-ES"/>
              <a:pPr/>
              <a:t>‹Nº›</a:t>
            </a:fld>
            <a:endParaRPr lang="en-US" altLang="es-ES"/>
          </a:p>
        </p:txBody>
      </p:sp>
    </p:spTree>
    <p:extLst>
      <p:ext uri="{BB962C8B-B14F-4D97-AF65-F5344CB8AC3E}">
        <p14:creationId xmlns:p14="http://schemas.microsoft.com/office/powerpoint/2010/main" val="392745688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F0340584-CE86-C9B3-CE0D-F932DF778ECA}"/>
              </a:ext>
            </a:extLst>
          </p:cNvPr>
          <p:cNvSpPr>
            <a:spLocks noGrp="1" noChangeArrowheads="1"/>
          </p:cNvSpPr>
          <p:nvPr>
            <p:ph type="sldNum"/>
          </p:nvPr>
        </p:nvSpPr>
        <p:spPr>
          <a:ln/>
        </p:spPr>
        <p:txBody>
          <a:bodyPr/>
          <a:lstStyle/>
          <a:p>
            <a:fld id="{AC215D71-320D-A840-B32E-EBF3C1FC92CB}" type="slidenum">
              <a:rPr lang="en-US" altLang="es-ES"/>
              <a:pPr/>
              <a:t>1</a:t>
            </a:fld>
            <a:endParaRPr lang="en-US" altLang="es-ES"/>
          </a:p>
        </p:txBody>
      </p:sp>
      <p:sp>
        <p:nvSpPr>
          <p:cNvPr id="7169" name="Text Box 1">
            <a:extLst>
              <a:ext uri="{FF2B5EF4-FFF2-40B4-BE49-F238E27FC236}">
                <a16:creationId xmlns:a16="http://schemas.microsoft.com/office/drawing/2014/main" id="{1F2FC3E1-BC4A-55E1-AEB9-256845F4DCB0}"/>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Text Box 2">
            <a:extLst>
              <a:ext uri="{FF2B5EF4-FFF2-40B4-BE49-F238E27FC236}">
                <a16:creationId xmlns:a16="http://schemas.microsoft.com/office/drawing/2014/main" id="{B05973F3-82A0-2D29-D30E-8CE401E5FFCC}"/>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76053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16</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741621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17</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210175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20</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49171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21</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576173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22</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224067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25</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314232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27</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701602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30</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824706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31</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378671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32</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751023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3</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252946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33</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168851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39</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13770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40</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476381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41</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71578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42</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65691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43</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706974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44</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710377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45</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205771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46</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493761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47</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22108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7</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35782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B4CFE90-D514-D7C9-BD3C-56222E8A8010}"/>
              </a:ext>
            </a:extLst>
          </p:cNvPr>
          <p:cNvSpPr>
            <a:spLocks noGrp="1" noChangeArrowheads="1"/>
          </p:cNvSpPr>
          <p:nvPr>
            <p:ph type="sldNum"/>
          </p:nvPr>
        </p:nvSpPr>
        <p:spPr>
          <a:ln/>
        </p:spPr>
        <p:txBody>
          <a:bodyPr/>
          <a:lstStyle/>
          <a:p>
            <a:fld id="{D0D2D4A4-0389-0B48-B0C0-9C1189207488}" type="slidenum">
              <a:rPr lang="en-US" altLang="es-ES"/>
              <a:pPr/>
              <a:t>48</a:t>
            </a:fld>
            <a:endParaRPr lang="en-US" altLang="es-ES"/>
          </a:p>
        </p:txBody>
      </p:sp>
      <p:sp>
        <p:nvSpPr>
          <p:cNvPr id="9217" name="Text Box 1">
            <a:extLst>
              <a:ext uri="{FF2B5EF4-FFF2-40B4-BE49-F238E27FC236}">
                <a16:creationId xmlns:a16="http://schemas.microsoft.com/office/drawing/2014/main" id="{44E46B1F-C0A2-9D73-3134-2E8345C14E75}"/>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Text Box 2">
            <a:extLst>
              <a:ext uri="{FF2B5EF4-FFF2-40B4-BE49-F238E27FC236}">
                <a16:creationId xmlns:a16="http://schemas.microsoft.com/office/drawing/2014/main" id="{E329E73B-8D04-2D5B-F9FF-AB50F95683C2}"/>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165005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9</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933498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10</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9419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11</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949842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12</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015722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14</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43263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CF8D6BB-4EB0-02B8-21D9-167728912160}"/>
              </a:ext>
            </a:extLst>
          </p:cNvPr>
          <p:cNvSpPr>
            <a:spLocks noGrp="1" noChangeArrowheads="1"/>
          </p:cNvSpPr>
          <p:nvPr>
            <p:ph type="sldNum"/>
          </p:nvPr>
        </p:nvSpPr>
        <p:spPr>
          <a:ln/>
        </p:spPr>
        <p:txBody>
          <a:bodyPr/>
          <a:lstStyle/>
          <a:p>
            <a:fld id="{C5654C1E-66DF-C942-9E37-79253A7F4D28}" type="slidenum">
              <a:rPr lang="en-US" altLang="es-ES"/>
              <a:pPr/>
              <a:t>15</a:t>
            </a:fld>
            <a:endParaRPr lang="en-US" altLang="es-ES"/>
          </a:p>
        </p:txBody>
      </p:sp>
      <p:sp>
        <p:nvSpPr>
          <p:cNvPr id="8193" name="Text Box 1">
            <a:extLst>
              <a:ext uri="{FF2B5EF4-FFF2-40B4-BE49-F238E27FC236}">
                <a16:creationId xmlns:a16="http://schemas.microsoft.com/office/drawing/2014/main" id="{62266423-8CFC-FDFF-E141-D19673E61CAF}"/>
              </a:ext>
            </a:extLst>
          </p:cNvPr>
          <p:cNvSpPr txBox="1">
            <a:spLocks noGrp="1" noRot="1" noChangeAspect="1" noChangeArrowheads="1"/>
          </p:cNvSpPr>
          <p:nvPr>
            <p:ph type="sldImg"/>
          </p:nvPr>
        </p:nvSpPr>
        <p:spPr bwMode="auto">
          <a:xfrm>
            <a:off x="106363" y="749300"/>
            <a:ext cx="658336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49FA0DC7-F21E-3E7C-A7BC-3D514F67C003}"/>
              </a:ext>
            </a:extLst>
          </p:cNvPr>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97638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4ADC3-203A-CE28-8056-DB3EBEFE18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900C16C-97C7-3E73-BDFC-71855BCBB7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E6A16C-970B-D6E9-57A6-A62A2EAF2C10}"/>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FD7B6BDC-E636-A51A-D7EC-5C2C68D67117}"/>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E71356CE-5E11-986B-6646-6244EEC512B0}"/>
              </a:ext>
            </a:extLst>
          </p:cNvPr>
          <p:cNvSpPr>
            <a:spLocks noGrp="1"/>
          </p:cNvSpPr>
          <p:nvPr>
            <p:ph type="sldNum" idx="12"/>
          </p:nvPr>
        </p:nvSpPr>
        <p:spPr/>
        <p:txBody>
          <a:bodyPr/>
          <a:lstStyle>
            <a:lvl1pPr>
              <a:defRPr/>
            </a:lvl1pPr>
          </a:lstStyle>
          <a:p>
            <a:fld id="{AE0678E0-5310-CC49-A731-DF927D6C125C}" type="slidenum">
              <a:rPr lang="es-ES" altLang="es-ES"/>
              <a:pPr/>
              <a:t>‹Nº›</a:t>
            </a:fld>
            <a:endParaRPr lang="es-ES" altLang="es-ES"/>
          </a:p>
        </p:txBody>
      </p:sp>
    </p:spTree>
    <p:extLst>
      <p:ext uri="{BB962C8B-B14F-4D97-AF65-F5344CB8AC3E}">
        <p14:creationId xmlns:p14="http://schemas.microsoft.com/office/powerpoint/2010/main" val="2462188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BE1E61-207C-BCD8-BC5E-67CB08E98B8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348A852-8F42-BED8-4CD9-BC49D4E1501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2746F7-0D89-C24A-A2F5-E7F424841196}"/>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028BFF1E-F045-4AFA-3018-608F3C436505}"/>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DEB1442B-2A74-3263-07FE-9371C296524D}"/>
              </a:ext>
            </a:extLst>
          </p:cNvPr>
          <p:cNvSpPr>
            <a:spLocks noGrp="1"/>
          </p:cNvSpPr>
          <p:nvPr>
            <p:ph type="sldNum" idx="12"/>
          </p:nvPr>
        </p:nvSpPr>
        <p:spPr/>
        <p:txBody>
          <a:bodyPr/>
          <a:lstStyle>
            <a:lvl1pPr>
              <a:defRPr/>
            </a:lvl1pPr>
          </a:lstStyle>
          <a:p>
            <a:fld id="{7FB56DF2-22B1-9D44-83AA-A265E0ACE0E5}" type="slidenum">
              <a:rPr lang="es-ES" altLang="es-ES"/>
              <a:pPr/>
              <a:t>‹Nº›</a:t>
            </a:fld>
            <a:endParaRPr lang="es-ES" altLang="es-ES"/>
          </a:p>
        </p:txBody>
      </p:sp>
    </p:spTree>
    <p:extLst>
      <p:ext uri="{BB962C8B-B14F-4D97-AF65-F5344CB8AC3E}">
        <p14:creationId xmlns:p14="http://schemas.microsoft.com/office/powerpoint/2010/main" val="214239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B370150-0493-2F50-5CF5-3C09E32B254B}"/>
              </a:ext>
            </a:extLst>
          </p:cNvPr>
          <p:cNvSpPr>
            <a:spLocks noGrp="1"/>
          </p:cNvSpPr>
          <p:nvPr>
            <p:ph type="title" orient="vert"/>
          </p:nvPr>
        </p:nvSpPr>
        <p:spPr>
          <a:xfrm>
            <a:off x="8724900" y="365125"/>
            <a:ext cx="2627313" cy="5810250"/>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0DAA827-8415-F787-F57C-A5546A780F32}"/>
              </a:ext>
            </a:extLst>
          </p:cNvPr>
          <p:cNvSpPr>
            <a:spLocks noGrp="1"/>
          </p:cNvSpPr>
          <p:nvPr>
            <p:ph type="body" orient="vert" idx="1"/>
          </p:nvPr>
        </p:nvSpPr>
        <p:spPr>
          <a:xfrm>
            <a:off x="838200" y="365125"/>
            <a:ext cx="7734300" cy="58102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ADD43C-F6AD-E765-4DF8-33EAE8118200}"/>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0C38563E-1845-D831-A840-93B2AD3F7C48}"/>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3A031DA9-BE31-1B49-94FC-A81460773A40}"/>
              </a:ext>
            </a:extLst>
          </p:cNvPr>
          <p:cNvSpPr>
            <a:spLocks noGrp="1"/>
          </p:cNvSpPr>
          <p:nvPr>
            <p:ph type="sldNum" idx="12"/>
          </p:nvPr>
        </p:nvSpPr>
        <p:spPr/>
        <p:txBody>
          <a:bodyPr/>
          <a:lstStyle>
            <a:lvl1pPr>
              <a:defRPr/>
            </a:lvl1pPr>
          </a:lstStyle>
          <a:p>
            <a:fld id="{67B21DE3-83F6-DA4A-9316-58EEC8D3A976}" type="slidenum">
              <a:rPr lang="es-ES" altLang="es-ES"/>
              <a:pPr/>
              <a:t>‹Nº›</a:t>
            </a:fld>
            <a:endParaRPr lang="es-ES" altLang="es-ES"/>
          </a:p>
        </p:txBody>
      </p:sp>
    </p:spTree>
    <p:extLst>
      <p:ext uri="{BB962C8B-B14F-4D97-AF65-F5344CB8AC3E}">
        <p14:creationId xmlns:p14="http://schemas.microsoft.com/office/powerpoint/2010/main" val="1431054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69ADA-8D4D-1D82-DEB0-944D5399C9C5}"/>
              </a:ext>
            </a:extLst>
          </p:cNvPr>
          <p:cNvSpPr>
            <a:spLocks noGrp="1"/>
          </p:cNvSpPr>
          <p:nvPr>
            <p:ph type="title"/>
          </p:nvPr>
        </p:nvSpPr>
        <p:spPr>
          <a:xfrm>
            <a:off x="1524000" y="1122363"/>
            <a:ext cx="9142413" cy="2386012"/>
          </a:xfrm>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A1A11E-64B4-1145-8D5F-CC7494AB3001}"/>
              </a:ext>
            </a:extLst>
          </p:cNvPr>
          <p:cNvSpPr>
            <a:spLocks noGrp="1"/>
          </p:cNvSpPr>
          <p:nvPr>
            <p:ph type="dt" idx="10"/>
          </p:nvPr>
        </p:nvSpPr>
        <p:spPr>
          <a:xfrm>
            <a:off x="838200" y="6356350"/>
            <a:ext cx="2741613" cy="363538"/>
          </a:xfrm>
        </p:spPr>
        <p:txBody>
          <a:bodyPr/>
          <a:lstStyle>
            <a:lvl1pPr>
              <a:defRPr/>
            </a:lvl1pPr>
          </a:lstStyle>
          <a:p>
            <a:endParaRPr lang="es-ES" altLang="es-ES"/>
          </a:p>
        </p:txBody>
      </p:sp>
      <p:sp>
        <p:nvSpPr>
          <p:cNvPr id="4" name="Marcador de pie de página 3">
            <a:extLst>
              <a:ext uri="{FF2B5EF4-FFF2-40B4-BE49-F238E27FC236}">
                <a16:creationId xmlns:a16="http://schemas.microsoft.com/office/drawing/2014/main" id="{D0C0EC03-8D49-5569-BA21-B98DA6490B24}"/>
              </a:ext>
            </a:extLst>
          </p:cNvPr>
          <p:cNvSpPr>
            <a:spLocks noGrp="1"/>
          </p:cNvSpPr>
          <p:nvPr>
            <p:ph type="ftr" idx="11"/>
          </p:nvPr>
        </p:nvSpPr>
        <p:spPr>
          <a:xfrm>
            <a:off x="4038600" y="6356350"/>
            <a:ext cx="4113213" cy="363538"/>
          </a:xfrm>
        </p:spPr>
        <p:txBody>
          <a:bodyPr/>
          <a:lstStyle>
            <a:lvl1pPr>
              <a:defRPr/>
            </a:lvl1pPr>
          </a:lstStyle>
          <a:p>
            <a:endParaRPr lang="en-US" altLang="es-ES"/>
          </a:p>
        </p:txBody>
      </p:sp>
      <p:sp>
        <p:nvSpPr>
          <p:cNvPr id="5" name="Marcador de número de diapositiva 4">
            <a:extLst>
              <a:ext uri="{FF2B5EF4-FFF2-40B4-BE49-F238E27FC236}">
                <a16:creationId xmlns:a16="http://schemas.microsoft.com/office/drawing/2014/main" id="{E22BD4BF-0794-9A58-9515-33FC419C2136}"/>
              </a:ext>
            </a:extLst>
          </p:cNvPr>
          <p:cNvSpPr>
            <a:spLocks noGrp="1"/>
          </p:cNvSpPr>
          <p:nvPr>
            <p:ph type="sldNum" idx="12"/>
          </p:nvPr>
        </p:nvSpPr>
        <p:spPr>
          <a:xfrm>
            <a:off x="8610600" y="6356350"/>
            <a:ext cx="2741613" cy="363538"/>
          </a:xfrm>
        </p:spPr>
        <p:txBody>
          <a:bodyPr/>
          <a:lstStyle>
            <a:lvl1pPr>
              <a:defRPr/>
            </a:lvl1pPr>
          </a:lstStyle>
          <a:p>
            <a:fld id="{0CC53209-C82A-6040-8B41-C452714DDE64}" type="slidenum">
              <a:rPr lang="es-ES" altLang="es-ES"/>
              <a:pPr/>
              <a:t>‹Nº›</a:t>
            </a:fld>
            <a:endParaRPr lang="es-ES" altLang="es-ES"/>
          </a:p>
        </p:txBody>
      </p:sp>
    </p:spTree>
    <p:extLst>
      <p:ext uri="{BB962C8B-B14F-4D97-AF65-F5344CB8AC3E}">
        <p14:creationId xmlns:p14="http://schemas.microsoft.com/office/powerpoint/2010/main" val="230896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D54021-7026-FB5A-A03B-7645F05A6F1E}"/>
              </a:ext>
            </a:extLst>
          </p:cNvPr>
          <p:cNvSpPr>
            <a:spLocks noGrp="1"/>
          </p:cNvSpPr>
          <p:nvPr>
            <p:ph type="ctrTitle"/>
          </p:nvPr>
        </p:nvSpPr>
        <p:spPr>
          <a:xfrm>
            <a:off x="1524000" y="1122363"/>
            <a:ext cx="9144000" cy="2387600"/>
          </a:xfrm>
        </p:spPr>
        <p:txBody>
          <a:bodyPr/>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BC9402F-4859-521A-70A2-C9252D863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9FF6D4-93E1-310D-510C-131DE25DDB2C}"/>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C67F0CBD-CE02-07A5-660C-D47F925CF647}"/>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F3CCCB56-53F3-577B-C934-3E59ECE7BBFA}"/>
              </a:ext>
            </a:extLst>
          </p:cNvPr>
          <p:cNvSpPr>
            <a:spLocks noGrp="1"/>
          </p:cNvSpPr>
          <p:nvPr>
            <p:ph type="sldNum" idx="12"/>
          </p:nvPr>
        </p:nvSpPr>
        <p:spPr/>
        <p:txBody>
          <a:bodyPr/>
          <a:lstStyle>
            <a:lvl1pPr>
              <a:defRPr/>
            </a:lvl1pPr>
          </a:lstStyle>
          <a:p>
            <a:fld id="{C799AF3F-A4A5-3144-93D7-6219B8AF08DF}" type="slidenum">
              <a:rPr lang="es-ES" altLang="es-ES"/>
              <a:pPr/>
              <a:t>‹Nº›</a:t>
            </a:fld>
            <a:endParaRPr lang="es-ES" altLang="es-ES"/>
          </a:p>
        </p:txBody>
      </p:sp>
    </p:spTree>
    <p:extLst>
      <p:ext uri="{BB962C8B-B14F-4D97-AF65-F5344CB8AC3E}">
        <p14:creationId xmlns:p14="http://schemas.microsoft.com/office/powerpoint/2010/main" val="3635909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DE2FDB-571D-AF18-472A-D017BDAFB9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CDF2FE7-2F00-7CA6-6447-FA1C95801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2F4B11-DF34-EEDF-D7F6-01FDAAB887C2}"/>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20ED7FA2-EBDC-569C-F075-0CB62F185B61}"/>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D182F54B-1B32-793F-D93D-106EEEA37F21}"/>
              </a:ext>
            </a:extLst>
          </p:cNvPr>
          <p:cNvSpPr>
            <a:spLocks noGrp="1"/>
          </p:cNvSpPr>
          <p:nvPr>
            <p:ph type="sldNum" idx="12"/>
          </p:nvPr>
        </p:nvSpPr>
        <p:spPr/>
        <p:txBody>
          <a:bodyPr/>
          <a:lstStyle>
            <a:lvl1pPr>
              <a:defRPr/>
            </a:lvl1pPr>
          </a:lstStyle>
          <a:p>
            <a:fld id="{CEC059B2-E557-A844-A625-71FFA840CC51}" type="slidenum">
              <a:rPr lang="es-ES" altLang="es-ES"/>
              <a:pPr/>
              <a:t>‹Nº›</a:t>
            </a:fld>
            <a:endParaRPr lang="es-ES" altLang="es-ES"/>
          </a:p>
        </p:txBody>
      </p:sp>
    </p:spTree>
    <p:extLst>
      <p:ext uri="{BB962C8B-B14F-4D97-AF65-F5344CB8AC3E}">
        <p14:creationId xmlns:p14="http://schemas.microsoft.com/office/powerpoint/2010/main" val="2079346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69229-0ADB-4597-E63A-16C29621F1E8}"/>
              </a:ext>
            </a:extLst>
          </p:cNvPr>
          <p:cNvSpPr>
            <a:spLocks noGrp="1"/>
          </p:cNvSpPr>
          <p:nvPr>
            <p:ph type="title"/>
          </p:nvPr>
        </p:nvSpPr>
        <p:spPr>
          <a:xfrm>
            <a:off x="831850" y="1709738"/>
            <a:ext cx="10515600" cy="2852737"/>
          </a:xfrm>
        </p:spPr>
        <p:txBody>
          <a:bodyPr/>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17E0BB-DFE0-FDD2-6053-5FE79C1BC443}"/>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D401CCA-0FF3-64CD-2921-39BA97464A58}"/>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F5F85AC2-BB5F-1AAD-917D-1BF01025183B}"/>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8F89CA83-263C-4A6E-0C35-26E9A2C50282}"/>
              </a:ext>
            </a:extLst>
          </p:cNvPr>
          <p:cNvSpPr>
            <a:spLocks noGrp="1"/>
          </p:cNvSpPr>
          <p:nvPr>
            <p:ph type="sldNum" idx="12"/>
          </p:nvPr>
        </p:nvSpPr>
        <p:spPr/>
        <p:txBody>
          <a:bodyPr/>
          <a:lstStyle>
            <a:lvl1pPr>
              <a:defRPr/>
            </a:lvl1pPr>
          </a:lstStyle>
          <a:p>
            <a:fld id="{3690F26E-B032-FD4F-A1F9-472F94964484}" type="slidenum">
              <a:rPr lang="es-ES" altLang="es-ES"/>
              <a:pPr/>
              <a:t>‹Nº›</a:t>
            </a:fld>
            <a:endParaRPr lang="es-ES" altLang="es-ES"/>
          </a:p>
        </p:txBody>
      </p:sp>
    </p:spTree>
    <p:extLst>
      <p:ext uri="{BB962C8B-B14F-4D97-AF65-F5344CB8AC3E}">
        <p14:creationId xmlns:p14="http://schemas.microsoft.com/office/powerpoint/2010/main" val="4156557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4C691-DEF2-41DE-DB70-611525BDFEF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BA99811-2605-E612-C086-C91AF08D8AAA}"/>
              </a:ext>
            </a:extLst>
          </p:cNvPr>
          <p:cNvSpPr>
            <a:spLocks noGrp="1"/>
          </p:cNvSpPr>
          <p:nvPr>
            <p:ph sz="half" idx="1"/>
          </p:nvPr>
        </p:nvSpPr>
        <p:spPr>
          <a:xfrm>
            <a:off x="609600" y="1604963"/>
            <a:ext cx="5408613" cy="39751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381D371-7CA1-09C6-8AB3-C4D4B9B6724E}"/>
              </a:ext>
            </a:extLst>
          </p:cNvPr>
          <p:cNvSpPr>
            <a:spLocks noGrp="1"/>
          </p:cNvSpPr>
          <p:nvPr>
            <p:ph sz="half" idx="2"/>
          </p:nvPr>
        </p:nvSpPr>
        <p:spPr>
          <a:xfrm>
            <a:off x="6170613" y="1604963"/>
            <a:ext cx="5410200" cy="39751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1E2D376-A9A2-A616-6A42-7655E12B4CE6}"/>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2395ECB2-1ABD-8C88-330C-11054D94D7E4}"/>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DCA520FB-C4A2-5967-8E2C-24E4B18ECB58}"/>
              </a:ext>
            </a:extLst>
          </p:cNvPr>
          <p:cNvSpPr>
            <a:spLocks noGrp="1"/>
          </p:cNvSpPr>
          <p:nvPr>
            <p:ph type="sldNum" idx="12"/>
          </p:nvPr>
        </p:nvSpPr>
        <p:spPr/>
        <p:txBody>
          <a:bodyPr/>
          <a:lstStyle>
            <a:lvl1pPr>
              <a:defRPr/>
            </a:lvl1pPr>
          </a:lstStyle>
          <a:p>
            <a:fld id="{FEAC3608-7B38-1F41-BF85-64236DF86CCE}" type="slidenum">
              <a:rPr lang="es-ES" altLang="es-ES"/>
              <a:pPr/>
              <a:t>‹Nº›</a:t>
            </a:fld>
            <a:endParaRPr lang="es-ES" altLang="es-ES"/>
          </a:p>
        </p:txBody>
      </p:sp>
    </p:spTree>
    <p:extLst>
      <p:ext uri="{BB962C8B-B14F-4D97-AF65-F5344CB8AC3E}">
        <p14:creationId xmlns:p14="http://schemas.microsoft.com/office/powerpoint/2010/main" val="1154291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37A252-F10B-2FD8-A7D2-9C603A05EA3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14B6BF-C6BA-B359-8F1B-CAA573BE9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D3892E7-09DC-40A7-523F-E85D1E65AB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ACFE942-8CB9-7A0E-2C01-B5FA490CC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1BF553D-E71F-0512-C519-51357814859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AEFA58-BE16-1B1C-C603-5DC0DD882174}"/>
              </a:ext>
            </a:extLst>
          </p:cNvPr>
          <p:cNvSpPr>
            <a:spLocks noGrp="1"/>
          </p:cNvSpPr>
          <p:nvPr>
            <p:ph type="dt" idx="10"/>
          </p:nvPr>
        </p:nvSpPr>
        <p:spPr/>
        <p:txBody>
          <a:bodyPr/>
          <a:lstStyle>
            <a:lvl1pPr>
              <a:defRPr/>
            </a:lvl1pPr>
          </a:lstStyle>
          <a:p>
            <a:endParaRPr lang="es-ES" altLang="es-ES"/>
          </a:p>
        </p:txBody>
      </p:sp>
      <p:sp>
        <p:nvSpPr>
          <p:cNvPr id="8" name="Marcador de pie de página 7">
            <a:extLst>
              <a:ext uri="{FF2B5EF4-FFF2-40B4-BE49-F238E27FC236}">
                <a16:creationId xmlns:a16="http://schemas.microsoft.com/office/drawing/2014/main" id="{44A63278-39A4-3234-2F63-9867711C88D9}"/>
              </a:ext>
            </a:extLst>
          </p:cNvPr>
          <p:cNvSpPr>
            <a:spLocks noGrp="1"/>
          </p:cNvSpPr>
          <p:nvPr>
            <p:ph type="ftr" idx="11"/>
          </p:nvPr>
        </p:nvSpPr>
        <p:spPr/>
        <p:txBody>
          <a:bodyPr/>
          <a:lstStyle>
            <a:lvl1pPr>
              <a:defRPr/>
            </a:lvl1pPr>
          </a:lstStyle>
          <a:p>
            <a:endParaRPr lang="en-US" altLang="es-ES"/>
          </a:p>
        </p:txBody>
      </p:sp>
      <p:sp>
        <p:nvSpPr>
          <p:cNvPr id="9" name="Marcador de número de diapositiva 8">
            <a:extLst>
              <a:ext uri="{FF2B5EF4-FFF2-40B4-BE49-F238E27FC236}">
                <a16:creationId xmlns:a16="http://schemas.microsoft.com/office/drawing/2014/main" id="{29FFC752-B70E-ECD1-A803-05B13BDC8BC7}"/>
              </a:ext>
            </a:extLst>
          </p:cNvPr>
          <p:cNvSpPr>
            <a:spLocks noGrp="1"/>
          </p:cNvSpPr>
          <p:nvPr>
            <p:ph type="sldNum" idx="12"/>
          </p:nvPr>
        </p:nvSpPr>
        <p:spPr/>
        <p:txBody>
          <a:bodyPr/>
          <a:lstStyle>
            <a:lvl1pPr>
              <a:defRPr/>
            </a:lvl1pPr>
          </a:lstStyle>
          <a:p>
            <a:fld id="{E679746D-2439-0A42-96AA-61FE01811DD1}" type="slidenum">
              <a:rPr lang="es-ES" altLang="es-ES"/>
              <a:pPr/>
              <a:t>‹Nº›</a:t>
            </a:fld>
            <a:endParaRPr lang="es-ES" altLang="es-ES"/>
          </a:p>
        </p:txBody>
      </p:sp>
    </p:spTree>
    <p:extLst>
      <p:ext uri="{BB962C8B-B14F-4D97-AF65-F5344CB8AC3E}">
        <p14:creationId xmlns:p14="http://schemas.microsoft.com/office/powerpoint/2010/main" val="3503463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AF747A-9733-D981-2638-C5845475545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53597CD-3978-1920-20A5-3F2325BF0893}"/>
              </a:ext>
            </a:extLst>
          </p:cNvPr>
          <p:cNvSpPr>
            <a:spLocks noGrp="1"/>
          </p:cNvSpPr>
          <p:nvPr>
            <p:ph type="dt" idx="10"/>
          </p:nvPr>
        </p:nvSpPr>
        <p:spPr/>
        <p:txBody>
          <a:bodyPr/>
          <a:lstStyle>
            <a:lvl1pPr>
              <a:defRPr/>
            </a:lvl1pPr>
          </a:lstStyle>
          <a:p>
            <a:endParaRPr lang="es-ES" altLang="es-ES"/>
          </a:p>
        </p:txBody>
      </p:sp>
      <p:sp>
        <p:nvSpPr>
          <p:cNvPr id="4" name="Marcador de pie de página 3">
            <a:extLst>
              <a:ext uri="{FF2B5EF4-FFF2-40B4-BE49-F238E27FC236}">
                <a16:creationId xmlns:a16="http://schemas.microsoft.com/office/drawing/2014/main" id="{53659A1E-505B-A49D-8E68-38E0F8CA1310}"/>
              </a:ext>
            </a:extLst>
          </p:cNvPr>
          <p:cNvSpPr>
            <a:spLocks noGrp="1"/>
          </p:cNvSpPr>
          <p:nvPr>
            <p:ph type="ftr" idx="11"/>
          </p:nvPr>
        </p:nvSpPr>
        <p:spPr/>
        <p:txBody>
          <a:bodyPr/>
          <a:lstStyle>
            <a:lvl1pPr>
              <a:defRPr/>
            </a:lvl1pPr>
          </a:lstStyle>
          <a:p>
            <a:endParaRPr lang="en-US" altLang="es-ES"/>
          </a:p>
        </p:txBody>
      </p:sp>
      <p:sp>
        <p:nvSpPr>
          <p:cNvPr id="5" name="Marcador de número de diapositiva 4">
            <a:extLst>
              <a:ext uri="{FF2B5EF4-FFF2-40B4-BE49-F238E27FC236}">
                <a16:creationId xmlns:a16="http://schemas.microsoft.com/office/drawing/2014/main" id="{DF908ECD-9C83-1A28-5242-481ACC269361}"/>
              </a:ext>
            </a:extLst>
          </p:cNvPr>
          <p:cNvSpPr>
            <a:spLocks noGrp="1"/>
          </p:cNvSpPr>
          <p:nvPr>
            <p:ph type="sldNum" idx="12"/>
          </p:nvPr>
        </p:nvSpPr>
        <p:spPr/>
        <p:txBody>
          <a:bodyPr/>
          <a:lstStyle>
            <a:lvl1pPr>
              <a:defRPr/>
            </a:lvl1pPr>
          </a:lstStyle>
          <a:p>
            <a:fld id="{170F993F-F499-AF43-BCFB-4281D3BC8033}" type="slidenum">
              <a:rPr lang="es-ES" altLang="es-ES"/>
              <a:pPr/>
              <a:t>‹Nº›</a:t>
            </a:fld>
            <a:endParaRPr lang="es-ES" altLang="es-ES"/>
          </a:p>
        </p:txBody>
      </p:sp>
    </p:spTree>
    <p:extLst>
      <p:ext uri="{BB962C8B-B14F-4D97-AF65-F5344CB8AC3E}">
        <p14:creationId xmlns:p14="http://schemas.microsoft.com/office/powerpoint/2010/main" val="40779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E6E50DD-E119-9AA8-5723-53D4395FE777}"/>
              </a:ext>
            </a:extLst>
          </p:cNvPr>
          <p:cNvSpPr>
            <a:spLocks noGrp="1"/>
          </p:cNvSpPr>
          <p:nvPr>
            <p:ph type="dt" idx="10"/>
          </p:nvPr>
        </p:nvSpPr>
        <p:spPr/>
        <p:txBody>
          <a:bodyPr/>
          <a:lstStyle>
            <a:lvl1pPr>
              <a:defRPr/>
            </a:lvl1pPr>
          </a:lstStyle>
          <a:p>
            <a:endParaRPr lang="es-ES" altLang="es-ES"/>
          </a:p>
        </p:txBody>
      </p:sp>
      <p:sp>
        <p:nvSpPr>
          <p:cNvPr id="3" name="Marcador de pie de página 2">
            <a:extLst>
              <a:ext uri="{FF2B5EF4-FFF2-40B4-BE49-F238E27FC236}">
                <a16:creationId xmlns:a16="http://schemas.microsoft.com/office/drawing/2014/main" id="{2B4A6EC5-4DC9-4311-EEEB-ED734D64B8E6}"/>
              </a:ext>
            </a:extLst>
          </p:cNvPr>
          <p:cNvSpPr>
            <a:spLocks noGrp="1"/>
          </p:cNvSpPr>
          <p:nvPr>
            <p:ph type="ftr" idx="11"/>
          </p:nvPr>
        </p:nvSpPr>
        <p:spPr/>
        <p:txBody>
          <a:bodyPr/>
          <a:lstStyle>
            <a:lvl1pPr>
              <a:defRPr/>
            </a:lvl1pPr>
          </a:lstStyle>
          <a:p>
            <a:endParaRPr lang="en-US" altLang="es-ES"/>
          </a:p>
        </p:txBody>
      </p:sp>
      <p:sp>
        <p:nvSpPr>
          <p:cNvPr id="4" name="Marcador de número de diapositiva 3">
            <a:extLst>
              <a:ext uri="{FF2B5EF4-FFF2-40B4-BE49-F238E27FC236}">
                <a16:creationId xmlns:a16="http://schemas.microsoft.com/office/drawing/2014/main" id="{A90D110D-A04C-766C-A88F-FCFC3268FADE}"/>
              </a:ext>
            </a:extLst>
          </p:cNvPr>
          <p:cNvSpPr>
            <a:spLocks noGrp="1"/>
          </p:cNvSpPr>
          <p:nvPr>
            <p:ph type="sldNum" idx="12"/>
          </p:nvPr>
        </p:nvSpPr>
        <p:spPr/>
        <p:txBody>
          <a:bodyPr/>
          <a:lstStyle>
            <a:lvl1pPr>
              <a:defRPr/>
            </a:lvl1pPr>
          </a:lstStyle>
          <a:p>
            <a:fld id="{2DE99BD9-DCF8-C34D-8C46-8606FDE22589}" type="slidenum">
              <a:rPr lang="es-ES" altLang="es-ES"/>
              <a:pPr/>
              <a:t>‹Nº›</a:t>
            </a:fld>
            <a:endParaRPr lang="es-ES" altLang="es-ES"/>
          </a:p>
        </p:txBody>
      </p:sp>
    </p:spTree>
    <p:extLst>
      <p:ext uri="{BB962C8B-B14F-4D97-AF65-F5344CB8AC3E}">
        <p14:creationId xmlns:p14="http://schemas.microsoft.com/office/powerpoint/2010/main" val="28634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7A1BB-2628-90ED-CFFC-D227959722D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7CDFA6-874C-44E4-97A1-A4B2B3A093E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0C6BACB-261F-5467-5CC4-6D4C748DA8A0}"/>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04221C58-EA9F-9A44-DB66-F3B500F693A8}"/>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9870D4C4-D653-6E58-44C0-EF4695292ADB}"/>
              </a:ext>
            </a:extLst>
          </p:cNvPr>
          <p:cNvSpPr>
            <a:spLocks noGrp="1"/>
          </p:cNvSpPr>
          <p:nvPr>
            <p:ph type="sldNum" idx="12"/>
          </p:nvPr>
        </p:nvSpPr>
        <p:spPr/>
        <p:txBody>
          <a:bodyPr/>
          <a:lstStyle>
            <a:lvl1pPr>
              <a:defRPr/>
            </a:lvl1pPr>
          </a:lstStyle>
          <a:p>
            <a:fld id="{F65C40DC-F992-454F-9E36-66880E337872}" type="slidenum">
              <a:rPr lang="es-ES" altLang="es-ES"/>
              <a:pPr/>
              <a:t>‹Nº›</a:t>
            </a:fld>
            <a:endParaRPr lang="es-ES" altLang="es-ES"/>
          </a:p>
        </p:txBody>
      </p:sp>
    </p:spTree>
    <p:extLst>
      <p:ext uri="{BB962C8B-B14F-4D97-AF65-F5344CB8AC3E}">
        <p14:creationId xmlns:p14="http://schemas.microsoft.com/office/powerpoint/2010/main" val="2235053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1CE0C-817E-4E79-04A3-3540FFFA60B0}"/>
              </a:ext>
            </a:extLst>
          </p:cNvPr>
          <p:cNvSpPr>
            <a:spLocks noGrp="1"/>
          </p:cNvSpPr>
          <p:nvPr>
            <p:ph type="title"/>
          </p:nvPr>
        </p:nvSpPr>
        <p:spPr>
          <a:xfrm>
            <a:off x="839788" y="457200"/>
            <a:ext cx="3932237" cy="1600200"/>
          </a:xfrm>
        </p:spPr>
        <p:txBody>
          <a:bodyPr/>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527DCD2-32D9-4292-B4D7-39D0BA3CC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FC3B43D-10B9-C30D-44CB-E5C5728C6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FC68543-92AA-FF17-9098-0FCDBBA0FFEA}"/>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F9DEAA1B-6C78-CB1E-B1E1-A7C8C8A5F556}"/>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05597766-722A-30C7-4461-C71D5A9A5E86}"/>
              </a:ext>
            </a:extLst>
          </p:cNvPr>
          <p:cNvSpPr>
            <a:spLocks noGrp="1"/>
          </p:cNvSpPr>
          <p:nvPr>
            <p:ph type="sldNum" idx="12"/>
          </p:nvPr>
        </p:nvSpPr>
        <p:spPr/>
        <p:txBody>
          <a:bodyPr/>
          <a:lstStyle>
            <a:lvl1pPr>
              <a:defRPr/>
            </a:lvl1pPr>
          </a:lstStyle>
          <a:p>
            <a:fld id="{0F1F63AB-201A-2A49-A511-242809038D66}" type="slidenum">
              <a:rPr lang="es-ES" altLang="es-ES"/>
              <a:pPr/>
              <a:t>‹Nº›</a:t>
            </a:fld>
            <a:endParaRPr lang="es-ES" altLang="es-ES"/>
          </a:p>
        </p:txBody>
      </p:sp>
    </p:spTree>
    <p:extLst>
      <p:ext uri="{BB962C8B-B14F-4D97-AF65-F5344CB8AC3E}">
        <p14:creationId xmlns:p14="http://schemas.microsoft.com/office/powerpoint/2010/main" val="1973476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9C59BF-00D5-5E4A-C5F7-8935A2472545}"/>
              </a:ext>
            </a:extLst>
          </p:cNvPr>
          <p:cNvSpPr>
            <a:spLocks noGrp="1"/>
          </p:cNvSpPr>
          <p:nvPr>
            <p:ph type="title"/>
          </p:nvPr>
        </p:nvSpPr>
        <p:spPr>
          <a:xfrm>
            <a:off x="839788" y="457200"/>
            <a:ext cx="3932237" cy="1600200"/>
          </a:xfrm>
        </p:spPr>
        <p:txBody>
          <a:bodyPr/>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39136ED-BDA0-5B7C-A3AF-4867AFD938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8965C0-5BBC-406E-96F9-0CDB783C9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64C944-BDC5-FBA2-C433-C53B30AC1EBD}"/>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75A07F44-EC7E-DC65-841E-930BE71BBBBF}"/>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AE706F26-7913-4E7F-B747-07916ADCFAB2}"/>
              </a:ext>
            </a:extLst>
          </p:cNvPr>
          <p:cNvSpPr>
            <a:spLocks noGrp="1"/>
          </p:cNvSpPr>
          <p:nvPr>
            <p:ph type="sldNum" idx="12"/>
          </p:nvPr>
        </p:nvSpPr>
        <p:spPr/>
        <p:txBody>
          <a:bodyPr/>
          <a:lstStyle>
            <a:lvl1pPr>
              <a:defRPr/>
            </a:lvl1pPr>
          </a:lstStyle>
          <a:p>
            <a:fld id="{F62AAA40-4035-224E-9632-B1CF0BA97D8F}" type="slidenum">
              <a:rPr lang="es-ES" altLang="es-ES"/>
              <a:pPr/>
              <a:t>‹Nº›</a:t>
            </a:fld>
            <a:endParaRPr lang="es-ES" altLang="es-ES"/>
          </a:p>
        </p:txBody>
      </p:sp>
    </p:spTree>
    <p:extLst>
      <p:ext uri="{BB962C8B-B14F-4D97-AF65-F5344CB8AC3E}">
        <p14:creationId xmlns:p14="http://schemas.microsoft.com/office/powerpoint/2010/main" val="2897777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2E4EF-CB4C-2BC6-91C2-6716679BFBC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1E7BF6C-65D9-DA41-A5D6-944A123688E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16DCA1-482D-43EB-40C2-8F2B50C88A30}"/>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D207FF7D-60FC-9D64-E7F0-979A635E7152}"/>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1F78D276-0E75-DED9-B151-1102C30DAFCF}"/>
              </a:ext>
            </a:extLst>
          </p:cNvPr>
          <p:cNvSpPr>
            <a:spLocks noGrp="1"/>
          </p:cNvSpPr>
          <p:nvPr>
            <p:ph type="sldNum" idx="12"/>
          </p:nvPr>
        </p:nvSpPr>
        <p:spPr/>
        <p:txBody>
          <a:bodyPr/>
          <a:lstStyle>
            <a:lvl1pPr>
              <a:defRPr/>
            </a:lvl1pPr>
          </a:lstStyle>
          <a:p>
            <a:fld id="{51D0C6B0-C3B9-734C-BA85-1EFF16E0739F}" type="slidenum">
              <a:rPr lang="es-ES" altLang="es-ES"/>
              <a:pPr/>
              <a:t>‹Nº›</a:t>
            </a:fld>
            <a:endParaRPr lang="es-ES" altLang="es-ES"/>
          </a:p>
        </p:txBody>
      </p:sp>
    </p:spTree>
    <p:extLst>
      <p:ext uri="{BB962C8B-B14F-4D97-AF65-F5344CB8AC3E}">
        <p14:creationId xmlns:p14="http://schemas.microsoft.com/office/powerpoint/2010/main" val="911035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D02AE6-364B-CAC5-576A-89C058392112}"/>
              </a:ext>
            </a:extLst>
          </p:cNvPr>
          <p:cNvSpPr>
            <a:spLocks noGrp="1"/>
          </p:cNvSpPr>
          <p:nvPr>
            <p:ph type="title" orient="vert"/>
          </p:nvPr>
        </p:nvSpPr>
        <p:spPr>
          <a:xfrm>
            <a:off x="8839200" y="1122363"/>
            <a:ext cx="2741613" cy="4457700"/>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80092DB-8C86-6143-BB06-323A65BB3FB8}"/>
              </a:ext>
            </a:extLst>
          </p:cNvPr>
          <p:cNvSpPr>
            <a:spLocks noGrp="1"/>
          </p:cNvSpPr>
          <p:nvPr>
            <p:ph type="body" orient="vert" idx="1"/>
          </p:nvPr>
        </p:nvSpPr>
        <p:spPr>
          <a:xfrm>
            <a:off x="609600" y="1122363"/>
            <a:ext cx="8077200" cy="44577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484339-AAFF-1292-9706-44574A10C393}"/>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A861C602-1A11-3D19-F8A1-E8102F6F6093}"/>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32746522-963D-EF9D-082B-C38C0BFAA1EF}"/>
              </a:ext>
            </a:extLst>
          </p:cNvPr>
          <p:cNvSpPr>
            <a:spLocks noGrp="1"/>
          </p:cNvSpPr>
          <p:nvPr>
            <p:ph type="sldNum" idx="12"/>
          </p:nvPr>
        </p:nvSpPr>
        <p:spPr/>
        <p:txBody>
          <a:bodyPr/>
          <a:lstStyle>
            <a:lvl1pPr>
              <a:defRPr/>
            </a:lvl1pPr>
          </a:lstStyle>
          <a:p>
            <a:fld id="{693C99E1-CF6D-BC47-AABC-978032F5D80F}" type="slidenum">
              <a:rPr lang="es-ES" altLang="es-ES"/>
              <a:pPr/>
              <a:t>‹Nº›</a:t>
            </a:fld>
            <a:endParaRPr lang="es-ES" altLang="es-ES"/>
          </a:p>
        </p:txBody>
      </p:sp>
    </p:spTree>
    <p:extLst>
      <p:ext uri="{BB962C8B-B14F-4D97-AF65-F5344CB8AC3E}">
        <p14:creationId xmlns:p14="http://schemas.microsoft.com/office/powerpoint/2010/main" val="166689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69ADA-8D4D-1D82-DEB0-944D5399C9C5}"/>
              </a:ext>
            </a:extLst>
          </p:cNvPr>
          <p:cNvSpPr>
            <a:spLocks noGrp="1"/>
          </p:cNvSpPr>
          <p:nvPr>
            <p:ph type="title"/>
          </p:nvPr>
        </p:nvSpPr>
        <p:spPr>
          <a:xfrm>
            <a:off x="1524000" y="1122363"/>
            <a:ext cx="9142413" cy="2386012"/>
          </a:xfrm>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A1A11E-64B4-1145-8D5F-CC7494AB3001}"/>
              </a:ext>
            </a:extLst>
          </p:cNvPr>
          <p:cNvSpPr>
            <a:spLocks noGrp="1"/>
          </p:cNvSpPr>
          <p:nvPr>
            <p:ph type="dt" idx="10"/>
          </p:nvPr>
        </p:nvSpPr>
        <p:spPr>
          <a:xfrm>
            <a:off x="838200" y="6356350"/>
            <a:ext cx="2741613" cy="363538"/>
          </a:xfrm>
        </p:spPr>
        <p:txBody>
          <a:bodyPr/>
          <a:lstStyle>
            <a:lvl1pPr>
              <a:defRPr/>
            </a:lvl1pPr>
          </a:lstStyle>
          <a:p>
            <a:endParaRPr lang="es-ES" altLang="es-ES"/>
          </a:p>
        </p:txBody>
      </p:sp>
      <p:sp>
        <p:nvSpPr>
          <p:cNvPr id="4" name="Marcador de pie de página 3">
            <a:extLst>
              <a:ext uri="{FF2B5EF4-FFF2-40B4-BE49-F238E27FC236}">
                <a16:creationId xmlns:a16="http://schemas.microsoft.com/office/drawing/2014/main" id="{D0C0EC03-8D49-5569-BA21-B98DA6490B24}"/>
              </a:ext>
            </a:extLst>
          </p:cNvPr>
          <p:cNvSpPr>
            <a:spLocks noGrp="1"/>
          </p:cNvSpPr>
          <p:nvPr>
            <p:ph type="ftr" idx="11"/>
          </p:nvPr>
        </p:nvSpPr>
        <p:spPr>
          <a:xfrm>
            <a:off x="4038600" y="6356350"/>
            <a:ext cx="4113213" cy="363538"/>
          </a:xfrm>
        </p:spPr>
        <p:txBody>
          <a:bodyPr/>
          <a:lstStyle>
            <a:lvl1pPr>
              <a:defRPr/>
            </a:lvl1pPr>
          </a:lstStyle>
          <a:p>
            <a:endParaRPr lang="en-US" altLang="es-ES"/>
          </a:p>
        </p:txBody>
      </p:sp>
      <p:sp>
        <p:nvSpPr>
          <p:cNvPr id="5" name="Marcador de número de diapositiva 4">
            <a:extLst>
              <a:ext uri="{FF2B5EF4-FFF2-40B4-BE49-F238E27FC236}">
                <a16:creationId xmlns:a16="http://schemas.microsoft.com/office/drawing/2014/main" id="{E22BD4BF-0794-9A58-9515-33FC419C2136}"/>
              </a:ext>
            </a:extLst>
          </p:cNvPr>
          <p:cNvSpPr>
            <a:spLocks noGrp="1"/>
          </p:cNvSpPr>
          <p:nvPr>
            <p:ph type="sldNum" idx="12"/>
          </p:nvPr>
        </p:nvSpPr>
        <p:spPr>
          <a:xfrm>
            <a:off x="8610600" y="6356350"/>
            <a:ext cx="2741613" cy="363538"/>
          </a:xfrm>
        </p:spPr>
        <p:txBody>
          <a:bodyPr/>
          <a:lstStyle>
            <a:lvl1pPr>
              <a:defRPr/>
            </a:lvl1pPr>
          </a:lstStyle>
          <a:p>
            <a:fld id="{0CC53209-C82A-6040-8B41-C452714DDE64}" type="slidenum">
              <a:rPr lang="es-ES" altLang="es-ES"/>
              <a:pPr/>
              <a:t>‹Nº›</a:t>
            </a:fld>
            <a:endParaRPr lang="es-ES" altLang="es-ES"/>
          </a:p>
        </p:txBody>
      </p:sp>
    </p:spTree>
    <p:extLst>
      <p:ext uri="{BB962C8B-B14F-4D97-AF65-F5344CB8AC3E}">
        <p14:creationId xmlns:p14="http://schemas.microsoft.com/office/powerpoint/2010/main" val="233021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FBA169-4CFF-705B-DD20-4E29990633F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207F9E7-DBA6-DD7A-5C02-4583E899E102}"/>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AF4E8D9-23CB-8F3B-57AB-C90C24BC0B0B}"/>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DAD42162-76BF-5344-A126-3FE04FE90B57}"/>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7B013C2F-8003-BF80-2444-2DAF8D9D1D62}"/>
              </a:ext>
            </a:extLst>
          </p:cNvPr>
          <p:cNvSpPr>
            <a:spLocks noGrp="1"/>
          </p:cNvSpPr>
          <p:nvPr>
            <p:ph type="sldNum" idx="12"/>
          </p:nvPr>
        </p:nvSpPr>
        <p:spPr/>
        <p:txBody>
          <a:bodyPr/>
          <a:lstStyle>
            <a:lvl1pPr>
              <a:defRPr/>
            </a:lvl1pPr>
          </a:lstStyle>
          <a:p>
            <a:fld id="{DE477FF9-6D58-F348-9E97-CE1CFDE12749}" type="slidenum">
              <a:rPr lang="es-ES" altLang="es-ES"/>
              <a:pPr/>
              <a:t>‹Nº›</a:t>
            </a:fld>
            <a:endParaRPr lang="es-ES" altLang="es-ES"/>
          </a:p>
        </p:txBody>
      </p:sp>
    </p:spTree>
    <p:extLst>
      <p:ext uri="{BB962C8B-B14F-4D97-AF65-F5344CB8AC3E}">
        <p14:creationId xmlns:p14="http://schemas.microsoft.com/office/powerpoint/2010/main" val="90703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8D511A-10C9-8C6A-5C09-6716746D98E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E3A3E07-B7C1-6FBC-8E73-0DE3E2D575E6}"/>
              </a:ext>
            </a:extLst>
          </p:cNvPr>
          <p:cNvSpPr>
            <a:spLocks noGrp="1"/>
          </p:cNvSpPr>
          <p:nvPr>
            <p:ph sz="half" idx="1"/>
          </p:nvPr>
        </p:nvSpPr>
        <p:spPr>
          <a:xfrm>
            <a:off x="838200" y="1825625"/>
            <a:ext cx="5180013" cy="43497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FD05E53-0E3A-C02E-BA73-305349A82259}"/>
              </a:ext>
            </a:extLst>
          </p:cNvPr>
          <p:cNvSpPr>
            <a:spLocks noGrp="1"/>
          </p:cNvSpPr>
          <p:nvPr>
            <p:ph sz="half" idx="2"/>
          </p:nvPr>
        </p:nvSpPr>
        <p:spPr>
          <a:xfrm>
            <a:off x="6170613" y="1825625"/>
            <a:ext cx="5181600" cy="43497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A1D19C6-9796-8646-A92C-19A9EAC03792}"/>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A268757F-B678-5C16-FAB1-9611C281CBD0}"/>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61158998-6517-5E42-56EB-AE44624496B4}"/>
              </a:ext>
            </a:extLst>
          </p:cNvPr>
          <p:cNvSpPr>
            <a:spLocks noGrp="1"/>
          </p:cNvSpPr>
          <p:nvPr>
            <p:ph type="sldNum" idx="12"/>
          </p:nvPr>
        </p:nvSpPr>
        <p:spPr/>
        <p:txBody>
          <a:bodyPr/>
          <a:lstStyle>
            <a:lvl1pPr>
              <a:defRPr/>
            </a:lvl1pPr>
          </a:lstStyle>
          <a:p>
            <a:fld id="{72F6597D-F3D2-224B-A2A4-5C45EB9622FD}" type="slidenum">
              <a:rPr lang="es-ES" altLang="es-ES"/>
              <a:pPr/>
              <a:t>‹Nº›</a:t>
            </a:fld>
            <a:endParaRPr lang="es-ES" altLang="es-ES"/>
          </a:p>
        </p:txBody>
      </p:sp>
    </p:spTree>
    <p:extLst>
      <p:ext uri="{BB962C8B-B14F-4D97-AF65-F5344CB8AC3E}">
        <p14:creationId xmlns:p14="http://schemas.microsoft.com/office/powerpoint/2010/main" val="573087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3B73CE-3E04-A258-D742-F3DC60B5CC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2ED63C-F6C2-39EA-BB0A-37722BFAF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F3527AA-4AAA-8D19-3E9E-72B4E0AAA62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FA4875B-8E7D-F86C-7D3D-435E542A5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792E936-F04A-8462-E22E-FF20776E150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96BC98-CB5A-BCDB-4C45-5F173083103F}"/>
              </a:ext>
            </a:extLst>
          </p:cNvPr>
          <p:cNvSpPr>
            <a:spLocks noGrp="1"/>
          </p:cNvSpPr>
          <p:nvPr>
            <p:ph type="dt" idx="10"/>
          </p:nvPr>
        </p:nvSpPr>
        <p:spPr/>
        <p:txBody>
          <a:bodyPr/>
          <a:lstStyle>
            <a:lvl1pPr>
              <a:defRPr/>
            </a:lvl1pPr>
          </a:lstStyle>
          <a:p>
            <a:endParaRPr lang="es-ES" altLang="es-ES"/>
          </a:p>
        </p:txBody>
      </p:sp>
      <p:sp>
        <p:nvSpPr>
          <p:cNvPr id="8" name="Marcador de pie de página 7">
            <a:extLst>
              <a:ext uri="{FF2B5EF4-FFF2-40B4-BE49-F238E27FC236}">
                <a16:creationId xmlns:a16="http://schemas.microsoft.com/office/drawing/2014/main" id="{C4AA17D8-CD53-47DE-1DA1-1D6DCA568A21}"/>
              </a:ext>
            </a:extLst>
          </p:cNvPr>
          <p:cNvSpPr>
            <a:spLocks noGrp="1"/>
          </p:cNvSpPr>
          <p:nvPr>
            <p:ph type="ftr" idx="11"/>
          </p:nvPr>
        </p:nvSpPr>
        <p:spPr/>
        <p:txBody>
          <a:bodyPr/>
          <a:lstStyle>
            <a:lvl1pPr>
              <a:defRPr/>
            </a:lvl1pPr>
          </a:lstStyle>
          <a:p>
            <a:endParaRPr lang="en-US" altLang="es-ES"/>
          </a:p>
        </p:txBody>
      </p:sp>
      <p:sp>
        <p:nvSpPr>
          <p:cNvPr id="9" name="Marcador de número de diapositiva 8">
            <a:extLst>
              <a:ext uri="{FF2B5EF4-FFF2-40B4-BE49-F238E27FC236}">
                <a16:creationId xmlns:a16="http://schemas.microsoft.com/office/drawing/2014/main" id="{FF077850-3D0B-3909-E2CC-C96B784326FB}"/>
              </a:ext>
            </a:extLst>
          </p:cNvPr>
          <p:cNvSpPr>
            <a:spLocks noGrp="1"/>
          </p:cNvSpPr>
          <p:nvPr>
            <p:ph type="sldNum" idx="12"/>
          </p:nvPr>
        </p:nvSpPr>
        <p:spPr/>
        <p:txBody>
          <a:bodyPr/>
          <a:lstStyle>
            <a:lvl1pPr>
              <a:defRPr/>
            </a:lvl1pPr>
          </a:lstStyle>
          <a:p>
            <a:fld id="{0BD08C1C-2151-404A-9DB2-A8781E8B0498}" type="slidenum">
              <a:rPr lang="es-ES" altLang="es-ES"/>
              <a:pPr/>
              <a:t>‹Nº›</a:t>
            </a:fld>
            <a:endParaRPr lang="es-ES" altLang="es-ES"/>
          </a:p>
        </p:txBody>
      </p:sp>
    </p:spTree>
    <p:extLst>
      <p:ext uri="{BB962C8B-B14F-4D97-AF65-F5344CB8AC3E}">
        <p14:creationId xmlns:p14="http://schemas.microsoft.com/office/powerpoint/2010/main" val="246874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6113C6-C1CF-26F1-4846-431E3757E4F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8A1D2E7-4FC6-FFCF-A8B1-3DBD1C3B3723}"/>
              </a:ext>
            </a:extLst>
          </p:cNvPr>
          <p:cNvSpPr>
            <a:spLocks noGrp="1"/>
          </p:cNvSpPr>
          <p:nvPr>
            <p:ph type="dt" idx="10"/>
          </p:nvPr>
        </p:nvSpPr>
        <p:spPr/>
        <p:txBody>
          <a:bodyPr/>
          <a:lstStyle>
            <a:lvl1pPr>
              <a:defRPr/>
            </a:lvl1pPr>
          </a:lstStyle>
          <a:p>
            <a:endParaRPr lang="es-ES" altLang="es-ES"/>
          </a:p>
        </p:txBody>
      </p:sp>
      <p:sp>
        <p:nvSpPr>
          <p:cNvPr id="4" name="Marcador de pie de página 3">
            <a:extLst>
              <a:ext uri="{FF2B5EF4-FFF2-40B4-BE49-F238E27FC236}">
                <a16:creationId xmlns:a16="http://schemas.microsoft.com/office/drawing/2014/main" id="{B81D8F41-92E3-36B6-6524-067A8E9B86D1}"/>
              </a:ext>
            </a:extLst>
          </p:cNvPr>
          <p:cNvSpPr>
            <a:spLocks noGrp="1"/>
          </p:cNvSpPr>
          <p:nvPr>
            <p:ph type="ftr" idx="11"/>
          </p:nvPr>
        </p:nvSpPr>
        <p:spPr/>
        <p:txBody>
          <a:bodyPr/>
          <a:lstStyle>
            <a:lvl1pPr>
              <a:defRPr/>
            </a:lvl1pPr>
          </a:lstStyle>
          <a:p>
            <a:endParaRPr lang="en-US" altLang="es-ES"/>
          </a:p>
        </p:txBody>
      </p:sp>
      <p:sp>
        <p:nvSpPr>
          <p:cNvPr id="5" name="Marcador de número de diapositiva 4">
            <a:extLst>
              <a:ext uri="{FF2B5EF4-FFF2-40B4-BE49-F238E27FC236}">
                <a16:creationId xmlns:a16="http://schemas.microsoft.com/office/drawing/2014/main" id="{F297C3D0-8468-37A9-204F-EE9733522F4B}"/>
              </a:ext>
            </a:extLst>
          </p:cNvPr>
          <p:cNvSpPr>
            <a:spLocks noGrp="1"/>
          </p:cNvSpPr>
          <p:nvPr>
            <p:ph type="sldNum" idx="12"/>
          </p:nvPr>
        </p:nvSpPr>
        <p:spPr/>
        <p:txBody>
          <a:bodyPr/>
          <a:lstStyle>
            <a:lvl1pPr>
              <a:defRPr/>
            </a:lvl1pPr>
          </a:lstStyle>
          <a:p>
            <a:fld id="{3C73497D-BC7E-DF40-95C0-A4036A3C45CA}" type="slidenum">
              <a:rPr lang="es-ES" altLang="es-ES"/>
              <a:pPr/>
              <a:t>‹Nº›</a:t>
            </a:fld>
            <a:endParaRPr lang="es-ES" altLang="es-ES"/>
          </a:p>
        </p:txBody>
      </p:sp>
    </p:spTree>
    <p:extLst>
      <p:ext uri="{BB962C8B-B14F-4D97-AF65-F5344CB8AC3E}">
        <p14:creationId xmlns:p14="http://schemas.microsoft.com/office/powerpoint/2010/main" val="226686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E51F33-9317-A7C3-535E-027C80CA49D6}"/>
              </a:ext>
            </a:extLst>
          </p:cNvPr>
          <p:cNvSpPr>
            <a:spLocks noGrp="1"/>
          </p:cNvSpPr>
          <p:nvPr>
            <p:ph type="dt" idx="10"/>
          </p:nvPr>
        </p:nvSpPr>
        <p:spPr/>
        <p:txBody>
          <a:bodyPr/>
          <a:lstStyle>
            <a:lvl1pPr>
              <a:defRPr/>
            </a:lvl1pPr>
          </a:lstStyle>
          <a:p>
            <a:endParaRPr lang="es-ES" altLang="es-ES"/>
          </a:p>
        </p:txBody>
      </p:sp>
      <p:sp>
        <p:nvSpPr>
          <p:cNvPr id="3" name="Marcador de pie de página 2">
            <a:extLst>
              <a:ext uri="{FF2B5EF4-FFF2-40B4-BE49-F238E27FC236}">
                <a16:creationId xmlns:a16="http://schemas.microsoft.com/office/drawing/2014/main" id="{71B5D6AA-106C-7193-C4DC-2DE39E495A2D}"/>
              </a:ext>
            </a:extLst>
          </p:cNvPr>
          <p:cNvSpPr>
            <a:spLocks noGrp="1"/>
          </p:cNvSpPr>
          <p:nvPr>
            <p:ph type="ftr" idx="11"/>
          </p:nvPr>
        </p:nvSpPr>
        <p:spPr/>
        <p:txBody>
          <a:bodyPr/>
          <a:lstStyle>
            <a:lvl1pPr>
              <a:defRPr/>
            </a:lvl1pPr>
          </a:lstStyle>
          <a:p>
            <a:endParaRPr lang="en-US" altLang="es-ES"/>
          </a:p>
        </p:txBody>
      </p:sp>
      <p:sp>
        <p:nvSpPr>
          <p:cNvPr id="4" name="Marcador de número de diapositiva 3">
            <a:extLst>
              <a:ext uri="{FF2B5EF4-FFF2-40B4-BE49-F238E27FC236}">
                <a16:creationId xmlns:a16="http://schemas.microsoft.com/office/drawing/2014/main" id="{4A72B15B-3A62-A3A3-32E8-4715F3C3B654}"/>
              </a:ext>
            </a:extLst>
          </p:cNvPr>
          <p:cNvSpPr>
            <a:spLocks noGrp="1"/>
          </p:cNvSpPr>
          <p:nvPr>
            <p:ph type="sldNum" idx="12"/>
          </p:nvPr>
        </p:nvSpPr>
        <p:spPr/>
        <p:txBody>
          <a:bodyPr/>
          <a:lstStyle>
            <a:lvl1pPr>
              <a:defRPr/>
            </a:lvl1pPr>
          </a:lstStyle>
          <a:p>
            <a:fld id="{4D06B9B5-54FB-FD43-BF2F-87D8EBA70258}" type="slidenum">
              <a:rPr lang="es-ES" altLang="es-ES"/>
              <a:pPr/>
              <a:t>‹Nº›</a:t>
            </a:fld>
            <a:endParaRPr lang="es-ES" altLang="es-ES"/>
          </a:p>
        </p:txBody>
      </p:sp>
    </p:spTree>
    <p:extLst>
      <p:ext uri="{BB962C8B-B14F-4D97-AF65-F5344CB8AC3E}">
        <p14:creationId xmlns:p14="http://schemas.microsoft.com/office/powerpoint/2010/main" val="102357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4ABBDA-29F5-4AD5-5F88-1EAE3E40FE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B908C8-69BA-EA3E-8FD7-4AE7D0AC6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4CF59A-CF85-8428-A324-04531BD6D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5022AE-C396-A803-8BC1-9CD626EDB0B5}"/>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B9B59BC4-E33C-C48F-23C9-A58E728A5007}"/>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C9F013E3-5A0A-6478-5CC1-CFC563F40D57}"/>
              </a:ext>
            </a:extLst>
          </p:cNvPr>
          <p:cNvSpPr>
            <a:spLocks noGrp="1"/>
          </p:cNvSpPr>
          <p:nvPr>
            <p:ph type="sldNum" idx="12"/>
          </p:nvPr>
        </p:nvSpPr>
        <p:spPr/>
        <p:txBody>
          <a:bodyPr/>
          <a:lstStyle>
            <a:lvl1pPr>
              <a:defRPr/>
            </a:lvl1pPr>
          </a:lstStyle>
          <a:p>
            <a:fld id="{E7369BF1-AFD5-1742-ACFE-EC7081C7E32E}" type="slidenum">
              <a:rPr lang="es-ES" altLang="es-ES"/>
              <a:pPr/>
              <a:t>‹Nº›</a:t>
            </a:fld>
            <a:endParaRPr lang="es-ES" altLang="es-ES"/>
          </a:p>
        </p:txBody>
      </p:sp>
    </p:spTree>
    <p:extLst>
      <p:ext uri="{BB962C8B-B14F-4D97-AF65-F5344CB8AC3E}">
        <p14:creationId xmlns:p14="http://schemas.microsoft.com/office/powerpoint/2010/main" val="248752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CB46D-84F8-6203-3146-DF6A21FE0A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9F5B768-E652-088D-442C-2DCCBE7624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1AC45-57CF-3AE1-542F-911427362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D4F2CF-5138-8F9D-99E2-2B8444D130C2}"/>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D59A2B7A-05B6-7921-AC76-68A10D336771}"/>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008FD31E-459F-AAE6-3A70-A15A2A49A260}"/>
              </a:ext>
            </a:extLst>
          </p:cNvPr>
          <p:cNvSpPr>
            <a:spLocks noGrp="1"/>
          </p:cNvSpPr>
          <p:nvPr>
            <p:ph type="sldNum" idx="12"/>
          </p:nvPr>
        </p:nvSpPr>
        <p:spPr/>
        <p:txBody>
          <a:bodyPr/>
          <a:lstStyle>
            <a:lvl1pPr>
              <a:defRPr/>
            </a:lvl1pPr>
          </a:lstStyle>
          <a:p>
            <a:fld id="{A8C39772-A4F3-6044-8CD1-C91CBC1DA9D4}" type="slidenum">
              <a:rPr lang="es-ES" altLang="es-ES"/>
              <a:pPr/>
              <a:t>‹Nº›</a:t>
            </a:fld>
            <a:endParaRPr lang="es-ES" altLang="es-ES"/>
          </a:p>
        </p:txBody>
      </p:sp>
    </p:spTree>
    <p:extLst>
      <p:ext uri="{BB962C8B-B14F-4D97-AF65-F5344CB8AC3E}">
        <p14:creationId xmlns:p14="http://schemas.microsoft.com/office/powerpoint/2010/main" val="37598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1EE7899-E69E-3219-F324-732394E4B261}"/>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s-ES"/>
              <a:t>Haga clic para modificar el estilo de título del patrón</a:t>
            </a:r>
          </a:p>
        </p:txBody>
      </p:sp>
      <p:sp>
        <p:nvSpPr>
          <p:cNvPr id="1026" name="Rectangle 2">
            <a:extLst>
              <a:ext uri="{FF2B5EF4-FFF2-40B4-BE49-F238E27FC236}">
                <a16:creationId xmlns:a16="http://schemas.microsoft.com/office/drawing/2014/main" id="{645C30A2-BC7B-3C3C-3FDD-6E1DBDC386D5}"/>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s-ES"/>
              <a:t>Haga clic para modificar los estilos de texto del patrón</a:t>
            </a:r>
          </a:p>
          <a:p>
            <a:pPr lvl="1"/>
            <a:r>
              <a:rPr lang="en-GB" altLang="es-ES"/>
              <a:t>Segundo nivel</a:t>
            </a:r>
          </a:p>
          <a:p>
            <a:pPr lvl="2"/>
            <a:r>
              <a:rPr lang="en-GB" altLang="es-ES"/>
              <a:t>Tercer nivel</a:t>
            </a:r>
          </a:p>
          <a:p>
            <a:pPr lvl="3"/>
            <a:r>
              <a:rPr lang="en-GB" altLang="es-ES"/>
              <a:t>Cuarto nivel</a:t>
            </a:r>
          </a:p>
          <a:p>
            <a:pPr lvl="4"/>
            <a:r>
              <a:rPr lang="en-GB" altLang="es-ES"/>
              <a:t>Quinto nivel</a:t>
            </a:r>
          </a:p>
        </p:txBody>
      </p:sp>
      <p:sp>
        <p:nvSpPr>
          <p:cNvPr id="1027" name="Rectangle 3">
            <a:extLst>
              <a:ext uri="{FF2B5EF4-FFF2-40B4-BE49-F238E27FC236}">
                <a16:creationId xmlns:a16="http://schemas.microsoft.com/office/drawing/2014/main" id="{073C2799-50A0-8B0F-DD7D-6907EE2A807E}"/>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hangingPunct="1">
              <a:lnSpc>
                <a:spcPct val="100000"/>
              </a:lnSpc>
              <a:tabLst>
                <a:tab pos="457200" algn="l"/>
                <a:tab pos="914400" algn="l"/>
                <a:tab pos="1371600" algn="l"/>
                <a:tab pos="1828800" algn="l"/>
                <a:tab pos="2286000" algn="l"/>
                <a:tab pos="2743200" algn="l"/>
              </a:tabLst>
              <a:defRPr sz="1200">
                <a:solidFill>
                  <a:srgbClr val="8B8B8B"/>
                </a:solidFill>
                <a:latin typeface="+mn-lt"/>
              </a:defRPr>
            </a:lvl1pPr>
          </a:lstStyle>
          <a:p>
            <a:endParaRPr lang="es-ES" altLang="es-ES"/>
          </a:p>
        </p:txBody>
      </p:sp>
      <p:sp>
        <p:nvSpPr>
          <p:cNvPr id="1028" name="Rectangle 4">
            <a:extLst>
              <a:ext uri="{FF2B5EF4-FFF2-40B4-BE49-F238E27FC236}">
                <a16:creationId xmlns:a16="http://schemas.microsoft.com/office/drawing/2014/main" id="{9B1933E6-9B9E-6A23-BA60-F44E41F33A0B}"/>
              </a:ext>
            </a:extLst>
          </p:cNvPr>
          <p:cNvSpPr>
            <a:spLocks noGrp="1" noChangeArrowheads="1"/>
          </p:cNvSpPr>
          <p:nvPr>
            <p:ph type="ftr"/>
          </p:nvPr>
        </p:nvSpPr>
        <p:spPr bwMode="auto">
          <a:xfrm>
            <a:off x="4038600" y="6356350"/>
            <a:ext cx="41132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lnSpc>
                <a:spcPct val="100000"/>
              </a:lnSpc>
              <a:tabLst>
                <a:tab pos="457200" algn="l"/>
                <a:tab pos="914400" algn="l"/>
                <a:tab pos="1371600" algn="l"/>
                <a:tab pos="1828800" algn="l"/>
                <a:tab pos="2286000" algn="l"/>
                <a:tab pos="2743200" algn="l"/>
                <a:tab pos="3200400" algn="l"/>
                <a:tab pos="3657600" algn="l"/>
                <a:tab pos="4114800" algn="l"/>
              </a:tabLst>
              <a:defRPr sz="1400">
                <a:solidFill>
                  <a:srgbClr val="000000"/>
                </a:solidFill>
                <a:latin typeface="Times New Roman" panose="02020603050405020304" pitchFamily="18" charset="0"/>
              </a:defRPr>
            </a:lvl1pPr>
          </a:lstStyle>
          <a:p>
            <a:endParaRPr lang="en-US" altLang="es-ES"/>
          </a:p>
        </p:txBody>
      </p:sp>
      <p:sp>
        <p:nvSpPr>
          <p:cNvPr id="1029" name="Rectangle 5">
            <a:extLst>
              <a:ext uri="{FF2B5EF4-FFF2-40B4-BE49-F238E27FC236}">
                <a16:creationId xmlns:a16="http://schemas.microsoft.com/office/drawing/2014/main" id="{8C83E8E1-BC4F-84FD-3F1B-618D19108C06}"/>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hangingPunct="1">
              <a:lnSpc>
                <a:spcPct val="100000"/>
              </a:lnSpc>
              <a:tabLst>
                <a:tab pos="457200" algn="l"/>
                <a:tab pos="914400" algn="l"/>
                <a:tab pos="1371600" algn="l"/>
                <a:tab pos="1828800" algn="l"/>
                <a:tab pos="2286000" algn="l"/>
                <a:tab pos="2743200" algn="l"/>
              </a:tabLst>
              <a:defRPr sz="1200">
                <a:solidFill>
                  <a:srgbClr val="8B8B8B"/>
                </a:solidFill>
                <a:latin typeface="+mn-lt"/>
              </a:defRPr>
            </a:lvl1pPr>
          </a:lstStyle>
          <a:p>
            <a:fld id="{4957984C-FAD1-204F-95D7-C5AC98B3500F}"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Lst>
  <p:txStyles>
    <p:title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p:titleStyle>
    <p:bodyStyle>
      <a:lvl1pPr marL="342900" indent="-342900" algn="l" defTabSz="457200" rtl="0" fontAlgn="base">
        <a:lnSpc>
          <a:spcPct val="75000"/>
        </a:lnSpc>
        <a:spcBef>
          <a:spcPts val="1425"/>
        </a:spcBef>
        <a:spcAft>
          <a:spcPts val="13"/>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fontAlgn="base">
        <a:lnSpc>
          <a:spcPct val="75000"/>
        </a:lnSpc>
        <a:spcBef>
          <a:spcPts val="113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57200" rtl="0" fontAlgn="base">
        <a:lnSpc>
          <a:spcPct val="75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57200" rtl="0" fontAlgn="base">
        <a:lnSpc>
          <a:spcPct val="75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fontAlgn="base">
        <a:lnSpc>
          <a:spcPct val="75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D78DCC3B-DF41-B2F1-6209-D3DCADE30FBE}"/>
              </a:ext>
            </a:extLst>
          </p:cNvPr>
          <p:cNvSpPr>
            <a:spLocks noGrp="1" noChangeArrowheads="1"/>
          </p:cNvSpPr>
          <p:nvPr>
            <p:ph type="title"/>
          </p:nvPr>
        </p:nvSpPr>
        <p:spPr bwMode="auto">
          <a:xfrm>
            <a:off x="1524000" y="1122363"/>
            <a:ext cx="9142413" cy="238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s-ES"/>
              <a:t>Haga clic para modificar el estilo de título del patrón</a:t>
            </a:r>
          </a:p>
        </p:txBody>
      </p:sp>
      <p:sp>
        <p:nvSpPr>
          <p:cNvPr id="2050" name="Rectangle 2">
            <a:extLst>
              <a:ext uri="{FF2B5EF4-FFF2-40B4-BE49-F238E27FC236}">
                <a16:creationId xmlns:a16="http://schemas.microsoft.com/office/drawing/2014/main" id="{53036EA8-4249-8CDA-327B-DA63A573D410}"/>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hangingPunct="1">
              <a:lnSpc>
                <a:spcPct val="100000"/>
              </a:lnSpc>
              <a:tabLst>
                <a:tab pos="457200" algn="l"/>
                <a:tab pos="914400" algn="l"/>
                <a:tab pos="1371600" algn="l"/>
                <a:tab pos="1828800" algn="l"/>
                <a:tab pos="2286000" algn="l"/>
                <a:tab pos="2743200" algn="l"/>
              </a:tabLst>
              <a:defRPr sz="1200">
                <a:solidFill>
                  <a:srgbClr val="8B8B8B"/>
                </a:solidFill>
                <a:latin typeface="+mn-lt"/>
              </a:defRPr>
            </a:lvl1pPr>
          </a:lstStyle>
          <a:p>
            <a:endParaRPr lang="es-ES" altLang="es-ES"/>
          </a:p>
        </p:txBody>
      </p:sp>
      <p:sp>
        <p:nvSpPr>
          <p:cNvPr id="2051" name="Rectangle 3">
            <a:extLst>
              <a:ext uri="{FF2B5EF4-FFF2-40B4-BE49-F238E27FC236}">
                <a16:creationId xmlns:a16="http://schemas.microsoft.com/office/drawing/2014/main" id="{1B00287F-6730-2FD7-FB8B-338F84E2B030}"/>
              </a:ext>
            </a:extLst>
          </p:cNvPr>
          <p:cNvSpPr>
            <a:spLocks noGrp="1" noChangeArrowheads="1"/>
          </p:cNvSpPr>
          <p:nvPr>
            <p:ph type="ftr"/>
          </p:nvPr>
        </p:nvSpPr>
        <p:spPr bwMode="auto">
          <a:xfrm>
            <a:off x="4038600" y="6356350"/>
            <a:ext cx="41132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lnSpc>
                <a:spcPct val="100000"/>
              </a:lnSpc>
              <a:tabLst>
                <a:tab pos="457200" algn="l"/>
                <a:tab pos="914400" algn="l"/>
                <a:tab pos="1371600" algn="l"/>
                <a:tab pos="1828800" algn="l"/>
                <a:tab pos="2286000" algn="l"/>
                <a:tab pos="2743200" algn="l"/>
                <a:tab pos="3200400" algn="l"/>
                <a:tab pos="3657600" algn="l"/>
                <a:tab pos="4114800" algn="l"/>
              </a:tabLst>
              <a:defRPr sz="1400">
                <a:solidFill>
                  <a:srgbClr val="000000"/>
                </a:solidFill>
                <a:latin typeface="Times New Roman" panose="02020603050405020304" pitchFamily="18" charset="0"/>
              </a:defRPr>
            </a:lvl1pPr>
          </a:lstStyle>
          <a:p>
            <a:endParaRPr lang="en-US" altLang="es-ES"/>
          </a:p>
        </p:txBody>
      </p:sp>
      <p:sp>
        <p:nvSpPr>
          <p:cNvPr id="2052" name="Rectangle 4">
            <a:extLst>
              <a:ext uri="{FF2B5EF4-FFF2-40B4-BE49-F238E27FC236}">
                <a16:creationId xmlns:a16="http://schemas.microsoft.com/office/drawing/2014/main" id="{25CEE792-86AA-4392-4D86-B8BB95A21958}"/>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hangingPunct="1">
              <a:lnSpc>
                <a:spcPct val="100000"/>
              </a:lnSpc>
              <a:tabLst>
                <a:tab pos="457200" algn="l"/>
                <a:tab pos="914400" algn="l"/>
                <a:tab pos="1371600" algn="l"/>
                <a:tab pos="1828800" algn="l"/>
                <a:tab pos="2286000" algn="l"/>
                <a:tab pos="2743200" algn="l"/>
              </a:tabLst>
              <a:defRPr sz="1200">
                <a:solidFill>
                  <a:srgbClr val="8B8B8B"/>
                </a:solidFill>
                <a:latin typeface="+mn-lt"/>
              </a:defRPr>
            </a:lvl1pPr>
          </a:lstStyle>
          <a:p>
            <a:fld id="{B1FBEA8D-0894-1544-A330-C51DADF24B72}" type="slidenum">
              <a:rPr lang="es-ES" altLang="es-ES"/>
              <a:pPr/>
              <a:t>‹Nº›</a:t>
            </a:fld>
            <a:endParaRPr lang="es-ES" altLang="es-ES"/>
          </a:p>
        </p:txBody>
      </p:sp>
      <p:sp>
        <p:nvSpPr>
          <p:cNvPr id="2053" name="Rectangle 5">
            <a:extLst>
              <a:ext uri="{FF2B5EF4-FFF2-40B4-BE49-F238E27FC236}">
                <a16:creationId xmlns:a16="http://schemas.microsoft.com/office/drawing/2014/main" id="{EF33F2B7-EB31-C0B3-E4F8-566F51F9EF2F}"/>
              </a:ext>
            </a:extLst>
          </p:cNvPr>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8900" rIns="0" bIns="0" numCol="1" anchor="t" anchorCtr="0" compatLnSpc="1">
            <a:prstTxWarp prst="textNoShape">
              <a:avLst/>
            </a:prstTxWarp>
          </a:bodyPr>
          <a:lstStyle/>
          <a:p>
            <a:pPr lvl="0"/>
            <a:r>
              <a:rPr lang="en-GB" altLang="es-ES"/>
              <a:t>Click to edit the outline text format</a:t>
            </a:r>
          </a:p>
          <a:p>
            <a:pPr lvl="1"/>
            <a:r>
              <a:rPr lang="en-GB" altLang="es-ES"/>
              <a:t>Second Outline Level</a:t>
            </a:r>
          </a:p>
          <a:p>
            <a:pPr lvl="2"/>
            <a:r>
              <a:rPr lang="en-GB" altLang="es-ES"/>
              <a:t>Third Outline Level</a:t>
            </a:r>
          </a:p>
          <a:p>
            <a:pPr lvl="3"/>
            <a:r>
              <a:rPr lang="en-GB" altLang="es-ES"/>
              <a:t>Fourth Outline Level</a:t>
            </a:r>
          </a:p>
          <a:p>
            <a:pPr lvl="4"/>
            <a:r>
              <a:rPr lang="en-GB" altLang="es-ES"/>
              <a:t>Fifth Outline Level</a:t>
            </a:r>
          </a:p>
          <a:p>
            <a:pPr lvl="4"/>
            <a:r>
              <a:rPr lang="en-GB" altLang="es-ES"/>
              <a:t>Sixth Outline Level</a:t>
            </a:r>
          </a:p>
          <a:p>
            <a:pPr lvl="4"/>
            <a:r>
              <a:rPr lang="en-GB" altLang="es-ES"/>
              <a:t>Seventh Outline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p:titleStyle>
    <p:bodyStyle>
      <a:lvl1pPr marL="342900" indent="-342900" algn="l" defTabSz="457200" rtl="0" fontAlgn="base">
        <a:lnSpc>
          <a:spcPct val="75000"/>
        </a:lnSpc>
        <a:spcBef>
          <a:spcPts val="1425"/>
        </a:spcBef>
        <a:spcAft>
          <a:spcPts val="13"/>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fontAlgn="base">
        <a:lnSpc>
          <a:spcPct val="75000"/>
        </a:lnSpc>
        <a:spcBef>
          <a:spcPts val="113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57200" rtl="0" fontAlgn="base">
        <a:lnSpc>
          <a:spcPct val="75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57200" rtl="0" fontAlgn="base">
        <a:lnSpc>
          <a:spcPct val="75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fontAlgn="base">
        <a:lnSpc>
          <a:spcPct val="75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es/url?sa=i&amp;rct=j&amp;q=&amp;esrc=s&amp;source=images&amp;cd=&amp;cad=rja&amp;uact=8&amp;ved=0ahUKEwic_uCErY7NAhWH2xoKHVCeBIQQjRwIBw&amp;url=http://www.roundtownnews.com/life-and-leisure/health-and-beauty/54736/fourth-anniversary-of-spinal-unit&amp;psig=AFQjCNGXSLjOMyxL6uhduaw4xTo6DQHXqQ&amp;ust=146512898418924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B24539BA-1894-64C0-4FE9-59FBD76062D2}"/>
              </a:ext>
            </a:extLst>
          </p:cNvPr>
          <p:cNvSpPr>
            <a:spLocks noChangeArrowheads="1"/>
          </p:cNvSpPr>
          <p:nvPr/>
        </p:nvSpPr>
        <p:spPr bwMode="auto">
          <a:xfrm>
            <a:off x="263352" y="4221088"/>
            <a:ext cx="11809312" cy="829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9pPr>
          </a:lstStyle>
          <a:p>
            <a:pPr algn="ctr" hangingPunct="1">
              <a:lnSpc>
                <a:spcPct val="100000"/>
              </a:lnSpc>
            </a:pPr>
            <a:r>
              <a:rPr lang="es-ES" altLang="es-ES" sz="2400" b="1" dirty="0">
                <a:solidFill>
                  <a:srgbClr val="FFFFFF"/>
                </a:solidFill>
                <a:latin typeface="Calibri" panose="020F0502020204030204" pitchFamily="34" charset="0"/>
              </a:rPr>
              <a:t>OTRAS OPCIONES TERAPÉUTICAS EN EL CÁNCER DE RECTO INFERIOR EN ESTADIOS INICIALES: PAPEL DE LA BRAQUITERAPIA EN EL CÁNCER DE RECTO</a:t>
            </a:r>
          </a:p>
        </p:txBody>
      </p:sp>
      <p:sp>
        <p:nvSpPr>
          <p:cNvPr id="4098" name="Rectangle 2">
            <a:extLst>
              <a:ext uri="{FF2B5EF4-FFF2-40B4-BE49-F238E27FC236}">
                <a16:creationId xmlns:a16="http://schemas.microsoft.com/office/drawing/2014/main" id="{948D2E5A-5BA6-4124-2E41-4C90360A1B71}"/>
              </a:ext>
            </a:extLst>
          </p:cNvPr>
          <p:cNvSpPr>
            <a:spLocks noChangeArrowheads="1"/>
          </p:cNvSpPr>
          <p:nvPr/>
        </p:nvSpPr>
        <p:spPr bwMode="auto">
          <a:xfrm>
            <a:off x="3935760" y="5013176"/>
            <a:ext cx="3834804"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9pPr>
          </a:lstStyle>
          <a:p>
            <a:pPr algn="ctr" hangingPunct="1">
              <a:lnSpc>
                <a:spcPct val="100000"/>
              </a:lnSpc>
            </a:pPr>
            <a:r>
              <a:rPr lang="es-ES" altLang="es-ES" sz="1600" i="1" dirty="0">
                <a:solidFill>
                  <a:srgbClr val="FFFFFF"/>
                </a:solidFill>
                <a:latin typeface="Calibri" panose="020F0502020204030204" pitchFamily="34" charset="0"/>
              </a:rPr>
              <a:t>Dra. Silvia Rodriguez Villalba</a:t>
            </a:r>
          </a:p>
        </p:txBody>
      </p:sp>
      <p:sp>
        <p:nvSpPr>
          <p:cNvPr id="4099" name="Rectangle 3">
            <a:extLst>
              <a:ext uri="{FF2B5EF4-FFF2-40B4-BE49-F238E27FC236}">
                <a16:creationId xmlns:a16="http://schemas.microsoft.com/office/drawing/2014/main" id="{C6E85CA8-B823-BB48-7973-82C6FD96A8EC}"/>
              </a:ext>
            </a:extLst>
          </p:cNvPr>
          <p:cNvSpPr>
            <a:spLocks noChangeArrowheads="1"/>
          </p:cNvSpPr>
          <p:nvPr/>
        </p:nvSpPr>
        <p:spPr bwMode="auto">
          <a:xfrm>
            <a:off x="3935760" y="5301208"/>
            <a:ext cx="3834804" cy="306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9pPr>
          </a:lstStyle>
          <a:p>
            <a:pPr algn="ctr" hangingPunct="1">
              <a:lnSpc>
                <a:spcPct val="100000"/>
              </a:lnSpc>
            </a:pPr>
            <a:r>
              <a:rPr lang="es-ES" altLang="es-ES" sz="1400" dirty="0">
                <a:solidFill>
                  <a:srgbClr val="FFFFFF"/>
                </a:solidFill>
                <a:latin typeface="Calibri" panose="020F0502020204030204" pitchFamily="34" charset="0"/>
              </a:rPr>
              <a:t>Hospital </a:t>
            </a:r>
            <a:r>
              <a:rPr lang="es-ES" altLang="es-ES" sz="1400" dirty="0" err="1">
                <a:solidFill>
                  <a:srgbClr val="FFFFFF"/>
                </a:solidFill>
                <a:latin typeface="Calibri" panose="020F0502020204030204" pitchFamily="34" charset="0"/>
              </a:rPr>
              <a:t>ClÍnica</a:t>
            </a:r>
            <a:r>
              <a:rPr lang="es-ES" altLang="es-ES" sz="1400" dirty="0">
                <a:solidFill>
                  <a:srgbClr val="FFFFFF"/>
                </a:solidFill>
                <a:latin typeface="Calibri" panose="020F0502020204030204" pitchFamily="34" charset="0"/>
              </a:rPr>
              <a:t> Benidorm. Benidorm. Alicante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ABDE4DA-FE36-9AFB-86E2-B51567092496}"/>
              </a:ext>
            </a:extLst>
          </p:cNvPr>
          <p:cNvSpPr txBox="1">
            <a:spLocks/>
          </p:cNvSpPr>
          <p:nvPr/>
        </p:nvSpPr>
        <p:spPr bwMode="auto">
          <a:xfrm>
            <a:off x="2063552" y="304825"/>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2800" b="1" u="sng" dirty="0">
                <a:solidFill>
                  <a:srgbClr val="FF0000"/>
                </a:solidFill>
                <a:effectLst>
                  <a:outerShdw blurRad="38100" dist="38100" dir="2700000" algn="tl">
                    <a:srgbClr val="000000">
                      <a:alpha val="43137"/>
                    </a:srgbClr>
                  </a:outerShdw>
                </a:effectLst>
              </a:rPr>
              <a:t>BRAQUITERAPIA RX CONTACTO</a:t>
            </a:r>
            <a:br>
              <a:rPr lang="es-ES" sz="4800" b="1" u="sng" dirty="0">
                <a:solidFill>
                  <a:srgbClr val="FF0000"/>
                </a:solidFill>
                <a:effectLst>
                  <a:outerShdw blurRad="38100" dist="38100" dir="2700000" algn="tl">
                    <a:srgbClr val="000000">
                      <a:alpha val="43137"/>
                    </a:srgbClr>
                  </a:outerShdw>
                </a:effectLst>
              </a:rPr>
            </a:br>
            <a:r>
              <a:rPr lang="es-ES" sz="4800" b="1" u="sng" dirty="0">
                <a:solidFill>
                  <a:srgbClr val="FF0000"/>
                </a:solidFill>
                <a:effectLst>
                  <a:outerShdw blurRad="38100" dist="38100" dir="2700000" algn="tl">
                    <a:srgbClr val="000000">
                      <a:alpha val="43137"/>
                    </a:srgbClr>
                  </a:outerShdw>
                </a:effectLst>
              </a:rPr>
              <a:t>EVIDENCIA CLÍNICA</a:t>
            </a:r>
            <a:endParaRPr lang="en-US" sz="4800" b="1" u="sng" dirty="0">
              <a:solidFill>
                <a:srgbClr val="FF0000"/>
              </a:solidFill>
              <a:effectLst>
                <a:outerShdw blurRad="38100" dist="38100" dir="2700000" algn="tl">
                  <a:srgbClr val="000000">
                    <a:alpha val="43137"/>
                  </a:srgbClr>
                </a:outerShdw>
              </a:effectLst>
            </a:endParaRPr>
          </a:p>
        </p:txBody>
      </p:sp>
      <p:pic>
        <p:nvPicPr>
          <p:cNvPr id="7" name="Imagen 6">
            <a:extLst>
              <a:ext uri="{FF2B5EF4-FFF2-40B4-BE49-F238E27FC236}">
                <a16:creationId xmlns:a16="http://schemas.microsoft.com/office/drawing/2014/main" id="{D83D6162-DFF4-BEBE-02A1-0CD77AA91790}"/>
              </a:ext>
            </a:extLst>
          </p:cNvPr>
          <p:cNvPicPr>
            <a:picLocks noChangeAspect="1"/>
          </p:cNvPicPr>
          <p:nvPr/>
        </p:nvPicPr>
        <p:blipFill rotWithShape="1">
          <a:blip r:embed="rId3"/>
          <a:srcRect l="12201" t="18500" r="17516" b="12201"/>
          <a:stretch/>
        </p:blipFill>
        <p:spPr>
          <a:xfrm>
            <a:off x="2423592" y="1484784"/>
            <a:ext cx="8568952" cy="4752528"/>
          </a:xfrm>
          <a:prstGeom prst="rect">
            <a:avLst/>
          </a:prstGeom>
        </p:spPr>
      </p:pic>
    </p:spTree>
    <p:extLst>
      <p:ext uri="{BB962C8B-B14F-4D97-AF65-F5344CB8AC3E}">
        <p14:creationId xmlns:p14="http://schemas.microsoft.com/office/powerpoint/2010/main" val="146798653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04063-B948-CFB0-3A7F-2861B322A236}"/>
              </a:ext>
            </a:extLst>
          </p:cNvPr>
          <p:cNvSpPr>
            <a:spLocks noGrp="1"/>
          </p:cNvSpPr>
          <p:nvPr>
            <p:ph type="title"/>
          </p:nvPr>
        </p:nvSpPr>
        <p:spPr>
          <a:xfrm>
            <a:off x="2063552" y="116632"/>
            <a:ext cx="9721080" cy="1323975"/>
          </a:xfrm>
        </p:spPr>
        <p:txBody>
          <a:bodyPr/>
          <a:lstStyle/>
          <a:p>
            <a:pPr algn="ctr"/>
            <a:r>
              <a:rPr lang="es-ES" sz="4800" b="1" u="sng" dirty="0">
                <a:solidFill>
                  <a:srgbClr val="FF0000"/>
                </a:solidFill>
                <a:effectLst>
                  <a:outerShdw blurRad="38100" dist="38100" dir="2700000" algn="tl">
                    <a:srgbClr val="000000">
                      <a:alpha val="43137"/>
                    </a:srgbClr>
                  </a:outerShdw>
                </a:effectLst>
              </a:rPr>
              <a:t>BRAQUITERAPIA RX CONTACTO</a:t>
            </a:r>
            <a:endParaRPr lang="en-US" sz="4800" b="1" u="sng" dirty="0">
              <a:solidFill>
                <a:srgbClr val="FF0000"/>
              </a:solidFill>
              <a:effectLst>
                <a:outerShdw blurRad="38100" dist="38100" dir="2700000" algn="tl">
                  <a:srgbClr val="000000">
                    <a:alpha val="43137"/>
                  </a:srgbClr>
                </a:outerShdw>
              </a:effectLst>
            </a:endParaRPr>
          </a:p>
        </p:txBody>
      </p:sp>
      <p:graphicFrame>
        <p:nvGraphicFramePr>
          <p:cNvPr id="3" name="Object 17">
            <a:extLst>
              <a:ext uri="{FF2B5EF4-FFF2-40B4-BE49-F238E27FC236}">
                <a16:creationId xmlns:a16="http://schemas.microsoft.com/office/drawing/2014/main" id="{7B101334-BFBD-3BD1-2311-F0EAF1904201}"/>
              </a:ext>
            </a:extLst>
          </p:cNvPr>
          <p:cNvGraphicFramePr>
            <a:graphicFrameLocks noChangeAspect="1"/>
          </p:cNvGraphicFramePr>
          <p:nvPr>
            <p:extLst>
              <p:ext uri="{D42A27DB-BD31-4B8C-83A1-F6EECF244321}">
                <p14:modId xmlns:p14="http://schemas.microsoft.com/office/powerpoint/2010/main" val="1757827620"/>
              </p:ext>
            </p:extLst>
          </p:nvPr>
        </p:nvGraphicFramePr>
        <p:xfrm>
          <a:off x="2207568" y="2924944"/>
          <a:ext cx="6984775" cy="3385845"/>
        </p:xfrm>
        <a:graphic>
          <a:graphicData uri="http://schemas.openxmlformats.org/presentationml/2006/ole">
            <mc:AlternateContent xmlns:mc="http://schemas.openxmlformats.org/markup-compatibility/2006">
              <mc:Choice xmlns:v="urn:schemas-microsoft-com:vml" Requires="v">
                <p:oleObj name="Bitmap Image" r:id="rId3" imgW="7392432" imgH="6106377" progId="Paint.Picture">
                  <p:embed/>
                </p:oleObj>
              </mc:Choice>
              <mc:Fallback>
                <p:oleObj name="Bitmap Image" r:id="rId3" imgW="7392432" imgH="6106377" progId="Paint.Picture">
                  <p:embed/>
                  <p:pic>
                    <p:nvPicPr>
                      <p:cNvPr id="3" name="Object 17">
                        <a:extLst>
                          <a:ext uri="{FF2B5EF4-FFF2-40B4-BE49-F238E27FC236}">
                            <a16:creationId xmlns:a16="http://schemas.microsoft.com/office/drawing/2014/main" id="{7B101334-BFBD-3BD1-2311-F0EAF1904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2924944"/>
                        <a:ext cx="6984775" cy="3385845"/>
                      </a:xfrm>
                      <a:prstGeom prst="rect">
                        <a:avLst/>
                      </a:prstGeom>
                      <a:noFill/>
                      <a:ln>
                        <a:noFill/>
                      </a:ln>
                      <a:effectLst/>
                    </p:spPr>
                  </p:pic>
                </p:oleObj>
              </mc:Fallback>
            </mc:AlternateContent>
          </a:graphicData>
        </a:graphic>
      </p:graphicFrame>
      <p:sp>
        <p:nvSpPr>
          <p:cNvPr id="4" name="Rectangle 4">
            <a:extLst>
              <a:ext uri="{FF2B5EF4-FFF2-40B4-BE49-F238E27FC236}">
                <a16:creationId xmlns:a16="http://schemas.microsoft.com/office/drawing/2014/main" id="{521A2DD8-74FB-E2B4-89A7-3F960B179536}"/>
              </a:ext>
            </a:extLst>
          </p:cNvPr>
          <p:cNvSpPr>
            <a:spLocks noChangeArrowheads="1"/>
          </p:cNvSpPr>
          <p:nvPr/>
        </p:nvSpPr>
        <p:spPr bwMode="auto">
          <a:xfrm>
            <a:off x="2207568" y="1268760"/>
            <a:ext cx="9289032" cy="1924116"/>
          </a:xfrm>
          <a:prstGeom prst="rect">
            <a:avLst/>
          </a:prstGeom>
          <a:noFill/>
          <a:ln>
            <a:noFill/>
          </a:ln>
          <a:effectLst/>
        </p:spPr>
        <p:txBody>
          <a:bodyPr wrap="square">
            <a:spAutoFit/>
          </a:bodyPr>
          <a:lstStyle/>
          <a:p>
            <a:pPr>
              <a:buClrTx/>
              <a:buFontTx/>
              <a:buChar char="•"/>
              <a:defRPr/>
            </a:pPr>
            <a:r>
              <a:rPr lang="es-ES" altLang="en-US" sz="3200" dirty="0" err="1">
                <a:latin typeface="+mj-lt"/>
              </a:rPr>
              <a:t>Chaoul</a:t>
            </a:r>
            <a:r>
              <a:rPr lang="es-ES" altLang="en-US" sz="3200" dirty="0">
                <a:latin typeface="+mj-lt"/>
              </a:rPr>
              <a:t>. Berlín. 1930. </a:t>
            </a:r>
          </a:p>
          <a:p>
            <a:pPr>
              <a:buClrTx/>
              <a:buFontTx/>
              <a:buChar char="•"/>
              <a:defRPr/>
            </a:pPr>
            <a:r>
              <a:rPr lang="es-ES" altLang="en-US" sz="3200" dirty="0">
                <a:latin typeface="+mj-lt"/>
              </a:rPr>
              <a:t>Lamarque. Montpellier. 1950.</a:t>
            </a:r>
          </a:p>
          <a:p>
            <a:pPr>
              <a:buClrTx/>
              <a:buFontTx/>
              <a:buChar char="•"/>
              <a:defRPr/>
            </a:pPr>
            <a:r>
              <a:rPr lang="es-ES" altLang="en-US" sz="3200" dirty="0">
                <a:latin typeface="+mj-lt"/>
              </a:rPr>
              <a:t>Prof. </a:t>
            </a:r>
            <a:r>
              <a:rPr lang="es-ES" altLang="en-US" sz="3200" dirty="0" err="1">
                <a:latin typeface="+mj-lt"/>
              </a:rPr>
              <a:t>Papillon</a:t>
            </a:r>
            <a:r>
              <a:rPr lang="es-ES" altLang="en-US" sz="3200" dirty="0">
                <a:latin typeface="+mj-lt"/>
              </a:rPr>
              <a:t>. Lyon y Niza. 1970. Técnica de </a:t>
            </a:r>
            <a:r>
              <a:rPr lang="es-ES" altLang="en-US" sz="3200" dirty="0" err="1">
                <a:latin typeface="+mj-lt"/>
              </a:rPr>
              <a:t>Papillon</a:t>
            </a:r>
            <a:endParaRPr lang="es-ES" altLang="en-US" sz="3200" dirty="0">
              <a:solidFill>
                <a:schemeClr val="hlink"/>
              </a:solidFill>
              <a:effectLst>
                <a:outerShdw blurRad="38100" dist="38100" dir="2700000" algn="tl">
                  <a:srgbClr val="C0C0C0"/>
                </a:outerShdw>
              </a:effectLst>
            </a:endParaRPr>
          </a:p>
          <a:p>
            <a:pPr lvl="1">
              <a:buClr>
                <a:srgbClr val="6600CC"/>
              </a:buClr>
              <a:defRPr/>
            </a:pPr>
            <a:endParaRPr lang="es-ES" altLang="en-US" sz="3200" b="1" dirty="0">
              <a:solidFill>
                <a:schemeClr val="hlink"/>
              </a:solidFill>
              <a:effectLst>
                <a:outerShdw blurRad="38100" dist="38100" dir="2700000" algn="tl">
                  <a:srgbClr val="C0C0C0"/>
                </a:outerShdw>
              </a:effectLst>
            </a:endParaRPr>
          </a:p>
        </p:txBody>
      </p:sp>
      <p:pic>
        <p:nvPicPr>
          <p:cNvPr id="6" name="Imagen 5">
            <a:extLst>
              <a:ext uri="{FF2B5EF4-FFF2-40B4-BE49-F238E27FC236}">
                <a16:creationId xmlns:a16="http://schemas.microsoft.com/office/drawing/2014/main" id="{0F15F79B-543B-4C20-0A61-34C89E475918}"/>
              </a:ext>
            </a:extLst>
          </p:cNvPr>
          <p:cNvPicPr>
            <a:picLocks noChangeAspect="1"/>
          </p:cNvPicPr>
          <p:nvPr/>
        </p:nvPicPr>
        <p:blipFill>
          <a:blip r:embed="rId5"/>
          <a:stretch>
            <a:fillRect/>
          </a:stretch>
        </p:blipFill>
        <p:spPr>
          <a:xfrm>
            <a:off x="7824192" y="3381069"/>
            <a:ext cx="3818243" cy="2592288"/>
          </a:xfrm>
          <a:prstGeom prst="rect">
            <a:avLst/>
          </a:prstGeom>
        </p:spPr>
      </p:pic>
    </p:spTree>
    <p:extLst>
      <p:ext uri="{BB962C8B-B14F-4D97-AF65-F5344CB8AC3E}">
        <p14:creationId xmlns:p14="http://schemas.microsoft.com/office/powerpoint/2010/main" val="200904234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0B355F5-98B1-433F-642B-17FC242338FC}"/>
              </a:ext>
            </a:extLst>
          </p:cNvPr>
          <p:cNvPicPr>
            <a:picLocks noChangeAspect="1"/>
          </p:cNvPicPr>
          <p:nvPr/>
        </p:nvPicPr>
        <p:blipFill rotWithShape="1">
          <a:blip r:embed="rId3"/>
          <a:srcRect t="15350" r="69490" b="10100"/>
          <a:stretch/>
        </p:blipFill>
        <p:spPr>
          <a:xfrm>
            <a:off x="8356870" y="476672"/>
            <a:ext cx="3231711" cy="4134283"/>
          </a:xfrm>
          <a:prstGeom prst="rect">
            <a:avLst/>
          </a:prstGeom>
        </p:spPr>
      </p:pic>
      <p:sp>
        <p:nvSpPr>
          <p:cNvPr id="5" name="CuadroTexto 4">
            <a:extLst>
              <a:ext uri="{FF2B5EF4-FFF2-40B4-BE49-F238E27FC236}">
                <a16:creationId xmlns:a16="http://schemas.microsoft.com/office/drawing/2014/main" id="{05BF7066-AB46-806F-F3E1-9CAB7520AC12}"/>
              </a:ext>
            </a:extLst>
          </p:cNvPr>
          <p:cNvSpPr txBox="1"/>
          <p:nvPr/>
        </p:nvSpPr>
        <p:spPr>
          <a:xfrm>
            <a:off x="2020368" y="5660107"/>
            <a:ext cx="9620249" cy="865237"/>
          </a:xfrm>
          <a:prstGeom prst="rect">
            <a:avLst/>
          </a:prstGeom>
          <a:noFill/>
        </p:spPr>
        <p:txBody>
          <a:bodyPr wrap="square">
            <a:spAutoFit/>
          </a:bodyPr>
          <a:lstStyle/>
          <a:p>
            <a:r>
              <a:rPr lang="en-US" sz="1800" b="1" i="0" u="sng" strike="noStrike" baseline="0" dirty="0">
                <a:solidFill>
                  <a:srgbClr val="000000"/>
                </a:solidFill>
                <a:latin typeface="Charis SIL"/>
              </a:rPr>
              <a:t>En Desarrollo</a:t>
            </a:r>
            <a:r>
              <a:rPr lang="en-US" sz="1800" b="0" i="0" u="sng" strike="noStrike" baseline="0" dirty="0">
                <a:solidFill>
                  <a:srgbClr val="000000"/>
                </a:solidFill>
                <a:latin typeface="Charis SIL"/>
              </a:rPr>
              <a:t>: </a:t>
            </a:r>
          </a:p>
          <a:p>
            <a:r>
              <a:rPr lang="en-US" sz="1800" b="0" i="0" u="none" strike="noStrike" baseline="0" dirty="0" err="1">
                <a:solidFill>
                  <a:srgbClr val="000000"/>
                </a:solidFill>
                <a:latin typeface="Charis SIL"/>
              </a:rPr>
              <a:t>Axxent</a:t>
            </a:r>
            <a:r>
              <a:rPr lang="en-US" sz="1800" b="0" i="0" u="none" strike="noStrike" baseline="0" dirty="0">
                <a:solidFill>
                  <a:srgbClr val="000000"/>
                </a:solidFill>
                <a:latin typeface="Charis SIL"/>
              </a:rPr>
              <a:t>, </a:t>
            </a:r>
            <a:r>
              <a:rPr lang="en-US" sz="1800" b="0" i="0" u="none" strike="noStrike" baseline="0" dirty="0" err="1">
                <a:solidFill>
                  <a:srgbClr val="000000"/>
                </a:solidFill>
                <a:latin typeface="Charis SIL"/>
              </a:rPr>
              <a:t>Xoft</a:t>
            </a:r>
            <a:r>
              <a:rPr lang="en-US" sz="1800" b="0" i="0" u="none" strike="noStrike" baseline="0" dirty="0">
                <a:solidFill>
                  <a:srgbClr val="000000"/>
                </a:solidFill>
                <a:latin typeface="Charis SIL"/>
              </a:rPr>
              <a:t> </a:t>
            </a:r>
            <a:r>
              <a:rPr lang="en-US" sz="1800" b="0" i="0" u="none" strike="noStrike" baseline="0" dirty="0" err="1">
                <a:solidFill>
                  <a:srgbClr val="000000"/>
                </a:solidFill>
                <a:latin typeface="Charis SIL"/>
              </a:rPr>
              <a:t>iCAD</a:t>
            </a:r>
            <a:r>
              <a:rPr lang="en-US" sz="1800" b="0" i="0" u="none" strike="noStrike" baseline="0" dirty="0">
                <a:solidFill>
                  <a:srgbClr val="000000"/>
                </a:solidFill>
                <a:latin typeface="Charis SIL"/>
              </a:rPr>
              <a:t>, San Jose, California, USA</a:t>
            </a:r>
          </a:p>
          <a:p>
            <a:r>
              <a:rPr lang="en-US" dirty="0" err="1">
                <a:solidFill>
                  <a:srgbClr val="000000"/>
                </a:solidFill>
                <a:latin typeface="Charis SIL"/>
              </a:rPr>
              <a:t>Aplicador</a:t>
            </a:r>
            <a:r>
              <a:rPr lang="en-US" dirty="0">
                <a:solidFill>
                  <a:srgbClr val="000000"/>
                </a:solidFill>
                <a:latin typeface="Charis SIL"/>
              </a:rPr>
              <a:t> con </a:t>
            </a:r>
            <a:r>
              <a:rPr lang="en-US" dirty="0" err="1">
                <a:solidFill>
                  <a:srgbClr val="000000"/>
                </a:solidFill>
                <a:latin typeface="Charis SIL"/>
              </a:rPr>
              <a:t>ventanas</a:t>
            </a:r>
            <a:r>
              <a:rPr lang="en-US" dirty="0">
                <a:solidFill>
                  <a:srgbClr val="000000"/>
                </a:solidFill>
                <a:latin typeface="Charis SIL"/>
              </a:rPr>
              <a:t> </a:t>
            </a:r>
            <a:r>
              <a:rPr lang="en-US" dirty="0" err="1">
                <a:solidFill>
                  <a:srgbClr val="000000"/>
                </a:solidFill>
                <a:latin typeface="Charis SIL"/>
              </a:rPr>
              <a:t>laterales</a:t>
            </a:r>
            <a:r>
              <a:rPr lang="en-US" dirty="0">
                <a:solidFill>
                  <a:srgbClr val="000000"/>
                </a:solidFill>
                <a:latin typeface="Charis SIL"/>
              </a:rPr>
              <a:t> que </a:t>
            </a:r>
            <a:r>
              <a:rPr lang="en-US" dirty="0" err="1">
                <a:solidFill>
                  <a:srgbClr val="000000"/>
                </a:solidFill>
                <a:latin typeface="Charis SIL"/>
              </a:rPr>
              <a:t>permite</a:t>
            </a:r>
            <a:r>
              <a:rPr lang="en-US" dirty="0">
                <a:solidFill>
                  <a:srgbClr val="000000"/>
                </a:solidFill>
                <a:latin typeface="Charis SIL"/>
              </a:rPr>
              <a:t> </a:t>
            </a:r>
            <a:r>
              <a:rPr lang="en-US" dirty="0" err="1">
                <a:solidFill>
                  <a:srgbClr val="000000"/>
                </a:solidFill>
                <a:latin typeface="Charis SIL"/>
              </a:rPr>
              <a:t>visualizar</a:t>
            </a:r>
            <a:r>
              <a:rPr lang="en-US" dirty="0">
                <a:solidFill>
                  <a:srgbClr val="000000"/>
                </a:solidFill>
                <a:latin typeface="Charis SIL"/>
              </a:rPr>
              <a:t> el tumor </a:t>
            </a:r>
            <a:r>
              <a:rPr lang="en-US" dirty="0" err="1">
                <a:solidFill>
                  <a:srgbClr val="000000"/>
                </a:solidFill>
                <a:latin typeface="Charis SIL"/>
              </a:rPr>
              <a:t>durante</a:t>
            </a:r>
            <a:r>
              <a:rPr lang="en-US" dirty="0">
                <a:solidFill>
                  <a:srgbClr val="000000"/>
                </a:solidFill>
                <a:latin typeface="Charis SIL"/>
              </a:rPr>
              <a:t> el </a:t>
            </a:r>
            <a:r>
              <a:rPr lang="en-US" dirty="0" err="1">
                <a:solidFill>
                  <a:srgbClr val="000000"/>
                </a:solidFill>
                <a:latin typeface="Charis SIL"/>
              </a:rPr>
              <a:t>tratamiento</a:t>
            </a:r>
            <a:r>
              <a:rPr lang="en-US" sz="1800" b="0" i="0" u="none" strike="noStrike" baseline="0" dirty="0">
                <a:solidFill>
                  <a:srgbClr val="000000"/>
                </a:solidFill>
                <a:latin typeface="Charis SIL"/>
              </a:rPr>
              <a:t> </a:t>
            </a:r>
          </a:p>
        </p:txBody>
      </p:sp>
      <p:sp>
        <p:nvSpPr>
          <p:cNvPr id="6" name="Rectángulo 5">
            <a:extLst>
              <a:ext uri="{FF2B5EF4-FFF2-40B4-BE49-F238E27FC236}">
                <a16:creationId xmlns:a16="http://schemas.microsoft.com/office/drawing/2014/main" id="{1C48AC64-1827-5C82-FBC8-6CE143506C4F}"/>
              </a:ext>
            </a:extLst>
          </p:cNvPr>
          <p:cNvSpPr/>
          <p:nvPr/>
        </p:nvSpPr>
        <p:spPr bwMode="auto">
          <a:xfrm>
            <a:off x="7752184" y="2204864"/>
            <a:ext cx="4104456"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SC Regular" panose="020B0502040504020204" pitchFamily="34" charset="0"/>
            </a:endParaRPr>
          </a:p>
        </p:txBody>
      </p:sp>
      <p:pic>
        <p:nvPicPr>
          <p:cNvPr id="4" name="Imagen 3">
            <a:extLst>
              <a:ext uri="{FF2B5EF4-FFF2-40B4-BE49-F238E27FC236}">
                <a16:creationId xmlns:a16="http://schemas.microsoft.com/office/drawing/2014/main" id="{5C39959E-B04C-1805-FC4D-935DC11E8BC8}"/>
              </a:ext>
            </a:extLst>
          </p:cNvPr>
          <p:cNvPicPr>
            <a:picLocks noChangeAspect="1"/>
          </p:cNvPicPr>
          <p:nvPr/>
        </p:nvPicPr>
        <p:blipFill rotWithShape="1">
          <a:blip r:embed="rId4"/>
          <a:srcRect l="9838" t="32150" r="55315" b="16400"/>
          <a:stretch/>
        </p:blipFill>
        <p:spPr>
          <a:xfrm>
            <a:off x="5312044" y="3384578"/>
            <a:ext cx="2427698" cy="2016224"/>
          </a:xfrm>
          <a:prstGeom prst="rect">
            <a:avLst/>
          </a:prstGeom>
        </p:spPr>
      </p:pic>
      <p:pic>
        <p:nvPicPr>
          <p:cNvPr id="1026" name="Picture 2" descr="The Papillon 50™ system installed in Centre Antoine Lacassagne. The micronode is stored in the parking stand.">
            <a:extLst>
              <a:ext uri="{FF2B5EF4-FFF2-40B4-BE49-F238E27FC236}">
                <a16:creationId xmlns:a16="http://schemas.microsoft.com/office/drawing/2014/main" id="{38EADE1A-3524-D576-D0F4-764E42836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4460" y="346499"/>
            <a:ext cx="2762456" cy="364502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BDA703B9-4CDC-8A51-75CD-0A1C153ECEC8}"/>
              </a:ext>
            </a:extLst>
          </p:cNvPr>
          <p:cNvPicPr>
            <a:picLocks noChangeAspect="1"/>
          </p:cNvPicPr>
          <p:nvPr/>
        </p:nvPicPr>
        <p:blipFill rotWithShape="1">
          <a:blip r:embed="rId6"/>
          <a:srcRect l="30509" t="23750" r="12201" b="9051"/>
          <a:stretch/>
        </p:blipFill>
        <p:spPr>
          <a:xfrm>
            <a:off x="4485708" y="774647"/>
            <a:ext cx="4038074" cy="2664296"/>
          </a:xfrm>
          <a:prstGeom prst="rect">
            <a:avLst/>
          </a:prstGeom>
        </p:spPr>
      </p:pic>
      <p:sp>
        <p:nvSpPr>
          <p:cNvPr id="2" name="CuadroTexto 1">
            <a:extLst>
              <a:ext uri="{FF2B5EF4-FFF2-40B4-BE49-F238E27FC236}">
                <a16:creationId xmlns:a16="http://schemas.microsoft.com/office/drawing/2014/main" id="{7B1E68DF-6413-009B-72FA-3469EF3AE87C}"/>
              </a:ext>
            </a:extLst>
          </p:cNvPr>
          <p:cNvSpPr txBox="1"/>
          <p:nvPr/>
        </p:nvSpPr>
        <p:spPr>
          <a:xfrm>
            <a:off x="2339584" y="4078699"/>
            <a:ext cx="1872208" cy="292709"/>
          </a:xfrm>
          <a:prstGeom prst="rect">
            <a:avLst/>
          </a:prstGeom>
          <a:noFill/>
        </p:spPr>
        <p:txBody>
          <a:bodyPr wrap="square" rtlCol="0">
            <a:spAutoFit/>
          </a:bodyPr>
          <a:lstStyle/>
          <a:p>
            <a:r>
              <a:rPr lang="es-ES" sz="1400" b="1" dirty="0">
                <a:latin typeface="+mn-lt"/>
              </a:rPr>
              <a:t>RT50 TM PHILLIPS NM</a:t>
            </a:r>
            <a:endParaRPr lang="en-US" sz="1400" b="1" dirty="0">
              <a:latin typeface="+mn-lt"/>
            </a:endParaRPr>
          </a:p>
        </p:txBody>
      </p:sp>
      <p:pic>
        <p:nvPicPr>
          <p:cNvPr id="13" name="Imagen 12">
            <a:extLst>
              <a:ext uri="{FF2B5EF4-FFF2-40B4-BE49-F238E27FC236}">
                <a16:creationId xmlns:a16="http://schemas.microsoft.com/office/drawing/2014/main" id="{CEDED9F2-8EC8-2C3A-4BBC-2A712FAD278F}"/>
              </a:ext>
            </a:extLst>
          </p:cNvPr>
          <p:cNvPicPr>
            <a:picLocks noChangeAspect="1"/>
          </p:cNvPicPr>
          <p:nvPr/>
        </p:nvPicPr>
        <p:blipFill rotWithShape="1">
          <a:blip r:embed="rId7"/>
          <a:srcRect l="5113" t="25850" r="72229" b="61997"/>
          <a:stretch/>
        </p:blipFill>
        <p:spPr>
          <a:xfrm>
            <a:off x="8772401" y="1311136"/>
            <a:ext cx="2874905" cy="893728"/>
          </a:xfrm>
          <a:prstGeom prst="rect">
            <a:avLst/>
          </a:prstGeom>
        </p:spPr>
      </p:pic>
      <p:pic>
        <p:nvPicPr>
          <p:cNvPr id="15" name="Imagen 14">
            <a:extLst>
              <a:ext uri="{FF2B5EF4-FFF2-40B4-BE49-F238E27FC236}">
                <a16:creationId xmlns:a16="http://schemas.microsoft.com/office/drawing/2014/main" id="{5217B092-3437-3A57-808E-3EA923B74A05}"/>
              </a:ext>
            </a:extLst>
          </p:cNvPr>
          <p:cNvPicPr>
            <a:picLocks noChangeAspect="1"/>
          </p:cNvPicPr>
          <p:nvPr/>
        </p:nvPicPr>
        <p:blipFill>
          <a:blip r:embed="rId8"/>
          <a:stretch>
            <a:fillRect/>
          </a:stretch>
        </p:blipFill>
        <p:spPr>
          <a:xfrm>
            <a:off x="8772401" y="2181843"/>
            <a:ext cx="2868216" cy="4005064"/>
          </a:xfrm>
          <a:prstGeom prst="rect">
            <a:avLst/>
          </a:prstGeom>
        </p:spPr>
      </p:pic>
      <p:pic>
        <p:nvPicPr>
          <p:cNvPr id="16" name="Imagen 15">
            <a:extLst>
              <a:ext uri="{FF2B5EF4-FFF2-40B4-BE49-F238E27FC236}">
                <a16:creationId xmlns:a16="http://schemas.microsoft.com/office/drawing/2014/main" id="{F5984142-B568-EDDF-96A5-F97D0A8D0B66}"/>
              </a:ext>
            </a:extLst>
          </p:cNvPr>
          <p:cNvPicPr>
            <a:picLocks noChangeAspect="1"/>
          </p:cNvPicPr>
          <p:nvPr/>
        </p:nvPicPr>
        <p:blipFill>
          <a:blip r:embed="rId9"/>
          <a:stretch>
            <a:fillRect/>
          </a:stretch>
        </p:blipFill>
        <p:spPr>
          <a:xfrm>
            <a:off x="8211232" y="5125784"/>
            <a:ext cx="1804756" cy="948107"/>
          </a:xfrm>
          <a:prstGeom prst="rect">
            <a:avLst/>
          </a:prstGeom>
        </p:spPr>
      </p:pic>
    </p:spTree>
    <p:extLst>
      <p:ext uri="{BB962C8B-B14F-4D97-AF65-F5344CB8AC3E}">
        <p14:creationId xmlns:p14="http://schemas.microsoft.com/office/powerpoint/2010/main" val="45152762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AFF0D02-4D0D-5D72-9A72-D8FFF3C2BB4C}"/>
              </a:ext>
            </a:extLst>
          </p:cNvPr>
          <p:cNvPicPr>
            <a:picLocks noChangeAspect="1"/>
          </p:cNvPicPr>
          <p:nvPr/>
        </p:nvPicPr>
        <p:blipFill rotWithShape="1">
          <a:blip r:embed="rId2"/>
          <a:srcRect l="51647" t="43050" r="11609" b="11801"/>
          <a:stretch/>
        </p:blipFill>
        <p:spPr>
          <a:xfrm>
            <a:off x="8018000" y="3890255"/>
            <a:ext cx="3356800" cy="2320115"/>
          </a:xfrm>
          <a:prstGeom prst="rect">
            <a:avLst/>
          </a:prstGeom>
        </p:spPr>
      </p:pic>
      <p:sp>
        <p:nvSpPr>
          <p:cNvPr id="5" name="CuadroTexto 4">
            <a:extLst>
              <a:ext uri="{FF2B5EF4-FFF2-40B4-BE49-F238E27FC236}">
                <a16:creationId xmlns:a16="http://schemas.microsoft.com/office/drawing/2014/main" id="{ED3D8E1D-1761-4E44-9FB2-ABB23C717EE7}"/>
              </a:ext>
            </a:extLst>
          </p:cNvPr>
          <p:cNvSpPr txBox="1"/>
          <p:nvPr/>
        </p:nvSpPr>
        <p:spPr>
          <a:xfrm>
            <a:off x="7824192" y="6237312"/>
            <a:ext cx="3744416" cy="264047"/>
          </a:xfrm>
          <a:prstGeom prst="rect">
            <a:avLst/>
          </a:prstGeom>
          <a:noFill/>
        </p:spPr>
        <p:txBody>
          <a:bodyPr wrap="square">
            <a:spAutoFit/>
          </a:bodyPr>
          <a:lstStyle/>
          <a:p>
            <a:r>
              <a:rPr lang="es-ES" sz="1200" i="1" dirty="0">
                <a:solidFill>
                  <a:schemeClr val="accent2"/>
                </a:solidFill>
                <a:latin typeface="Charis SIL"/>
              </a:rPr>
              <a:t>Cortesía GEC-ESTRO </a:t>
            </a:r>
            <a:r>
              <a:rPr lang="es-ES" sz="1200" i="1" dirty="0" err="1">
                <a:solidFill>
                  <a:schemeClr val="accent2"/>
                </a:solidFill>
                <a:latin typeface="Charis SIL"/>
              </a:rPr>
              <a:t>handbook</a:t>
            </a:r>
            <a:r>
              <a:rPr lang="es-ES" sz="1200" i="1" dirty="0">
                <a:solidFill>
                  <a:schemeClr val="accent2"/>
                </a:solidFill>
                <a:latin typeface="Charis SIL"/>
              </a:rPr>
              <a:t> </a:t>
            </a:r>
            <a:r>
              <a:rPr lang="es-ES" sz="1200" i="1" dirty="0" err="1">
                <a:solidFill>
                  <a:schemeClr val="accent2"/>
                </a:solidFill>
                <a:latin typeface="Charis SIL"/>
              </a:rPr>
              <a:t>of</a:t>
            </a:r>
            <a:r>
              <a:rPr lang="es-ES" sz="1200" i="1" dirty="0">
                <a:solidFill>
                  <a:schemeClr val="accent2"/>
                </a:solidFill>
                <a:latin typeface="Charis SIL"/>
              </a:rPr>
              <a:t> </a:t>
            </a:r>
            <a:r>
              <a:rPr lang="es-ES" sz="1200" i="1" dirty="0" err="1">
                <a:solidFill>
                  <a:schemeClr val="accent2"/>
                </a:solidFill>
                <a:latin typeface="Charis SIL"/>
              </a:rPr>
              <a:t>Braquitherapy</a:t>
            </a:r>
            <a:r>
              <a:rPr lang="es-ES" sz="1200" i="1" dirty="0">
                <a:solidFill>
                  <a:schemeClr val="accent2"/>
                </a:solidFill>
                <a:latin typeface="Charis SIL"/>
              </a:rPr>
              <a:t>. Ed 2014</a:t>
            </a:r>
            <a:endParaRPr lang="en-US" sz="1200" i="1" dirty="0">
              <a:solidFill>
                <a:schemeClr val="accent2"/>
              </a:solidFill>
              <a:latin typeface="Charis SIL"/>
            </a:endParaRPr>
          </a:p>
        </p:txBody>
      </p:sp>
      <p:sp>
        <p:nvSpPr>
          <p:cNvPr id="6" name="Título 1">
            <a:extLst>
              <a:ext uri="{FF2B5EF4-FFF2-40B4-BE49-F238E27FC236}">
                <a16:creationId xmlns:a16="http://schemas.microsoft.com/office/drawing/2014/main" id="{DCA4126F-4DC4-6CB0-A151-CA7AFA37BDC6}"/>
              </a:ext>
            </a:extLst>
          </p:cNvPr>
          <p:cNvSpPr>
            <a:spLocks noGrp="1"/>
          </p:cNvSpPr>
          <p:nvPr>
            <p:ph type="title"/>
          </p:nvPr>
        </p:nvSpPr>
        <p:spPr>
          <a:xfrm>
            <a:off x="2063552" y="116632"/>
            <a:ext cx="9721080" cy="1323975"/>
          </a:xfrm>
        </p:spPr>
        <p:txBody>
          <a:bodyPr/>
          <a:lstStyle/>
          <a:p>
            <a:pPr algn="ctr"/>
            <a:r>
              <a:rPr lang="es-ES" sz="3600" b="1" u="sng" dirty="0">
                <a:solidFill>
                  <a:srgbClr val="FF0000"/>
                </a:solidFill>
                <a:effectLst>
                  <a:outerShdw blurRad="38100" dist="38100" dir="2700000" algn="tl">
                    <a:srgbClr val="000000">
                      <a:alpha val="43137"/>
                    </a:srgbClr>
                  </a:outerShdw>
                </a:effectLst>
              </a:rPr>
              <a:t>BRAQUITERAPIA RX CONTACTO</a:t>
            </a:r>
            <a:br>
              <a:rPr lang="es-ES" sz="3600" b="1" u="sng" dirty="0">
                <a:solidFill>
                  <a:srgbClr val="FF0000"/>
                </a:solidFill>
                <a:effectLst>
                  <a:outerShdw blurRad="38100" dist="38100" dir="2700000" algn="tl">
                    <a:srgbClr val="000000">
                      <a:alpha val="43137"/>
                    </a:srgbClr>
                  </a:outerShdw>
                </a:effectLst>
              </a:rPr>
            </a:br>
            <a:r>
              <a:rPr lang="es-ES" sz="3600" b="1" u="sng" dirty="0">
                <a:solidFill>
                  <a:srgbClr val="FF0000"/>
                </a:solidFill>
                <a:effectLst>
                  <a:outerShdw blurRad="38100" dist="38100" dir="2700000" algn="tl">
                    <a:srgbClr val="000000">
                      <a:alpha val="43137"/>
                    </a:srgbClr>
                  </a:outerShdw>
                </a:effectLst>
              </a:rPr>
              <a:t>Técnica/Dosimetría</a:t>
            </a:r>
            <a:endParaRPr lang="en-US" sz="3600" b="1" u="sng" dirty="0">
              <a:solidFill>
                <a:srgbClr val="FF0000"/>
              </a:solidFill>
              <a:effectLst>
                <a:outerShdw blurRad="38100" dist="38100" dir="2700000" algn="tl">
                  <a:srgbClr val="000000">
                    <a:alpha val="43137"/>
                  </a:srgbClr>
                </a:outerShdw>
              </a:effectLst>
            </a:endParaRPr>
          </a:p>
        </p:txBody>
      </p:sp>
      <p:sp>
        <p:nvSpPr>
          <p:cNvPr id="7" name="Rectangle 4">
            <a:extLst>
              <a:ext uri="{FF2B5EF4-FFF2-40B4-BE49-F238E27FC236}">
                <a16:creationId xmlns:a16="http://schemas.microsoft.com/office/drawing/2014/main" id="{90F04CAC-09B8-784F-64DD-D05B1EAB91C2}"/>
              </a:ext>
            </a:extLst>
          </p:cNvPr>
          <p:cNvSpPr>
            <a:spLocks noChangeArrowheads="1"/>
          </p:cNvSpPr>
          <p:nvPr/>
        </p:nvSpPr>
        <p:spPr bwMode="auto">
          <a:xfrm>
            <a:off x="1703512" y="1124744"/>
            <a:ext cx="10153128" cy="2797048"/>
          </a:xfrm>
          <a:prstGeom prst="rect">
            <a:avLst/>
          </a:prstGeom>
          <a:noFill/>
          <a:ln>
            <a:noFill/>
          </a:ln>
          <a:effectLst/>
        </p:spPr>
        <p:txBody>
          <a:bodyPr wrap="square">
            <a:spAutoFit/>
          </a:bodyPr>
          <a:lstStyle/>
          <a:p>
            <a:pPr>
              <a:buClrTx/>
              <a:buFontTx/>
              <a:buChar char="•"/>
              <a:defRPr/>
            </a:pPr>
            <a:r>
              <a:rPr lang="es-ES" altLang="en-US" sz="2700" dirty="0">
                <a:latin typeface="+mj-lt"/>
              </a:rPr>
              <a:t>50 KV Rayos X</a:t>
            </a:r>
          </a:p>
          <a:p>
            <a:pPr>
              <a:buClrTx/>
              <a:buFontTx/>
              <a:buChar char="•"/>
              <a:defRPr/>
            </a:pPr>
            <a:r>
              <a:rPr lang="es-ES" altLang="en-US" sz="2700" dirty="0">
                <a:latin typeface="+mj-lt"/>
              </a:rPr>
              <a:t>GTV + 5 mm (Dosis en tumor)</a:t>
            </a:r>
          </a:p>
          <a:p>
            <a:pPr>
              <a:buClrTx/>
              <a:buFontTx/>
              <a:buChar char="•"/>
              <a:defRPr/>
            </a:pPr>
            <a:r>
              <a:rPr lang="es-ES" altLang="en-US" sz="2700" dirty="0" err="1">
                <a:latin typeface="+mj-lt"/>
              </a:rPr>
              <a:t>Ej</a:t>
            </a:r>
            <a:r>
              <a:rPr lang="es-ES" altLang="en-US" sz="2700" dirty="0">
                <a:latin typeface="+mj-lt"/>
              </a:rPr>
              <a:t> 90 Gy (EQD2 300)</a:t>
            </a:r>
          </a:p>
          <a:p>
            <a:pPr>
              <a:buClrTx/>
              <a:buFontTx/>
              <a:buChar char="•"/>
              <a:defRPr/>
            </a:pPr>
            <a:r>
              <a:rPr lang="es-ES" altLang="en-US" sz="2700" dirty="0">
                <a:latin typeface="+mj-lt"/>
              </a:rPr>
              <a:t>Dosis prescrita 100% en superficie mucosa (60% a 0,5 cm y 40% a 1 cm en aplicador de 3 cm). Dosis mínima. </a:t>
            </a:r>
          </a:p>
          <a:p>
            <a:pPr>
              <a:buClrTx/>
              <a:buFontTx/>
              <a:buChar char="•"/>
              <a:defRPr/>
            </a:pPr>
            <a:r>
              <a:rPr lang="es-ES" altLang="en-US" sz="2700" b="1" dirty="0">
                <a:solidFill>
                  <a:srgbClr val="FF0000"/>
                </a:solidFill>
                <a:effectLst>
                  <a:outerShdw blurRad="38100" dist="38100" dir="2700000" algn="tl">
                    <a:srgbClr val="C0C0C0"/>
                  </a:outerShdw>
                </a:effectLst>
                <a:latin typeface="+mj-lt"/>
              </a:rPr>
              <a:t>No planificación. </a:t>
            </a:r>
          </a:p>
          <a:p>
            <a:pPr>
              <a:buClrTx/>
              <a:defRPr/>
            </a:pPr>
            <a:r>
              <a:rPr lang="es-ES" altLang="en-US" sz="2700" b="1" dirty="0">
                <a:solidFill>
                  <a:srgbClr val="FF0000"/>
                </a:solidFill>
                <a:effectLst>
                  <a:outerShdw blurRad="38100" dist="38100" dir="2700000" algn="tl">
                    <a:srgbClr val="C0C0C0"/>
                  </a:outerShdw>
                </a:effectLst>
                <a:latin typeface="+mj-lt"/>
              </a:rPr>
              <a:t>    Librerías (Diámetro aplicador &amp; dosis           Tiempo de tratamiento) </a:t>
            </a:r>
            <a:endParaRPr lang="es-ES" altLang="en-US" sz="2700" b="1" dirty="0">
              <a:solidFill>
                <a:srgbClr val="FF0000"/>
              </a:solidFill>
              <a:effectLst>
                <a:outerShdw blurRad="38100" dist="38100" dir="2700000" algn="tl">
                  <a:srgbClr val="C0C0C0"/>
                </a:outerShdw>
              </a:effectLst>
            </a:endParaRPr>
          </a:p>
        </p:txBody>
      </p:sp>
      <p:sp>
        <p:nvSpPr>
          <p:cNvPr id="2" name="Flecha: a la derecha 1">
            <a:extLst>
              <a:ext uri="{FF2B5EF4-FFF2-40B4-BE49-F238E27FC236}">
                <a16:creationId xmlns:a16="http://schemas.microsoft.com/office/drawing/2014/main" id="{AC558EFF-86F2-1ECE-9BF2-0ED2C89E73D4}"/>
              </a:ext>
            </a:extLst>
          </p:cNvPr>
          <p:cNvSpPr/>
          <p:nvPr/>
        </p:nvSpPr>
        <p:spPr bwMode="auto">
          <a:xfrm>
            <a:off x="7551012" y="3398313"/>
            <a:ext cx="546360" cy="484632"/>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SC Regular" panose="020B0502040504020204" pitchFamily="34" charset="0"/>
            </a:endParaRPr>
          </a:p>
        </p:txBody>
      </p:sp>
      <p:pic>
        <p:nvPicPr>
          <p:cNvPr id="3" name="Imagen 2">
            <a:extLst>
              <a:ext uri="{FF2B5EF4-FFF2-40B4-BE49-F238E27FC236}">
                <a16:creationId xmlns:a16="http://schemas.microsoft.com/office/drawing/2014/main" id="{1D8A880A-D0ED-6F2D-5553-5A02F5B4D4C2}"/>
              </a:ext>
            </a:extLst>
          </p:cNvPr>
          <p:cNvPicPr>
            <a:picLocks noChangeAspect="1"/>
          </p:cNvPicPr>
          <p:nvPr/>
        </p:nvPicPr>
        <p:blipFill rotWithShape="1">
          <a:blip r:embed="rId3"/>
          <a:srcRect l="9248" t="33043" r="32872" b="14301"/>
          <a:stretch/>
        </p:blipFill>
        <p:spPr>
          <a:xfrm>
            <a:off x="1919536" y="3949627"/>
            <a:ext cx="5112568" cy="2616283"/>
          </a:xfrm>
          <a:prstGeom prst="rect">
            <a:avLst/>
          </a:prstGeom>
        </p:spPr>
      </p:pic>
    </p:spTree>
    <p:extLst>
      <p:ext uri="{BB962C8B-B14F-4D97-AF65-F5344CB8AC3E}">
        <p14:creationId xmlns:p14="http://schemas.microsoft.com/office/powerpoint/2010/main" val="3041273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EF49AB37-F6A2-6C70-4AAD-7D8DA60B1300}"/>
              </a:ext>
            </a:extLst>
          </p:cNvPr>
          <p:cNvSpPr>
            <a:spLocks noChangeArrowheads="1"/>
          </p:cNvSpPr>
          <p:nvPr/>
        </p:nvSpPr>
        <p:spPr bwMode="auto">
          <a:xfrm>
            <a:off x="1847528" y="1849440"/>
            <a:ext cx="10081120" cy="4099840"/>
          </a:xfrm>
          <a:prstGeom prst="rect">
            <a:avLst/>
          </a:prstGeom>
          <a:noFill/>
          <a:ln>
            <a:noFill/>
          </a:ln>
          <a:effectLst/>
        </p:spPr>
        <p:txBody>
          <a:bodyPr wrap="square">
            <a:spAutoFit/>
          </a:bodyPr>
          <a:lstStyle/>
          <a:p>
            <a:pPr>
              <a:buClrTx/>
              <a:buFontTx/>
              <a:buChar char="•"/>
              <a:defRPr/>
            </a:pPr>
            <a:r>
              <a:rPr lang="es-ES" altLang="en-US" sz="2800" dirty="0">
                <a:latin typeface="+mj-lt"/>
              </a:rPr>
              <a:t>Dieta pobre en residuos 2-3 días previos.</a:t>
            </a:r>
          </a:p>
          <a:p>
            <a:pPr>
              <a:buClrTx/>
              <a:buFontTx/>
              <a:buChar char="•"/>
              <a:defRPr/>
            </a:pPr>
            <a:r>
              <a:rPr lang="es-ES" altLang="en-US" sz="2800" dirty="0">
                <a:latin typeface="+mj-lt"/>
              </a:rPr>
              <a:t>Enemas el día anterior y el día del procedimiento</a:t>
            </a:r>
          </a:p>
          <a:p>
            <a:pPr>
              <a:buClrTx/>
              <a:buFontTx/>
              <a:buChar char="•"/>
              <a:defRPr/>
            </a:pPr>
            <a:r>
              <a:rPr lang="es-ES" altLang="en-US" sz="2800" dirty="0">
                <a:latin typeface="+mj-lt"/>
              </a:rPr>
              <a:t>Anestésico local</a:t>
            </a:r>
          </a:p>
          <a:p>
            <a:pPr>
              <a:buClrTx/>
              <a:buFontTx/>
              <a:buChar char="•"/>
              <a:defRPr/>
            </a:pPr>
            <a:r>
              <a:rPr lang="es-ES" altLang="en-US" sz="2800" dirty="0" err="1">
                <a:latin typeface="+mj-lt"/>
              </a:rPr>
              <a:t>Trinitrato</a:t>
            </a:r>
            <a:r>
              <a:rPr lang="es-ES" altLang="en-US" sz="2800" dirty="0">
                <a:latin typeface="+mj-lt"/>
              </a:rPr>
              <a:t> de </a:t>
            </a:r>
            <a:r>
              <a:rPr lang="es-ES" altLang="en-US" sz="2800" dirty="0" err="1">
                <a:latin typeface="+mj-lt"/>
              </a:rPr>
              <a:t>glicerilo</a:t>
            </a:r>
            <a:r>
              <a:rPr lang="es-ES" altLang="en-US" sz="2800" dirty="0">
                <a:latin typeface="+mj-lt"/>
              </a:rPr>
              <a:t> (GTN) para relajación del esfínter anal.</a:t>
            </a:r>
          </a:p>
          <a:p>
            <a:pPr>
              <a:buClrTx/>
              <a:buFontTx/>
              <a:buChar char="•"/>
              <a:defRPr/>
            </a:pPr>
            <a:r>
              <a:rPr lang="es-ES" altLang="en-US" sz="2800" dirty="0">
                <a:latin typeface="+mj-lt"/>
              </a:rPr>
              <a:t>Posición de litotomía. Posición de rodillas reservado para tumores de cara anterior de recto</a:t>
            </a:r>
          </a:p>
          <a:p>
            <a:pPr>
              <a:buClrTx/>
              <a:buFontTx/>
              <a:buChar char="•"/>
              <a:defRPr/>
            </a:pPr>
            <a:r>
              <a:rPr lang="es-ES" altLang="en-US" sz="2800" dirty="0">
                <a:latin typeface="+mj-lt"/>
              </a:rPr>
              <a:t>CUIDADO: Hipotensión postural</a:t>
            </a:r>
          </a:p>
          <a:p>
            <a:pPr>
              <a:buClrTx/>
              <a:buFontTx/>
              <a:buChar char="•"/>
              <a:defRPr/>
            </a:pPr>
            <a:endParaRPr lang="es-ES" altLang="en-US" sz="2800" dirty="0">
              <a:latin typeface="+mj-lt"/>
            </a:endParaRPr>
          </a:p>
          <a:p>
            <a:pPr>
              <a:buClrTx/>
              <a:buFontTx/>
              <a:buChar char="•"/>
              <a:defRPr/>
            </a:pPr>
            <a:r>
              <a:rPr lang="es-ES" altLang="en-US" sz="2800" dirty="0">
                <a:latin typeface="+mj-lt"/>
              </a:rPr>
              <a:t>Separación 2 semanas entre fracción</a:t>
            </a:r>
          </a:p>
          <a:p>
            <a:pPr>
              <a:buClrTx/>
              <a:buFontTx/>
              <a:buChar char="•"/>
              <a:defRPr/>
            </a:pPr>
            <a:r>
              <a:rPr lang="es-ES" altLang="en-US" sz="2800" dirty="0">
                <a:latin typeface="+mj-lt"/>
              </a:rPr>
              <a:t>Si RTE previa iniciar BT tras 2-6 semanas</a:t>
            </a:r>
          </a:p>
        </p:txBody>
      </p:sp>
      <p:sp>
        <p:nvSpPr>
          <p:cNvPr id="5" name="Título 1">
            <a:extLst>
              <a:ext uri="{FF2B5EF4-FFF2-40B4-BE49-F238E27FC236}">
                <a16:creationId xmlns:a16="http://schemas.microsoft.com/office/drawing/2014/main" id="{A80BD048-C71A-C9FC-D3EA-BF3B83904281}"/>
              </a:ext>
            </a:extLst>
          </p:cNvPr>
          <p:cNvSpPr txBox="1">
            <a:spLocks/>
          </p:cNvSpPr>
          <p:nvPr/>
        </p:nvSpPr>
        <p:spPr bwMode="auto">
          <a:xfrm>
            <a:off x="2063552" y="304825"/>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4800" b="1" u="sng" dirty="0">
                <a:solidFill>
                  <a:srgbClr val="FF0000"/>
                </a:solidFill>
                <a:effectLst>
                  <a:outerShdw blurRad="38100" dist="38100" dir="2700000" algn="tl">
                    <a:srgbClr val="000000">
                      <a:alpha val="43137"/>
                    </a:srgbClr>
                  </a:outerShdw>
                </a:effectLst>
              </a:rPr>
              <a:t>PRINCIPIOS BÁSICOS</a:t>
            </a:r>
            <a:br>
              <a:rPr lang="es-ES" sz="4800" b="1" u="sng" dirty="0">
                <a:solidFill>
                  <a:srgbClr val="FF0000"/>
                </a:solidFill>
                <a:effectLst>
                  <a:outerShdw blurRad="38100" dist="38100" dir="2700000" algn="tl">
                    <a:srgbClr val="000000">
                      <a:alpha val="43137"/>
                    </a:srgbClr>
                  </a:outerShdw>
                </a:effectLst>
              </a:rPr>
            </a:br>
            <a:r>
              <a:rPr lang="es-ES" sz="4800" b="1" u="sng" dirty="0">
                <a:solidFill>
                  <a:srgbClr val="FF0000"/>
                </a:solidFill>
                <a:effectLst>
                  <a:outerShdw blurRad="38100" dist="38100" dir="2700000" algn="tl">
                    <a:srgbClr val="000000">
                      <a:alpha val="43137"/>
                    </a:srgbClr>
                  </a:outerShdw>
                </a:effectLst>
              </a:rPr>
              <a:t>BT contacto</a:t>
            </a:r>
            <a:endParaRPr lang="en-US" sz="48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414671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78498-80F0-CF0D-9E4D-F7B36865BC11}"/>
              </a:ext>
            </a:extLst>
          </p:cNvPr>
          <p:cNvSpPr>
            <a:spLocks noGrp="1"/>
          </p:cNvSpPr>
          <p:nvPr>
            <p:ph type="title"/>
          </p:nvPr>
        </p:nvSpPr>
        <p:spPr>
          <a:xfrm>
            <a:off x="2063552" y="304825"/>
            <a:ext cx="9721080" cy="1323975"/>
          </a:xfrm>
        </p:spPr>
        <p:txBody>
          <a:bodyPr/>
          <a:lstStyle/>
          <a:p>
            <a:pPr algn="ctr"/>
            <a:r>
              <a:rPr lang="es-ES" sz="4800" b="1" u="sng" dirty="0">
                <a:solidFill>
                  <a:srgbClr val="FF0000"/>
                </a:solidFill>
                <a:effectLst>
                  <a:outerShdw blurRad="38100" dist="38100" dir="2700000" algn="tl">
                    <a:srgbClr val="000000">
                      <a:alpha val="43137"/>
                    </a:srgbClr>
                  </a:outerShdw>
                </a:effectLst>
              </a:rPr>
              <a:t>BT contacto exclusiva</a:t>
            </a:r>
            <a:endParaRPr lang="en-US" sz="4800" b="1" u="sng" dirty="0">
              <a:solidFill>
                <a:srgbClr val="FF0000"/>
              </a:solidFill>
              <a:effectLst>
                <a:outerShdw blurRad="38100" dist="38100" dir="2700000" algn="tl">
                  <a:srgbClr val="000000">
                    <a:alpha val="43137"/>
                  </a:srgbClr>
                </a:outerShdw>
              </a:effectLst>
            </a:endParaRPr>
          </a:p>
        </p:txBody>
      </p:sp>
      <p:sp>
        <p:nvSpPr>
          <p:cNvPr id="3" name="Rectangle 4">
            <a:extLst>
              <a:ext uri="{FF2B5EF4-FFF2-40B4-BE49-F238E27FC236}">
                <a16:creationId xmlns:a16="http://schemas.microsoft.com/office/drawing/2014/main" id="{EF49AB37-F6A2-6C70-4AAD-7D8DA60B1300}"/>
              </a:ext>
            </a:extLst>
          </p:cNvPr>
          <p:cNvSpPr>
            <a:spLocks noChangeArrowheads="1"/>
          </p:cNvSpPr>
          <p:nvPr/>
        </p:nvSpPr>
        <p:spPr bwMode="auto">
          <a:xfrm>
            <a:off x="1991544" y="1700808"/>
            <a:ext cx="10081120" cy="4557723"/>
          </a:xfrm>
          <a:prstGeom prst="rect">
            <a:avLst/>
          </a:prstGeom>
          <a:noFill/>
          <a:ln>
            <a:noFill/>
          </a:ln>
          <a:effectLst/>
        </p:spPr>
        <p:txBody>
          <a:bodyPr wrap="square">
            <a:spAutoFit/>
          </a:bodyPr>
          <a:lstStyle/>
          <a:p>
            <a:pPr>
              <a:buClrTx/>
              <a:buFontTx/>
              <a:buChar char="•"/>
              <a:defRPr/>
            </a:pPr>
            <a:r>
              <a:rPr lang="es-ES" altLang="en-US" sz="2400" dirty="0">
                <a:latin typeface="+mj-lt"/>
              </a:rPr>
              <a:t>Tumor accesible, móvil, </a:t>
            </a:r>
            <a:r>
              <a:rPr lang="es-ES" altLang="en-US" sz="2400" dirty="0" err="1">
                <a:latin typeface="+mj-lt"/>
              </a:rPr>
              <a:t>exofítico</a:t>
            </a:r>
            <a:r>
              <a:rPr lang="es-ES" altLang="en-US" sz="2400" dirty="0">
                <a:latin typeface="+mj-lt"/>
              </a:rPr>
              <a:t> a ≤ 12 cm de margen anal</a:t>
            </a:r>
          </a:p>
          <a:p>
            <a:pPr>
              <a:buClrTx/>
              <a:buFontTx/>
              <a:buChar char="•"/>
              <a:defRPr/>
            </a:pPr>
            <a:r>
              <a:rPr lang="es-ES" altLang="en-US" sz="2400" dirty="0">
                <a:latin typeface="+mj-lt"/>
              </a:rPr>
              <a:t>Tumores ≤ 3 cm de diámetro (por el tamaño del aplicador)</a:t>
            </a:r>
          </a:p>
          <a:p>
            <a:pPr>
              <a:buClrTx/>
              <a:buFontTx/>
              <a:buChar char="•"/>
              <a:defRPr/>
            </a:pPr>
            <a:r>
              <a:rPr lang="es-ES" altLang="en-US" sz="2400" dirty="0">
                <a:latin typeface="+mj-lt"/>
              </a:rPr>
              <a:t>&lt; 1/3 de la circunferencia</a:t>
            </a:r>
          </a:p>
          <a:p>
            <a:pPr>
              <a:buClrTx/>
              <a:buFontTx/>
              <a:buChar char="•"/>
              <a:defRPr/>
            </a:pPr>
            <a:r>
              <a:rPr lang="es-ES" altLang="en-US" sz="2400" dirty="0">
                <a:latin typeface="+mj-lt"/>
              </a:rPr>
              <a:t>Bien-moderadamente diferenciados.</a:t>
            </a:r>
          </a:p>
          <a:p>
            <a:pPr>
              <a:buClrTx/>
              <a:buFontTx/>
              <a:buChar char="•"/>
              <a:defRPr/>
            </a:pPr>
            <a:r>
              <a:rPr lang="es-ES" altLang="en-US" sz="2400" dirty="0">
                <a:latin typeface="+mj-lt"/>
              </a:rPr>
              <a:t>No invasión </a:t>
            </a:r>
            <a:r>
              <a:rPr lang="es-ES" altLang="en-US" sz="2400" dirty="0" err="1">
                <a:latin typeface="+mj-lt"/>
              </a:rPr>
              <a:t>linfo</a:t>
            </a:r>
            <a:r>
              <a:rPr lang="es-ES" altLang="en-US" sz="2400" dirty="0">
                <a:latin typeface="+mj-lt"/>
              </a:rPr>
              <a:t>-vascular</a:t>
            </a:r>
          </a:p>
          <a:p>
            <a:pPr>
              <a:buClrTx/>
              <a:buFontTx/>
              <a:buChar char="•"/>
              <a:defRPr/>
            </a:pPr>
            <a:r>
              <a:rPr lang="es-ES" altLang="en-US" sz="2400" dirty="0">
                <a:latin typeface="+mj-lt"/>
              </a:rPr>
              <a:t>N0M0</a:t>
            </a:r>
          </a:p>
          <a:p>
            <a:pPr>
              <a:buClrTx/>
              <a:buFontTx/>
              <a:buChar char="•"/>
              <a:defRPr/>
            </a:pPr>
            <a:endParaRPr lang="es-ES" altLang="en-US" sz="2400" dirty="0">
              <a:latin typeface="+mj-lt"/>
            </a:endParaRPr>
          </a:p>
          <a:p>
            <a:pPr>
              <a:buClrTx/>
              <a:defRPr/>
            </a:pPr>
            <a:r>
              <a:rPr lang="es-ES" altLang="en-US" sz="2400" b="1" dirty="0">
                <a:latin typeface="+mj-lt"/>
              </a:rPr>
              <a:t>      PACIENTE QUE ACEPTA ESTRECHO SEGUIMIENTO</a:t>
            </a:r>
          </a:p>
          <a:p>
            <a:pPr>
              <a:buClrTx/>
              <a:defRPr/>
            </a:pPr>
            <a:r>
              <a:rPr lang="es-ES" altLang="en-US" sz="2400" b="1" dirty="0">
                <a:latin typeface="+mj-lt"/>
              </a:rPr>
              <a:t>EXCLUSION:</a:t>
            </a:r>
          </a:p>
          <a:p>
            <a:pPr marL="457200" indent="-457200">
              <a:buClrTx/>
              <a:buFont typeface="Arial" panose="020B0604020202020204" pitchFamily="34" charset="0"/>
              <a:buChar char="•"/>
              <a:defRPr/>
            </a:pPr>
            <a:r>
              <a:rPr lang="es-ES" altLang="en-US" sz="2400" dirty="0">
                <a:latin typeface="+mj-lt"/>
              </a:rPr>
              <a:t>Localización canal anal</a:t>
            </a:r>
          </a:p>
          <a:p>
            <a:pPr marL="457200" indent="-457200">
              <a:buClrTx/>
              <a:buFont typeface="Arial" panose="020B0604020202020204" pitchFamily="34" charset="0"/>
              <a:buChar char="•"/>
              <a:defRPr/>
            </a:pPr>
            <a:r>
              <a:rPr lang="es-ES" altLang="en-US" sz="2400" dirty="0">
                <a:latin typeface="+mj-lt"/>
              </a:rPr>
              <a:t>Pobremente diferenciados</a:t>
            </a:r>
          </a:p>
          <a:p>
            <a:pPr marL="457200" indent="-457200">
              <a:buClrTx/>
              <a:buFont typeface="Arial" panose="020B0604020202020204" pitchFamily="34" charset="0"/>
              <a:buChar char="•"/>
              <a:defRPr/>
            </a:pPr>
            <a:r>
              <a:rPr lang="es-ES" altLang="en-US" sz="2400" dirty="0">
                <a:latin typeface="+mj-lt"/>
              </a:rPr>
              <a:t>Invasión </a:t>
            </a:r>
            <a:r>
              <a:rPr lang="es-ES" altLang="en-US" sz="2400" dirty="0" err="1">
                <a:latin typeface="+mj-lt"/>
              </a:rPr>
              <a:t>linfo</a:t>
            </a:r>
            <a:r>
              <a:rPr lang="es-ES" altLang="en-US" sz="2400" dirty="0">
                <a:latin typeface="+mj-lt"/>
              </a:rPr>
              <a:t>-vascular</a:t>
            </a:r>
          </a:p>
          <a:p>
            <a:pPr marL="457200" indent="-457200">
              <a:buClrTx/>
              <a:buFont typeface="Arial" panose="020B0604020202020204" pitchFamily="34" charset="0"/>
              <a:buChar char="•"/>
              <a:defRPr/>
            </a:pPr>
            <a:r>
              <a:rPr lang="es-ES" altLang="en-US" sz="2400" dirty="0">
                <a:latin typeface="+mj-lt"/>
              </a:rPr>
              <a:t>T3-T4 extensos, ulcerados y fijos a estructuras adyacentes</a:t>
            </a:r>
          </a:p>
        </p:txBody>
      </p:sp>
    </p:spTree>
    <p:extLst>
      <p:ext uri="{BB962C8B-B14F-4D97-AF65-F5344CB8AC3E}">
        <p14:creationId xmlns:p14="http://schemas.microsoft.com/office/powerpoint/2010/main" val="265947813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EF49AB37-F6A2-6C70-4AAD-7D8DA60B1300}"/>
              </a:ext>
            </a:extLst>
          </p:cNvPr>
          <p:cNvSpPr>
            <a:spLocks noChangeArrowheads="1"/>
          </p:cNvSpPr>
          <p:nvPr/>
        </p:nvSpPr>
        <p:spPr bwMode="auto">
          <a:xfrm>
            <a:off x="1847528" y="1556792"/>
            <a:ext cx="10153128" cy="3369640"/>
          </a:xfrm>
          <a:prstGeom prst="rect">
            <a:avLst/>
          </a:prstGeom>
          <a:noFill/>
          <a:ln>
            <a:noFill/>
          </a:ln>
          <a:effectLst/>
        </p:spPr>
        <p:txBody>
          <a:bodyPr wrap="square">
            <a:spAutoFit/>
          </a:bodyPr>
          <a:lstStyle/>
          <a:p>
            <a:pPr>
              <a:buClrTx/>
              <a:buFontTx/>
              <a:buChar char="•"/>
              <a:defRPr/>
            </a:pPr>
            <a:endParaRPr lang="es-ES" altLang="en-US" sz="2800" dirty="0">
              <a:latin typeface="+mj-lt"/>
            </a:endParaRPr>
          </a:p>
          <a:p>
            <a:pPr>
              <a:buClrTx/>
              <a:buFontTx/>
              <a:buChar char="•"/>
              <a:defRPr/>
            </a:pPr>
            <a:r>
              <a:rPr lang="es-ES" altLang="en-US" sz="2700" dirty="0">
                <a:latin typeface="+mj-lt"/>
              </a:rPr>
              <a:t>Dosis adaptativa: 15—35 Gy por fracción (espesor y tolerancia rectal)</a:t>
            </a:r>
          </a:p>
          <a:p>
            <a:pPr>
              <a:buClrTx/>
              <a:defRPr/>
            </a:pPr>
            <a:r>
              <a:rPr lang="es-ES" altLang="en-US" sz="2700" dirty="0">
                <a:latin typeface="+mj-lt"/>
              </a:rPr>
              <a:t>				</a:t>
            </a:r>
            <a:r>
              <a:rPr lang="es-ES" altLang="en-US" sz="2700" dirty="0" err="1">
                <a:latin typeface="+mj-lt"/>
              </a:rPr>
              <a:t>Ej</a:t>
            </a:r>
            <a:r>
              <a:rPr lang="es-ES" altLang="en-US" sz="2700" dirty="0">
                <a:latin typeface="+mj-lt"/>
              </a:rPr>
              <a:t> 4 fracciones de 2,75 Gy-30 Gy cada 2 semanas</a:t>
            </a:r>
          </a:p>
          <a:p>
            <a:pPr>
              <a:buClrTx/>
              <a:buFontTx/>
              <a:buChar char="•"/>
              <a:defRPr/>
            </a:pPr>
            <a:endParaRPr lang="es-ES" altLang="en-US" sz="3200" dirty="0">
              <a:latin typeface="+mj-lt"/>
            </a:endParaRPr>
          </a:p>
          <a:p>
            <a:pPr>
              <a:buClrTx/>
              <a:buFontTx/>
              <a:buChar char="•"/>
              <a:defRPr/>
            </a:pPr>
            <a:endParaRPr lang="es-ES" altLang="en-US" sz="3200" dirty="0">
              <a:latin typeface="+mj-lt"/>
            </a:endParaRPr>
          </a:p>
          <a:p>
            <a:pPr>
              <a:buClrTx/>
              <a:buFontTx/>
              <a:buChar char="•"/>
              <a:defRPr/>
            </a:pPr>
            <a:endParaRPr lang="es-ES" altLang="en-US" sz="2800" dirty="0">
              <a:latin typeface="+mj-lt"/>
            </a:endParaRPr>
          </a:p>
          <a:p>
            <a:pPr>
              <a:buClrTx/>
              <a:buFontTx/>
              <a:buChar char="•"/>
              <a:defRPr/>
            </a:pPr>
            <a:endParaRPr lang="es-ES" altLang="en-US" sz="2800" dirty="0">
              <a:latin typeface="+mj-lt"/>
            </a:endParaRPr>
          </a:p>
          <a:p>
            <a:pPr>
              <a:buClrTx/>
              <a:defRPr/>
            </a:pPr>
            <a:r>
              <a:rPr lang="es-ES" altLang="en-US" sz="2700" dirty="0">
                <a:latin typeface="+mj-lt"/>
              </a:rPr>
              <a:t>Si tras la segunda fracción no hay respuesta             RTE + QT/RESECCIÓN</a:t>
            </a:r>
          </a:p>
        </p:txBody>
      </p:sp>
      <p:sp>
        <p:nvSpPr>
          <p:cNvPr id="10" name="CuadroTexto 9">
            <a:extLst>
              <a:ext uri="{FF2B5EF4-FFF2-40B4-BE49-F238E27FC236}">
                <a16:creationId xmlns:a16="http://schemas.microsoft.com/office/drawing/2014/main" id="{D5CFD08D-009A-B06E-A6B3-A0C25BD2D3D0}"/>
              </a:ext>
            </a:extLst>
          </p:cNvPr>
          <p:cNvSpPr txBox="1"/>
          <p:nvPr/>
        </p:nvSpPr>
        <p:spPr>
          <a:xfrm>
            <a:off x="1991544" y="2780928"/>
            <a:ext cx="9577064" cy="1122871"/>
          </a:xfrm>
          <a:prstGeom prst="rect">
            <a:avLst/>
          </a:prstGeom>
          <a:noFill/>
        </p:spPr>
        <p:txBody>
          <a:bodyPr wrap="square">
            <a:spAutoFit/>
          </a:bodyPr>
          <a:lstStyle/>
          <a:p>
            <a:r>
              <a:rPr lang="en-US" i="1" dirty="0">
                <a:solidFill>
                  <a:srgbClr val="FF0000"/>
                </a:solidFill>
                <a:effectLst>
                  <a:outerShdw blurRad="38100" dist="38100" dir="2700000" algn="tl">
                    <a:srgbClr val="000000">
                      <a:alpha val="43137"/>
                    </a:srgbClr>
                  </a:outerShdw>
                </a:effectLst>
                <a:latin typeface="+mj-lt"/>
              </a:rPr>
              <a:t>“the </a:t>
            </a:r>
            <a:r>
              <a:rPr lang="en-US" i="1" dirty="0" err="1">
                <a:solidFill>
                  <a:srgbClr val="FF0000"/>
                </a:solidFill>
                <a:effectLst>
                  <a:outerShdw blurRad="38100" dist="38100" dir="2700000" algn="tl">
                    <a:srgbClr val="000000">
                      <a:alpha val="43137"/>
                    </a:srgbClr>
                  </a:outerShdw>
                </a:effectLst>
                <a:latin typeface="+mj-lt"/>
              </a:rPr>
              <a:t>tumour</a:t>
            </a:r>
            <a:r>
              <a:rPr lang="en-US" i="1" dirty="0">
                <a:solidFill>
                  <a:srgbClr val="FF0000"/>
                </a:solidFill>
                <a:effectLst>
                  <a:outerShdw blurRad="38100" dist="38100" dir="2700000" algn="tl">
                    <a:srgbClr val="000000">
                      <a:alpha val="43137"/>
                    </a:srgbClr>
                  </a:outerShdw>
                </a:effectLst>
                <a:latin typeface="+mj-lt"/>
              </a:rPr>
              <a:t> is destroyed layer by layer; each application treats a different layer of the </a:t>
            </a:r>
            <a:r>
              <a:rPr lang="en-US" i="1" dirty="0" err="1">
                <a:solidFill>
                  <a:srgbClr val="FF0000"/>
                </a:solidFill>
                <a:effectLst>
                  <a:outerShdw blurRad="38100" dist="38100" dir="2700000" algn="tl">
                    <a:srgbClr val="000000">
                      <a:alpha val="43137"/>
                    </a:srgbClr>
                  </a:outerShdw>
                </a:effectLst>
                <a:latin typeface="+mj-lt"/>
              </a:rPr>
              <a:t>tumour</a:t>
            </a:r>
            <a:r>
              <a:rPr lang="en-US" i="1" dirty="0">
                <a:solidFill>
                  <a:srgbClr val="FF0000"/>
                </a:solidFill>
                <a:effectLst>
                  <a:outerShdw blurRad="38100" dist="38100" dir="2700000" algn="tl">
                    <a:srgbClr val="000000">
                      <a:alpha val="43137"/>
                    </a:srgbClr>
                  </a:outerShdw>
                </a:effectLst>
                <a:latin typeface="+mj-lt"/>
              </a:rPr>
              <a:t> … The reduction in size affects both the width and the thickness of the lesion… The rapidity of the shrinkage is used as a guideline at each treatment to define the dose to be given and the interval before the next application”. Papillon 1982.</a:t>
            </a:r>
          </a:p>
        </p:txBody>
      </p:sp>
      <p:sp>
        <p:nvSpPr>
          <p:cNvPr id="5" name="Título 1">
            <a:extLst>
              <a:ext uri="{FF2B5EF4-FFF2-40B4-BE49-F238E27FC236}">
                <a16:creationId xmlns:a16="http://schemas.microsoft.com/office/drawing/2014/main" id="{A80BD048-C71A-C9FC-D3EA-BF3B83904281}"/>
              </a:ext>
            </a:extLst>
          </p:cNvPr>
          <p:cNvSpPr txBox="1">
            <a:spLocks/>
          </p:cNvSpPr>
          <p:nvPr/>
        </p:nvSpPr>
        <p:spPr bwMode="auto">
          <a:xfrm>
            <a:off x="2063552" y="304825"/>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4800" b="1" u="sng" dirty="0">
                <a:solidFill>
                  <a:srgbClr val="FF0000"/>
                </a:solidFill>
                <a:effectLst>
                  <a:outerShdw blurRad="38100" dist="38100" dir="2700000" algn="tl">
                    <a:srgbClr val="000000">
                      <a:alpha val="43137"/>
                    </a:srgbClr>
                  </a:outerShdw>
                </a:effectLst>
              </a:rPr>
              <a:t>BT contacto exclusiva</a:t>
            </a:r>
            <a:endParaRPr lang="en-US" sz="4800" b="1" u="sng" dirty="0">
              <a:solidFill>
                <a:srgbClr val="FF0000"/>
              </a:solidFill>
              <a:effectLst>
                <a:outerShdw blurRad="38100" dist="38100" dir="2700000" algn="tl">
                  <a:srgbClr val="000000">
                    <a:alpha val="43137"/>
                  </a:srgbClr>
                </a:outerShdw>
              </a:effectLst>
            </a:endParaRPr>
          </a:p>
        </p:txBody>
      </p:sp>
      <p:sp>
        <p:nvSpPr>
          <p:cNvPr id="6" name="Flecha: a la derecha 5">
            <a:extLst>
              <a:ext uri="{FF2B5EF4-FFF2-40B4-BE49-F238E27FC236}">
                <a16:creationId xmlns:a16="http://schemas.microsoft.com/office/drawing/2014/main" id="{1C753A62-9571-902B-CCFA-557901316F49}"/>
              </a:ext>
            </a:extLst>
          </p:cNvPr>
          <p:cNvSpPr/>
          <p:nvPr/>
        </p:nvSpPr>
        <p:spPr bwMode="auto">
          <a:xfrm>
            <a:off x="8256240" y="4581128"/>
            <a:ext cx="504056" cy="216024"/>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SC Regular" panose="020B0502040504020204" pitchFamily="34" charset="0"/>
            </a:endParaRPr>
          </a:p>
        </p:txBody>
      </p:sp>
    </p:spTree>
    <p:extLst>
      <p:ext uri="{BB962C8B-B14F-4D97-AF65-F5344CB8AC3E}">
        <p14:creationId xmlns:p14="http://schemas.microsoft.com/office/powerpoint/2010/main" val="12105170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78498-80F0-CF0D-9E4D-F7B36865BC11}"/>
              </a:ext>
            </a:extLst>
          </p:cNvPr>
          <p:cNvSpPr>
            <a:spLocks noGrp="1"/>
          </p:cNvSpPr>
          <p:nvPr>
            <p:ph type="title"/>
          </p:nvPr>
        </p:nvSpPr>
        <p:spPr>
          <a:xfrm>
            <a:off x="2063552" y="304825"/>
            <a:ext cx="9721080" cy="1323975"/>
          </a:xfrm>
        </p:spPr>
        <p:txBody>
          <a:bodyPr/>
          <a:lstStyle/>
          <a:p>
            <a:pPr algn="ctr"/>
            <a:r>
              <a:rPr lang="es-ES" sz="4800" b="1" u="sng" dirty="0">
                <a:solidFill>
                  <a:srgbClr val="FF0000"/>
                </a:solidFill>
                <a:effectLst>
                  <a:outerShdw blurRad="38100" dist="38100" dir="2700000" algn="tl">
                    <a:srgbClr val="000000">
                      <a:alpha val="43137"/>
                    </a:srgbClr>
                  </a:outerShdw>
                </a:effectLst>
              </a:rPr>
              <a:t>BT contacto +RTE</a:t>
            </a:r>
            <a:endParaRPr lang="en-US" sz="4800" b="1" u="sng" dirty="0">
              <a:solidFill>
                <a:srgbClr val="FF0000"/>
              </a:solidFill>
              <a:effectLst>
                <a:outerShdw blurRad="38100" dist="38100" dir="2700000" algn="tl">
                  <a:srgbClr val="000000">
                    <a:alpha val="43137"/>
                  </a:srgbClr>
                </a:outerShdw>
              </a:effectLst>
            </a:endParaRPr>
          </a:p>
        </p:txBody>
      </p:sp>
      <p:sp>
        <p:nvSpPr>
          <p:cNvPr id="3" name="Rectangle 4">
            <a:extLst>
              <a:ext uri="{FF2B5EF4-FFF2-40B4-BE49-F238E27FC236}">
                <a16:creationId xmlns:a16="http://schemas.microsoft.com/office/drawing/2014/main" id="{EF49AB37-F6A2-6C70-4AAD-7D8DA60B1300}"/>
              </a:ext>
            </a:extLst>
          </p:cNvPr>
          <p:cNvSpPr>
            <a:spLocks noChangeArrowheads="1"/>
          </p:cNvSpPr>
          <p:nvPr/>
        </p:nvSpPr>
        <p:spPr bwMode="auto">
          <a:xfrm>
            <a:off x="1991544" y="1700808"/>
            <a:ext cx="10081120" cy="5759910"/>
          </a:xfrm>
          <a:prstGeom prst="rect">
            <a:avLst/>
          </a:prstGeom>
          <a:noFill/>
          <a:ln>
            <a:noFill/>
          </a:ln>
          <a:effectLst/>
        </p:spPr>
        <p:txBody>
          <a:bodyPr wrap="square">
            <a:spAutoFit/>
          </a:bodyPr>
          <a:lstStyle/>
          <a:p>
            <a:pPr>
              <a:buClrTx/>
              <a:buFontTx/>
              <a:buChar char="•"/>
              <a:defRPr/>
            </a:pPr>
            <a:r>
              <a:rPr lang="es-ES" altLang="en-US" sz="2400" dirty="0">
                <a:latin typeface="+mj-lt"/>
              </a:rPr>
              <a:t>cT1-T2</a:t>
            </a:r>
          </a:p>
          <a:p>
            <a:pPr>
              <a:buClrTx/>
              <a:buFontTx/>
              <a:buChar char="•"/>
              <a:defRPr/>
            </a:pPr>
            <a:r>
              <a:rPr lang="es-ES" altLang="en-US" sz="2400" dirty="0">
                <a:latin typeface="+mj-lt"/>
              </a:rPr>
              <a:t>N1</a:t>
            </a:r>
          </a:p>
          <a:p>
            <a:pPr>
              <a:buClrTx/>
              <a:buFontTx/>
              <a:buChar char="•"/>
              <a:defRPr/>
            </a:pPr>
            <a:r>
              <a:rPr lang="es-ES" altLang="en-US" sz="2400" dirty="0">
                <a:latin typeface="+mj-lt"/>
              </a:rPr>
              <a:t>≤ 3 cm</a:t>
            </a:r>
          </a:p>
          <a:p>
            <a:pPr>
              <a:buClrTx/>
              <a:buFontTx/>
              <a:buChar char="•"/>
              <a:defRPr/>
            </a:pPr>
            <a:r>
              <a:rPr lang="es-ES" altLang="en-US" sz="2400" dirty="0">
                <a:latin typeface="+mj-lt"/>
              </a:rPr>
              <a:t>30 Gy x 3 fracciones + RTE (45-50 Gy) +/-QT</a:t>
            </a:r>
          </a:p>
          <a:p>
            <a:pPr>
              <a:buClrTx/>
              <a:buFontTx/>
              <a:buChar char="•"/>
              <a:defRPr/>
            </a:pPr>
            <a:endParaRPr lang="es-ES" altLang="en-US" sz="2400" dirty="0">
              <a:latin typeface="+mj-lt"/>
            </a:endParaRPr>
          </a:p>
          <a:p>
            <a:pPr>
              <a:buClrTx/>
              <a:buFontTx/>
              <a:buChar char="•"/>
              <a:defRPr/>
            </a:pPr>
            <a:r>
              <a:rPr lang="es-ES" altLang="en-US" sz="2400" dirty="0"/>
              <a:t>cT1-T2-T3a</a:t>
            </a:r>
          </a:p>
          <a:p>
            <a:pPr>
              <a:buClrTx/>
              <a:buFontTx/>
              <a:buChar char="•"/>
              <a:defRPr/>
            </a:pPr>
            <a:r>
              <a:rPr lang="es-ES" altLang="en-US" sz="2400" dirty="0"/>
              <a:t>N0/N1</a:t>
            </a:r>
          </a:p>
          <a:p>
            <a:pPr>
              <a:buClrTx/>
              <a:buFontTx/>
              <a:buChar char="•"/>
              <a:defRPr/>
            </a:pPr>
            <a:r>
              <a:rPr lang="es-ES" altLang="en-US" sz="2400" dirty="0"/>
              <a:t>&gt; 3 cm</a:t>
            </a:r>
          </a:p>
          <a:p>
            <a:pPr>
              <a:buClrTx/>
              <a:buFontTx/>
              <a:buChar char="•"/>
              <a:defRPr/>
            </a:pPr>
            <a:r>
              <a:rPr lang="es-ES" altLang="en-US" sz="2400" dirty="0"/>
              <a:t>RTE (45-50 Gy) +/-QT + 30 Gy x 3 fracciones RX contacto si respuesta y tumor residual (≤ 3 cm)</a:t>
            </a:r>
          </a:p>
          <a:p>
            <a:pPr>
              <a:buClrTx/>
              <a:buFontTx/>
              <a:buChar char="•"/>
              <a:defRPr/>
            </a:pPr>
            <a:endParaRPr lang="es-ES" altLang="en-US" sz="2400" dirty="0"/>
          </a:p>
          <a:p>
            <a:pPr>
              <a:buClrTx/>
              <a:defRPr/>
            </a:pPr>
            <a:r>
              <a:rPr lang="es-ES" altLang="en-US" sz="2400" dirty="0"/>
              <a:t>                               </a:t>
            </a:r>
            <a:r>
              <a:rPr lang="es-ES" altLang="en-US" sz="3600" b="1" dirty="0">
                <a:solidFill>
                  <a:srgbClr val="FF0000"/>
                </a:solidFill>
              </a:rPr>
              <a:t>SI NO RESPUESTA TME</a:t>
            </a:r>
          </a:p>
          <a:p>
            <a:pPr>
              <a:buClrTx/>
              <a:buFontTx/>
              <a:buChar char="•"/>
              <a:defRPr/>
            </a:pPr>
            <a:endParaRPr lang="es-ES" altLang="en-US" sz="2400" dirty="0">
              <a:latin typeface="+mj-lt"/>
            </a:endParaRPr>
          </a:p>
          <a:p>
            <a:pPr>
              <a:buClrTx/>
              <a:buFontTx/>
              <a:buChar char="•"/>
              <a:defRPr/>
            </a:pPr>
            <a:endParaRPr lang="es-ES" altLang="en-US" sz="2400" dirty="0">
              <a:latin typeface="+mj-lt"/>
            </a:endParaRPr>
          </a:p>
          <a:p>
            <a:pPr>
              <a:buClrTx/>
              <a:buFontTx/>
              <a:buChar char="•"/>
              <a:defRPr/>
            </a:pPr>
            <a:endParaRPr lang="es-ES" altLang="en-US" sz="2400" dirty="0">
              <a:latin typeface="+mj-lt"/>
            </a:endParaRPr>
          </a:p>
          <a:p>
            <a:pPr>
              <a:buClrTx/>
              <a:defRPr/>
            </a:pPr>
            <a:r>
              <a:rPr lang="es-ES" altLang="en-US" sz="2400" b="1" dirty="0">
                <a:latin typeface="+mj-lt"/>
              </a:rPr>
              <a:t>      </a:t>
            </a:r>
            <a:endParaRPr lang="es-ES" altLang="en-US" sz="2400" dirty="0">
              <a:latin typeface="+mj-lt"/>
            </a:endParaRPr>
          </a:p>
        </p:txBody>
      </p:sp>
    </p:spTree>
    <p:extLst>
      <p:ext uri="{BB962C8B-B14F-4D97-AF65-F5344CB8AC3E}">
        <p14:creationId xmlns:p14="http://schemas.microsoft.com/office/powerpoint/2010/main" val="47851290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C1603B0-1159-C63D-90F3-2A56002EB603}"/>
              </a:ext>
            </a:extLst>
          </p:cNvPr>
          <p:cNvPicPr>
            <a:picLocks noChangeAspect="1"/>
          </p:cNvPicPr>
          <p:nvPr/>
        </p:nvPicPr>
        <p:blipFill rotWithShape="1">
          <a:blip r:embed="rId2"/>
          <a:srcRect l="13382" t="15350" r="9247" b="22701"/>
          <a:stretch/>
        </p:blipFill>
        <p:spPr>
          <a:xfrm>
            <a:off x="2063552" y="764704"/>
            <a:ext cx="9752812" cy="4392488"/>
          </a:xfrm>
          <a:prstGeom prst="rect">
            <a:avLst/>
          </a:prstGeom>
        </p:spPr>
      </p:pic>
      <p:pic>
        <p:nvPicPr>
          <p:cNvPr id="5" name="Imagen 4">
            <a:extLst>
              <a:ext uri="{FF2B5EF4-FFF2-40B4-BE49-F238E27FC236}">
                <a16:creationId xmlns:a16="http://schemas.microsoft.com/office/drawing/2014/main" id="{FB14A5A0-E329-E96B-B478-57859862F662}"/>
              </a:ext>
            </a:extLst>
          </p:cNvPr>
          <p:cNvPicPr>
            <a:picLocks noChangeAspect="1"/>
          </p:cNvPicPr>
          <p:nvPr/>
        </p:nvPicPr>
        <p:blipFill>
          <a:blip r:embed="rId3"/>
          <a:stretch>
            <a:fillRect/>
          </a:stretch>
        </p:blipFill>
        <p:spPr>
          <a:xfrm>
            <a:off x="7608168" y="2564904"/>
            <a:ext cx="4021161" cy="3672408"/>
          </a:xfrm>
          <a:prstGeom prst="rect">
            <a:avLst/>
          </a:prstGeom>
        </p:spPr>
      </p:pic>
    </p:spTree>
    <p:extLst>
      <p:ext uri="{BB962C8B-B14F-4D97-AF65-F5344CB8AC3E}">
        <p14:creationId xmlns:p14="http://schemas.microsoft.com/office/powerpoint/2010/main" val="757192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310D52D-8C24-1B5A-1DBC-C6B977B2BCA6}"/>
              </a:ext>
            </a:extLst>
          </p:cNvPr>
          <p:cNvPicPr>
            <a:picLocks noChangeAspect="1"/>
          </p:cNvPicPr>
          <p:nvPr/>
        </p:nvPicPr>
        <p:blipFill rotWithShape="1">
          <a:blip r:embed="rId2"/>
          <a:srcRect l="13824" r="4607"/>
          <a:stretch/>
        </p:blipFill>
        <p:spPr>
          <a:xfrm>
            <a:off x="2215907" y="474551"/>
            <a:ext cx="3823748" cy="2636912"/>
          </a:xfrm>
          <a:prstGeom prst="rect">
            <a:avLst/>
          </a:prstGeom>
        </p:spPr>
      </p:pic>
      <p:pic>
        <p:nvPicPr>
          <p:cNvPr id="6" name="Imagen 5">
            <a:extLst>
              <a:ext uri="{FF2B5EF4-FFF2-40B4-BE49-F238E27FC236}">
                <a16:creationId xmlns:a16="http://schemas.microsoft.com/office/drawing/2014/main" id="{79564A92-4DC3-80AF-30A0-E9DDF0B84835}"/>
              </a:ext>
            </a:extLst>
          </p:cNvPr>
          <p:cNvPicPr>
            <a:picLocks noChangeAspect="1"/>
          </p:cNvPicPr>
          <p:nvPr/>
        </p:nvPicPr>
        <p:blipFill>
          <a:blip r:embed="rId3"/>
          <a:stretch>
            <a:fillRect/>
          </a:stretch>
        </p:blipFill>
        <p:spPr>
          <a:xfrm>
            <a:off x="3503712" y="3111463"/>
            <a:ext cx="5071886" cy="2852936"/>
          </a:xfrm>
          <a:prstGeom prst="rect">
            <a:avLst/>
          </a:prstGeom>
        </p:spPr>
      </p:pic>
      <p:pic>
        <p:nvPicPr>
          <p:cNvPr id="8" name="Imagen 7">
            <a:extLst>
              <a:ext uri="{FF2B5EF4-FFF2-40B4-BE49-F238E27FC236}">
                <a16:creationId xmlns:a16="http://schemas.microsoft.com/office/drawing/2014/main" id="{6E614ACE-5B5C-0036-F6D5-1822F6A4FDCB}"/>
              </a:ext>
            </a:extLst>
          </p:cNvPr>
          <p:cNvPicPr>
            <a:picLocks noChangeAspect="1"/>
          </p:cNvPicPr>
          <p:nvPr/>
        </p:nvPicPr>
        <p:blipFill rotWithShape="1">
          <a:blip r:embed="rId4"/>
          <a:srcRect l="14456" t="13651" r="21294" b="8377"/>
          <a:stretch/>
        </p:blipFill>
        <p:spPr>
          <a:xfrm>
            <a:off x="7991195" y="4038792"/>
            <a:ext cx="3744416" cy="2457802"/>
          </a:xfrm>
          <a:prstGeom prst="rect">
            <a:avLst/>
          </a:prstGeom>
        </p:spPr>
      </p:pic>
      <p:sp>
        <p:nvSpPr>
          <p:cNvPr id="9" name="CuadroTexto 8">
            <a:extLst>
              <a:ext uri="{FF2B5EF4-FFF2-40B4-BE49-F238E27FC236}">
                <a16:creationId xmlns:a16="http://schemas.microsoft.com/office/drawing/2014/main" id="{F755B5B7-69EE-F0DB-EEEB-C58E147D9677}"/>
              </a:ext>
            </a:extLst>
          </p:cNvPr>
          <p:cNvSpPr txBox="1"/>
          <p:nvPr/>
        </p:nvSpPr>
        <p:spPr>
          <a:xfrm>
            <a:off x="2135560" y="6237312"/>
            <a:ext cx="3744416" cy="264047"/>
          </a:xfrm>
          <a:prstGeom prst="rect">
            <a:avLst/>
          </a:prstGeom>
          <a:noFill/>
        </p:spPr>
        <p:txBody>
          <a:bodyPr wrap="square">
            <a:spAutoFit/>
          </a:bodyPr>
          <a:lstStyle/>
          <a:p>
            <a:r>
              <a:rPr lang="es-ES" sz="1200" i="1" dirty="0">
                <a:solidFill>
                  <a:schemeClr val="accent2"/>
                </a:solidFill>
                <a:latin typeface="Charis SIL"/>
              </a:rPr>
              <a:t>Cortesía Dr. S. </a:t>
            </a:r>
            <a:r>
              <a:rPr lang="es-ES" sz="1200" i="1" dirty="0" err="1">
                <a:solidFill>
                  <a:schemeClr val="accent2"/>
                </a:solidFill>
                <a:latin typeface="Charis SIL"/>
              </a:rPr>
              <a:t>Mynt</a:t>
            </a:r>
            <a:endParaRPr lang="en-US" sz="1200" i="1" dirty="0">
              <a:solidFill>
                <a:schemeClr val="accent2"/>
              </a:solidFill>
              <a:latin typeface="Charis SIL"/>
            </a:endParaRPr>
          </a:p>
        </p:txBody>
      </p:sp>
      <p:sp>
        <p:nvSpPr>
          <p:cNvPr id="10" name="Rectángulo 9">
            <a:extLst>
              <a:ext uri="{FF2B5EF4-FFF2-40B4-BE49-F238E27FC236}">
                <a16:creationId xmlns:a16="http://schemas.microsoft.com/office/drawing/2014/main" id="{80C153DC-A5DD-1F56-F437-CCA5FA970D58}"/>
              </a:ext>
            </a:extLst>
          </p:cNvPr>
          <p:cNvSpPr/>
          <p:nvPr/>
        </p:nvSpPr>
        <p:spPr bwMode="auto">
          <a:xfrm>
            <a:off x="2063552" y="620688"/>
            <a:ext cx="504056" cy="3540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SC Regular" panose="020B0502040504020204" pitchFamily="34" charset="0"/>
            </a:endParaRPr>
          </a:p>
        </p:txBody>
      </p:sp>
      <p:sp>
        <p:nvSpPr>
          <p:cNvPr id="11" name="Rectángulo 10">
            <a:extLst>
              <a:ext uri="{FF2B5EF4-FFF2-40B4-BE49-F238E27FC236}">
                <a16:creationId xmlns:a16="http://schemas.microsoft.com/office/drawing/2014/main" id="{BD2CCE45-C044-70FE-154F-F8B6A9E68DA5}"/>
              </a:ext>
            </a:extLst>
          </p:cNvPr>
          <p:cNvSpPr/>
          <p:nvPr/>
        </p:nvSpPr>
        <p:spPr bwMode="auto">
          <a:xfrm>
            <a:off x="5447928" y="356641"/>
            <a:ext cx="792088" cy="48007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SC Regular" panose="020B0502040504020204" pitchFamily="34" charset="0"/>
            </a:endParaRPr>
          </a:p>
        </p:txBody>
      </p:sp>
      <p:sp>
        <p:nvSpPr>
          <p:cNvPr id="12" name="Rectángulo 11">
            <a:extLst>
              <a:ext uri="{FF2B5EF4-FFF2-40B4-BE49-F238E27FC236}">
                <a16:creationId xmlns:a16="http://schemas.microsoft.com/office/drawing/2014/main" id="{85CEDB87-3CF0-66DE-6BE5-C3E1FEF8F7AB}"/>
              </a:ext>
            </a:extLst>
          </p:cNvPr>
          <p:cNvSpPr/>
          <p:nvPr/>
        </p:nvSpPr>
        <p:spPr bwMode="auto">
          <a:xfrm>
            <a:off x="7680176" y="3068960"/>
            <a:ext cx="936104" cy="48007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SC Regular" panose="020B0502040504020204" pitchFamily="34" charset="0"/>
            </a:endParaRPr>
          </a:p>
        </p:txBody>
      </p:sp>
    </p:spTree>
    <p:extLst>
      <p:ext uri="{BB962C8B-B14F-4D97-AF65-F5344CB8AC3E}">
        <p14:creationId xmlns:p14="http://schemas.microsoft.com/office/powerpoint/2010/main" val="2460373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a De Dibujos Animados Que Se Somete A Cirugía Vector Mater PNG  Imágenes Gratis - Lovepik">
            <a:extLst>
              <a:ext uri="{FF2B5EF4-FFF2-40B4-BE49-F238E27FC236}">
                <a16:creationId xmlns:a16="http://schemas.microsoft.com/office/drawing/2014/main" id="{098B6851-9F14-7DC1-0663-F1833B2A9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728" y="332656"/>
            <a:ext cx="6120680"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145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569C3A2C-F07A-0661-112E-12F71C2E35D2}"/>
              </a:ext>
            </a:extLst>
          </p:cNvPr>
          <p:cNvSpPr>
            <a:spLocks noGrp="1" noChangeArrowheads="1"/>
          </p:cNvSpPr>
          <p:nvPr>
            <p:ph type="title" idx="4294967295"/>
          </p:nvPr>
        </p:nvSpPr>
        <p:spPr>
          <a:xfrm>
            <a:off x="1927225" y="2204864"/>
            <a:ext cx="10001423" cy="1368152"/>
          </a:xfrm>
          <a:ln/>
        </p:spPr>
        <p:txBody>
          <a:bodyPr/>
          <a:lstStyle/>
          <a:p>
            <a:br>
              <a:rPr lang="es-ES" sz="3200" dirty="0"/>
            </a:br>
            <a:r>
              <a:rPr lang="es-ES" sz="2800" b="1" dirty="0">
                <a:solidFill>
                  <a:srgbClr val="FF0000"/>
                </a:solidFill>
              </a:rPr>
              <a:t>VALORACIÓN RESPUESTA: ¿Cuál es el momento óptimo?</a:t>
            </a:r>
            <a:br>
              <a:rPr lang="es-ES" sz="2800" b="1" dirty="0">
                <a:solidFill>
                  <a:srgbClr val="FF0000"/>
                </a:solidFill>
              </a:rPr>
            </a:br>
            <a:br>
              <a:rPr lang="es-ES" sz="2800" b="1" dirty="0">
                <a:solidFill>
                  <a:srgbClr val="FF0000"/>
                </a:solidFill>
              </a:rPr>
            </a:br>
            <a:br>
              <a:rPr lang="es-ES" sz="2800" b="1" dirty="0">
                <a:solidFill>
                  <a:srgbClr val="FF0000"/>
                </a:solidFill>
              </a:rPr>
            </a:br>
            <a:r>
              <a:rPr lang="es-ES" sz="2800" b="1" dirty="0">
                <a:solidFill>
                  <a:srgbClr val="FF0000"/>
                </a:solidFill>
              </a:rPr>
              <a:t>6-8 semanas</a:t>
            </a:r>
            <a:br>
              <a:rPr lang="es-ES" sz="2800" b="1" dirty="0">
                <a:solidFill>
                  <a:srgbClr val="FF0000"/>
                </a:solidFill>
              </a:rPr>
            </a:br>
            <a:r>
              <a:rPr lang="es-ES" sz="2800" b="1" u="sng" dirty="0">
                <a:solidFill>
                  <a:srgbClr val="FF0000"/>
                </a:solidFill>
              </a:rPr>
              <a:t>BT ADAPTATIVA. RECTOSCOPIA RIGIDA durante el tratamiento</a:t>
            </a:r>
            <a:br>
              <a:rPr lang="es-ES" sz="2800" b="1" dirty="0">
                <a:solidFill>
                  <a:srgbClr val="FF0000"/>
                </a:solidFill>
              </a:rPr>
            </a:br>
            <a:br>
              <a:rPr lang="es-ES" sz="2800" b="1" dirty="0">
                <a:solidFill>
                  <a:srgbClr val="FF0000"/>
                </a:solidFill>
              </a:rPr>
            </a:br>
            <a:r>
              <a:rPr lang="es-ES" sz="2400" dirty="0"/>
              <a:t>- </a:t>
            </a:r>
            <a:r>
              <a:rPr lang="es-ES" sz="2000" dirty="0"/>
              <a:t>SEGUIMIENTO: MRI y ENDOSCOPIA</a:t>
            </a:r>
            <a:br>
              <a:rPr lang="es-ES" sz="2000" dirty="0"/>
            </a:br>
            <a:r>
              <a:rPr lang="es-ES" sz="2000" dirty="0"/>
              <a:t>	1 AÑO: cada 2 meses</a:t>
            </a:r>
            <a:br>
              <a:rPr lang="es-ES" sz="2000" dirty="0"/>
            </a:br>
            <a:r>
              <a:rPr lang="es-ES" sz="2000" dirty="0"/>
              <a:t>	2 año: cada 3 meses</a:t>
            </a:r>
            <a:br>
              <a:rPr lang="es-ES" sz="2000" dirty="0"/>
            </a:br>
            <a:r>
              <a:rPr lang="es-ES" sz="2000" dirty="0"/>
              <a:t>        3 año: cada 6 meses</a:t>
            </a:r>
            <a:br>
              <a:rPr lang="es-ES" sz="2000" dirty="0"/>
            </a:br>
            <a:r>
              <a:rPr lang="es-ES" sz="2000" dirty="0"/>
              <a:t>	≥ 4 año: anual</a:t>
            </a:r>
            <a:br>
              <a:rPr lang="es-ES" sz="2000" dirty="0"/>
            </a:br>
            <a:br>
              <a:rPr lang="es-ES" sz="2000" dirty="0"/>
            </a:br>
            <a:r>
              <a:rPr lang="es-ES" sz="2000" b="1" dirty="0"/>
              <a:t>- RESPUESTA TUMORAL</a:t>
            </a:r>
            <a:br>
              <a:rPr lang="es-ES" sz="2000" dirty="0"/>
            </a:br>
            <a:endParaRPr lang="es-ES" sz="3200" dirty="0"/>
          </a:p>
        </p:txBody>
      </p:sp>
    </p:spTree>
    <p:extLst>
      <p:ext uri="{BB962C8B-B14F-4D97-AF65-F5344CB8AC3E}">
        <p14:creationId xmlns:p14="http://schemas.microsoft.com/office/powerpoint/2010/main" val="234868130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569C3A2C-F07A-0661-112E-12F71C2E35D2}"/>
              </a:ext>
            </a:extLst>
          </p:cNvPr>
          <p:cNvSpPr>
            <a:spLocks noGrp="1" noChangeArrowheads="1"/>
          </p:cNvSpPr>
          <p:nvPr>
            <p:ph type="title" idx="4294967295"/>
          </p:nvPr>
        </p:nvSpPr>
        <p:spPr>
          <a:xfrm>
            <a:off x="1927225" y="764704"/>
            <a:ext cx="10001423" cy="1368152"/>
          </a:xfrm>
          <a:ln/>
        </p:spPr>
        <p:txBody>
          <a:bodyPr/>
          <a:lstStyle/>
          <a:p>
            <a:br>
              <a:rPr lang="es-ES" sz="3200" dirty="0"/>
            </a:br>
            <a:r>
              <a:rPr lang="es-ES" sz="2000" b="1" dirty="0"/>
              <a:t>- TOXICIDAD ENDOSCOPIA (área tumoral y pared contralateral)</a:t>
            </a:r>
            <a:br>
              <a:rPr lang="es-ES" sz="2000" b="1" dirty="0"/>
            </a:br>
            <a:r>
              <a:rPr lang="es-ES" sz="2000" b="1" dirty="0"/>
              <a:t>Escala de </a:t>
            </a:r>
            <a:r>
              <a:rPr lang="es-ES" sz="2000" b="1" dirty="0" err="1"/>
              <a:t>Khan</a:t>
            </a:r>
            <a:br>
              <a:rPr lang="es-ES" sz="2000" b="1" dirty="0"/>
            </a:br>
            <a:r>
              <a:rPr lang="es-ES" sz="2000" dirty="0"/>
              <a:t>	0 Mucosa normal</a:t>
            </a:r>
            <a:br>
              <a:rPr lang="es-ES" sz="2000" dirty="0"/>
            </a:br>
            <a:r>
              <a:rPr lang="es-ES" sz="2000" dirty="0"/>
              <a:t>	1 Eritema medio</a:t>
            </a:r>
            <a:br>
              <a:rPr lang="es-ES" sz="2000" dirty="0"/>
            </a:br>
            <a:r>
              <a:rPr lang="es-ES" sz="2000" dirty="0"/>
              <a:t>	2 Eritema difuso y puntos hemorrágicos</a:t>
            </a:r>
            <a:br>
              <a:rPr lang="es-ES" sz="2000" dirty="0"/>
            </a:br>
            <a:r>
              <a:rPr lang="es-ES" sz="2000" dirty="0"/>
              <a:t>	3 Hemorragia amplia/difusa</a:t>
            </a:r>
            <a:br>
              <a:rPr lang="es-ES" sz="2000" dirty="0"/>
            </a:br>
            <a:r>
              <a:rPr lang="es-ES" sz="2000" dirty="0"/>
              <a:t>	4 Ulceración</a:t>
            </a:r>
            <a:br>
              <a:rPr lang="es-ES" sz="2000" dirty="0"/>
            </a:br>
            <a:endParaRPr lang="es-ES" sz="3200" dirty="0"/>
          </a:p>
        </p:txBody>
      </p:sp>
      <p:pic>
        <p:nvPicPr>
          <p:cNvPr id="2" name="Imagen 1"/>
          <p:cNvPicPr>
            <a:picLocks noChangeAspect="1"/>
          </p:cNvPicPr>
          <p:nvPr/>
        </p:nvPicPr>
        <p:blipFill rotWithShape="1">
          <a:blip r:embed="rId3"/>
          <a:srcRect l="27169" t="47879" r="30572" b="17309"/>
          <a:stretch/>
        </p:blipFill>
        <p:spPr>
          <a:xfrm>
            <a:off x="2711624" y="2374997"/>
            <a:ext cx="7920880" cy="4078339"/>
          </a:xfrm>
          <a:prstGeom prst="rect">
            <a:avLst/>
          </a:prstGeom>
        </p:spPr>
      </p:pic>
      <p:sp>
        <p:nvSpPr>
          <p:cNvPr id="3" name="Rectángulo 2"/>
          <p:cNvSpPr/>
          <p:nvPr/>
        </p:nvSpPr>
        <p:spPr>
          <a:xfrm>
            <a:off x="7104112" y="997935"/>
            <a:ext cx="4536504" cy="1494961"/>
          </a:xfrm>
          <a:prstGeom prst="rect">
            <a:avLst/>
          </a:prstGeom>
        </p:spPr>
        <p:txBody>
          <a:bodyPr wrap="square">
            <a:spAutoFit/>
          </a:bodyPr>
          <a:lstStyle/>
          <a:p>
            <a:r>
              <a:rPr lang="es-ES" sz="1400" i="1" dirty="0" err="1">
                <a:solidFill>
                  <a:schemeClr val="accent2"/>
                </a:solidFill>
                <a:latin typeface="+mn-lt"/>
              </a:rPr>
              <a:t>Rijkmans</a:t>
            </a:r>
            <a:r>
              <a:rPr lang="es-ES" sz="1400" i="1" dirty="0">
                <a:solidFill>
                  <a:schemeClr val="accent2"/>
                </a:solidFill>
                <a:latin typeface="+mn-lt"/>
              </a:rPr>
              <a:t> EC, van </a:t>
            </a:r>
            <a:r>
              <a:rPr lang="es-ES" sz="1400" i="1" dirty="0" err="1">
                <a:solidFill>
                  <a:schemeClr val="accent2"/>
                </a:solidFill>
                <a:latin typeface="+mn-lt"/>
              </a:rPr>
              <a:t>Triest</a:t>
            </a:r>
            <a:r>
              <a:rPr lang="es-ES" sz="1400" i="1" dirty="0">
                <a:solidFill>
                  <a:schemeClr val="accent2"/>
                </a:solidFill>
                <a:latin typeface="+mn-lt"/>
              </a:rPr>
              <a:t> V, </a:t>
            </a:r>
            <a:r>
              <a:rPr lang="es-ES" sz="1400" i="1" dirty="0" err="1">
                <a:solidFill>
                  <a:schemeClr val="accent2"/>
                </a:solidFill>
                <a:latin typeface="+mn-lt"/>
              </a:rPr>
              <a:t>Nout</a:t>
            </a:r>
            <a:r>
              <a:rPr lang="es-ES" sz="1400" i="1" dirty="0">
                <a:solidFill>
                  <a:schemeClr val="accent2"/>
                </a:solidFill>
                <a:latin typeface="+mn-lt"/>
              </a:rPr>
              <a:t> R et al. </a:t>
            </a:r>
            <a:r>
              <a:rPr lang="es-ES" sz="1400" i="1" dirty="0" err="1">
                <a:solidFill>
                  <a:schemeClr val="accent2"/>
                </a:solidFill>
                <a:latin typeface="+mn-lt"/>
              </a:rPr>
              <a:t>Evaluation</a:t>
            </a:r>
            <a:r>
              <a:rPr lang="es-ES" sz="1400" i="1" dirty="0">
                <a:solidFill>
                  <a:schemeClr val="accent2"/>
                </a:solidFill>
                <a:latin typeface="+mn-lt"/>
              </a:rPr>
              <a:t> of </a:t>
            </a:r>
            <a:r>
              <a:rPr lang="es-ES" sz="1400" i="1" dirty="0" err="1">
                <a:solidFill>
                  <a:schemeClr val="accent2"/>
                </a:solidFill>
                <a:latin typeface="+mn-lt"/>
              </a:rPr>
              <a:t>clinical</a:t>
            </a:r>
            <a:r>
              <a:rPr lang="es-ES" sz="1400" i="1" dirty="0">
                <a:solidFill>
                  <a:schemeClr val="accent2"/>
                </a:solidFill>
                <a:latin typeface="+mn-lt"/>
              </a:rPr>
              <a:t> and </a:t>
            </a:r>
            <a:r>
              <a:rPr lang="es-ES" sz="1400" i="1" dirty="0" err="1">
                <a:solidFill>
                  <a:schemeClr val="accent2"/>
                </a:solidFill>
                <a:latin typeface="+mn-lt"/>
              </a:rPr>
              <a:t>endoscopic</a:t>
            </a:r>
            <a:r>
              <a:rPr lang="es-ES" sz="1400" i="1" dirty="0">
                <a:solidFill>
                  <a:schemeClr val="accent2"/>
                </a:solidFill>
                <a:latin typeface="+mn-lt"/>
              </a:rPr>
              <a:t> </a:t>
            </a:r>
            <a:r>
              <a:rPr lang="es-ES" sz="1400" i="1" dirty="0" err="1">
                <a:solidFill>
                  <a:schemeClr val="accent2"/>
                </a:solidFill>
                <a:latin typeface="+mn-lt"/>
              </a:rPr>
              <a:t>toxicity</a:t>
            </a:r>
            <a:r>
              <a:rPr lang="es-ES" sz="1400" i="1" dirty="0">
                <a:solidFill>
                  <a:schemeClr val="accent2"/>
                </a:solidFill>
                <a:latin typeface="+mn-lt"/>
              </a:rPr>
              <a:t> </a:t>
            </a:r>
            <a:r>
              <a:rPr lang="es-ES" sz="1400" i="1" dirty="0" err="1">
                <a:solidFill>
                  <a:schemeClr val="accent2"/>
                </a:solidFill>
                <a:latin typeface="+mn-lt"/>
              </a:rPr>
              <a:t>after</a:t>
            </a:r>
            <a:r>
              <a:rPr lang="es-ES" sz="1400" i="1" dirty="0">
                <a:solidFill>
                  <a:schemeClr val="accent2"/>
                </a:solidFill>
                <a:latin typeface="+mn-lt"/>
              </a:rPr>
              <a:t> </a:t>
            </a:r>
            <a:r>
              <a:rPr lang="es-ES" sz="1400" i="1" dirty="0" err="1">
                <a:solidFill>
                  <a:schemeClr val="accent2"/>
                </a:solidFill>
                <a:latin typeface="+mn-lt"/>
              </a:rPr>
              <a:t>external</a:t>
            </a:r>
            <a:r>
              <a:rPr lang="es-ES" sz="1400" i="1" dirty="0">
                <a:solidFill>
                  <a:schemeClr val="accent2"/>
                </a:solidFill>
                <a:latin typeface="+mn-lt"/>
              </a:rPr>
              <a:t> </a:t>
            </a:r>
            <a:r>
              <a:rPr lang="es-ES" sz="1400" i="1" dirty="0" err="1">
                <a:solidFill>
                  <a:schemeClr val="accent2"/>
                </a:solidFill>
                <a:latin typeface="+mn-lt"/>
              </a:rPr>
              <a:t>beam</a:t>
            </a:r>
            <a:r>
              <a:rPr lang="es-ES" sz="1400" i="1" dirty="0">
                <a:solidFill>
                  <a:schemeClr val="accent2"/>
                </a:solidFill>
                <a:latin typeface="+mn-lt"/>
              </a:rPr>
              <a:t> </a:t>
            </a:r>
            <a:r>
              <a:rPr lang="es-ES" sz="1400" i="1" dirty="0" err="1">
                <a:solidFill>
                  <a:schemeClr val="accent2"/>
                </a:solidFill>
                <a:latin typeface="+mn-lt"/>
              </a:rPr>
              <a:t>radiotherapy</a:t>
            </a:r>
            <a:r>
              <a:rPr lang="es-ES" sz="1400" i="1" dirty="0">
                <a:solidFill>
                  <a:schemeClr val="accent2"/>
                </a:solidFill>
                <a:latin typeface="+mn-lt"/>
              </a:rPr>
              <a:t> and </a:t>
            </a:r>
            <a:r>
              <a:rPr lang="es-ES" sz="1400" i="1" dirty="0" err="1">
                <a:solidFill>
                  <a:schemeClr val="accent2"/>
                </a:solidFill>
                <a:latin typeface="+mn-lt"/>
              </a:rPr>
              <a:t>endorectal</a:t>
            </a:r>
            <a:r>
              <a:rPr lang="es-ES" sz="1400" i="1" dirty="0">
                <a:solidFill>
                  <a:schemeClr val="accent2"/>
                </a:solidFill>
                <a:latin typeface="+mn-lt"/>
              </a:rPr>
              <a:t> </a:t>
            </a:r>
            <a:r>
              <a:rPr lang="es-ES" sz="1400" i="1" dirty="0" err="1">
                <a:solidFill>
                  <a:schemeClr val="accent2"/>
                </a:solidFill>
                <a:latin typeface="+mn-lt"/>
              </a:rPr>
              <a:t>brachytherapy</a:t>
            </a:r>
            <a:r>
              <a:rPr lang="es-ES" sz="1400" i="1" dirty="0">
                <a:solidFill>
                  <a:schemeClr val="accent2"/>
                </a:solidFill>
                <a:latin typeface="+mn-lt"/>
              </a:rPr>
              <a:t> in </a:t>
            </a:r>
            <a:r>
              <a:rPr lang="es-ES" sz="1400" i="1" dirty="0" err="1">
                <a:solidFill>
                  <a:schemeClr val="accent2"/>
                </a:solidFill>
                <a:latin typeface="+mn-lt"/>
              </a:rPr>
              <a:t>elderly</a:t>
            </a:r>
            <a:r>
              <a:rPr lang="es-ES" sz="1400" i="1" dirty="0">
                <a:solidFill>
                  <a:schemeClr val="accent2"/>
                </a:solidFill>
                <a:latin typeface="+mn-lt"/>
              </a:rPr>
              <a:t> </a:t>
            </a:r>
            <a:r>
              <a:rPr lang="es-ES" sz="1400" i="1" dirty="0" err="1">
                <a:solidFill>
                  <a:schemeClr val="accent2"/>
                </a:solidFill>
                <a:latin typeface="+mn-lt"/>
              </a:rPr>
              <a:t>patients</a:t>
            </a:r>
            <a:r>
              <a:rPr lang="es-ES" sz="1400" i="1" dirty="0">
                <a:solidFill>
                  <a:schemeClr val="accent2"/>
                </a:solidFill>
                <a:latin typeface="+mn-lt"/>
              </a:rPr>
              <a:t> </a:t>
            </a:r>
            <a:r>
              <a:rPr lang="es-ES" sz="1400" i="1" dirty="0" err="1">
                <a:solidFill>
                  <a:schemeClr val="accent2"/>
                </a:solidFill>
                <a:latin typeface="+mn-lt"/>
              </a:rPr>
              <a:t>with</a:t>
            </a:r>
            <a:r>
              <a:rPr lang="es-ES" sz="1400" i="1" dirty="0">
                <a:solidFill>
                  <a:schemeClr val="accent2"/>
                </a:solidFill>
                <a:latin typeface="+mn-lt"/>
              </a:rPr>
              <a:t> rectal </a:t>
            </a:r>
            <a:r>
              <a:rPr lang="es-ES" sz="1400" i="1" dirty="0" err="1">
                <a:solidFill>
                  <a:schemeClr val="accent2"/>
                </a:solidFill>
                <a:latin typeface="+mn-lt"/>
              </a:rPr>
              <a:t>cancer</a:t>
            </a:r>
            <a:r>
              <a:rPr lang="es-ES" sz="1400" i="1" dirty="0">
                <a:solidFill>
                  <a:schemeClr val="accent2"/>
                </a:solidFill>
                <a:latin typeface="+mn-lt"/>
              </a:rPr>
              <a:t> </a:t>
            </a:r>
            <a:r>
              <a:rPr lang="es-ES" sz="1400" i="1" dirty="0" err="1">
                <a:solidFill>
                  <a:schemeClr val="accent2"/>
                </a:solidFill>
                <a:latin typeface="+mn-lt"/>
              </a:rPr>
              <a:t>treated</a:t>
            </a:r>
            <a:r>
              <a:rPr lang="es-ES" sz="1400" i="1" dirty="0">
                <a:solidFill>
                  <a:schemeClr val="accent2"/>
                </a:solidFill>
                <a:latin typeface="+mn-lt"/>
              </a:rPr>
              <a:t> in </a:t>
            </a:r>
            <a:r>
              <a:rPr lang="es-ES" sz="1400" i="1" dirty="0" err="1">
                <a:solidFill>
                  <a:schemeClr val="accent2"/>
                </a:solidFill>
                <a:latin typeface="+mn-lt"/>
              </a:rPr>
              <a:t>the</a:t>
            </a:r>
            <a:r>
              <a:rPr lang="es-ES" sz="1400" i="1" dirty="0">
                <a:solidFill>
                  <a:schemeClr val="accent2"/>
                </a:solidFill>
                <a:latin typeface="+mn-lt"/>
              </a:rPr>
              <a:t> HERBERT </a:t>
            </a:r>
            <a:r>
              <a:rPr lang="es-ES" sz="1400" i="1" dirty="0" err="1">
                <a:solidFill>
                  <a:schemeClr val="accent2"/>
                </a:solidFill>
                <a:latin typeface="+mn-lt"/>
              </a:rPr>
              <a:t>study</a:t>
            </a:r>
            <a:r>
              <a:rPr lang="es-ES" sz="1400" i="1" dirty="0">
                <a:solidFill>
                  <a:schemeClr val="accent2"/>
                </a:solidFill>
                <a:latin typeface="+mn-lt"/>
              </a:rPr>
              <a:t>. </a:t>
            </a:r>
            <a:r>
              <a:rPr lang="es-ES" sz="1400" i="1" dirty="0" err="1">
                <a:solidFill>
                  <a:schemeClr val="accent2"/>
                </a:solidFill>
                <a:latin typeface="+mn-lt"/>
              </a:rPr>
              <a:t>Radiother</a:t>
            </a:r>
            <a:r>
              <a:rPr lang="es-ES" sz="1400" i="1" dirty="0">
                <a:solidFill>
                  <a:schemeClr val="accent2"/>
                </a:solidFill>
                <a:latin typeface="+mn-lt"/>
              </a:rPr>
              <a:t> </a:t>
            </a:r>
            <a:r>
              <a:rPr lang="es-ES" sz="1400" i="1" dirty="0" err="1">
                <a:solidFill>
                  <a:schemeClr val="accent2"/>
                </a:solidFill>
                <a:latin typeface="+mn-lt"/>
              </a:rPr>
              <a:t>Oncol</a:t>
            </a:r>
            <a:r>
              <a:rPr lang="es-ES" sz="1400" i="1" dirty="0">
                <a:solidFill>
                  <a:schemeClr val="accent2"/>
                </a:solidFill>
                <a:latin typeface="+mn-lt"/>
              </a:rPr>
              <a:t> </a:t>
            </a:r>
            <a:r>
              <a:rPr lang="es-ES" sz="1400" b="1" i="1" dirty="0">
                <a:solidFill>
                  <a:schemeClr val="accent2"/>
                </a:solidFill>
                <a:latin typeface="+mn-lt"/>
              </a:rPr>
              <a:t>2018 </a:t>
            </a:r>
            <a:r>
              <a:rPr lang="es-ES" sz="1400" i="1" dirty="0">
                <a:solidFill>
                  <a:schemeClr val="accent2"/>
                </a:solidFill>
                <a:latin typeface="+mn-lt"/>
              </a:rPr>
              <a:t>Mar;126(3):417-423. </a:t>
            </a:r>
            <a:r>
              <a:rPr lang="es-ES" sz="1400" i="1" dirty="0" err="1">
                <a:solidFill>
                  <a:schemeClr val="accent2"/>
                </a:solidFill>
                <a:latin typeface="+mn-lt"/>
              </a:rPr>
              <a:t>doi</a:t>
            </a:r>
            <a:r>
              <a:rPr lang="es-ES" sz="1400" i="1" dirty="0">
                <a:solidFill>
                  <a:schemeClr val="accent2"/>
                </a:solidFill>
                <a:latin typeface="+mn-lt"/>
              </a:rPr>
              <a:t>: 10.1016/j.radonc.2017.12.023. </a:t>
            </a:r>
            <a:r>
              <a:rPr lang="es-ES" sz="1400" i="1" dirty="0" err="1">
                <a:solidFill>
                  <a:schemeClr val="accent2"/>
                </a:solidFill>
                <a:latin typeface="+mn-lt"/>
              </a:rPr>
              <a:t>Epub</a:t>
            </a:r>
            <a:r>
              <a:rPr lang="es-ES" sz="1400" i="1" dirty="0">
                <a:solidFill>
                  <a:schemeClr val="accent2"/>
                </a:solidFill>
                <a:latin typeface="+mn-lt"/>
              </a:rPr>
              <a:t> 2018 Feb 3.</a:t>
            </a:r>
          </a:p>
          <a:p>
            <a:endParaRPr lang="es-ES" sz="1400" i="1" dirty="0">
              <a:solidFill>
                <a:schemeClr val="accent2"/>
              </a:solidFill>
              <a:latin typeface="+mn-lt"/>
            </a:endParaRPr>
          </a:p>
        </p:txBody>
      </p:sp>
    </p:spTree>
    <p:extLst>
      <p:ext uri="{BB962C8B-B14F-4D97-AF65-F5344CB8AC3E}">
        <p14:creationId xmlns:p14="http://schemas.microsoft.com/office/powerpoint/2010/main" val="343010288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569C3A2C-F07A-0661-112E-12F71C2E35D2}"/>
              </a:ext>
            </a:extLst>
          </p:cNvPr>
          <p:cNvSpPr>
            <a:spLocks noGrp="1" noChangeArrowheads="1"/>
          </p:cNvSpPr>
          <p:nvPr>
            <p:ph type="title" idx="4294967295"/>
          </p:nvPr>
        </p:nvSpPr>
        <p:spPr>
          <a:xfrm>
            <a:off x="1927225" y="404664"/>
            <a:ext cx="10001423" cy="432048"/>
          </a:xfrm>
          <a:ln/>
        </p:spPr>
        <p:txBody>
          <a:bodyPr/>
          <a:lstStyle/>
          <a:p>
            <a:r>
              <a:rPr lang="es-ES" sz="2000" b="1" dirty="0"/>
              <a:t>MRI</a:t>
            </a:r>
            <a:endParaRPr lang="es-ES" sz="3200" dirty="0"/>
          </a:p>
        </p:txBody>
      </p:sp>
      <p:pic>
        <p:nvPicPr>
          <p:cNvPr id="3" name="Imagen 2"/>
          <p:cNvPicPr>
            <a:picLocks noChangeAspect="1"/>
          </p:cNvPicPr>
          <p:nvPr/>
        </p:nvPicPr>
        <p:blipFill rotWithShape="1">
          <a:blip r:embed="rId3"/>
          <a:srcRect l="22044" t="32360" r="20862" b="4011"/>
          <a:stretch/>
        </p:blipFill>
        <p:spPr>
          <a:xfrm>
            <a:off x="2855640" y="476672"/>
            <a:ext cx="7992888" cy="5567460"/>
          </a:xfrm>
          <a:prstGeom prst="rect">
            <a:avLst/>
          </a:prstGeom>
        </p:spPr>
      </p:pic>
      <p:sp>
        <p:nvSpPr>
          <p:cNvPr id="4" name="Rectángulo 3"/>
          <p:cNvSpPr/>
          <p:nvPr/>
        </p:nvSpPr>
        <p:spPr>
          <a:xfrm>
            <a:off x="2063552" y="5960252"/>
            <a:ext cx="9433048" cy="493084"/>
          </a:xfrm>
          <a:prstGeom prst="rect">
            <a:avLst/>
          </a:prstGeom>
        </p:spPr>
        <p:txBody>
          <a:bodyPr wrap="square">
            <a:spAutoFit/>
          </a:bodyPr>
          <a:lstStyle/>
          <a:p>
            <a:r>
              <a:rPr lang="es-ES" sz="1400" i="1" dirty="0" err="1">
                <a:solidFill>
                  <a:schemeClr val="accent2"/>
                </a:solidFill>
                <a:latin typeface="+mn-lt"/>
              </a:rPr>
              <a:t>Custers</a:t>
            </a:r>
            <a:r>
              <a:rPr lang="es-ES" sz="1400" i="1" dirty="0">
                <a:solidFill>
                  <a:schemeClr val="accent2"/>
                </a:solidFill>
                <a:latin typeface="+mn-lt"/>
              </a:rPr>
              <a:t> PA, </a:t>
            </a:r>
            <a:r>
              <a:rPr lang="es-ES" sz="1400" i="1" dirty="0" err="1">
                <a:solidFill>
                  <a:schemeClr val="accent2"/>
                </a:solidFill>
                <a:latin typeface="+mn-lt"/>
              </a:rPr>
              <a:t>Maas</a:t>
            </a:r>
            <a:r>
              <a:rPr lang="es-ES" sz="1400" i="1" dirty="0">
                <a:solidFill>
                  <a:schemeClr val="accent2"/>
                </a:solidFill>
                <a:latin typeface="+mn-lt"/>
              </a:rPr>
              <a:t> M, </a:t>
            </a:r>
            <a:r>
              <a:rPr lang="es-ES" sz="1400" i="1" dirty="0" err="1">
                <a:solidFill>
                  <a:schemeClr val="accent2"/>
                </a:solidFill>
                <a:latin typeface="+mn-lt"/>
              </a:rPr>
              <a:t>Lambregts</a:t>
            </a:r>
            <a:r>
              <a:rPr lang="es-ES" sz="1400" i="1" dirty="0">
                <a:solidFill>
                  <a:schemeClr val="accent2"/>
                </a:solidFill>
                <a:latin typeface="+mn-lt"/>
              </a:rPr>
              <a:t> </a:t>
            </a:r>
            <a:r>
              <a:rPr lang="es-ES" sz="1400" i="1" dirty="0" err="1">
                <a:solidFill>
                  <a:schemeClr val="accent2"/>
                </a:solidFill>
                <a:latin typeface="+mn-lt"/>
              </a:rPr>
              <a:t>DMJet</a:t>
            </a:r>
            <a:r>
              <a:rPr lang="es-ES" sz="1400" i="1" dirty="0">
                <a:solidFill>
                  <a:schemeClr val="accent2"/>
                </a:solidFill>
                <a:latin typeface="+mn-lt"/>
              </a:rPr>
              <a:t> al. </a:t>
            </a:r>
            <a:r>
              <a:rPr lang="es-ES" sz="1400" i="1" dirty="0" err="1">
                <a:solidFill>
                  <a:schemeClr val="accent2"/>
                </a:solidFill>
                <a:latin typeface="+mn-lt"/>
              </a:rPr>
              <a:t>Features</a:t>
            </a:r>
            <a:r>
              <a:rPr lang="es-ES" sz="1400" i="1" dirty="0">
                <a:solidFill>
                  <a:schemeClr val="accent2"/>
                </a:solidFill>
                <a:latin typeface="+mn-lt"/>
              </a:rPr>
              <a:t> </a:t>
            </a:r>
            <a:r>
              <a:rPr lang="es-ES" sz="1400" i="1" dirty="0" err="1">
                <a:solidFill>
                  <a:schemeClr val="accent2"/>
                </a:solidFill>
                <a:latin typeface="+mn-lt"/>
              </a:rPr>
              <a:t>on</a:t>
            </a:r>
            <a:r>
              <a:rPr lang="es-ES" sz="1400" i="1" dirty="0">
                <a:solidFill>
                  <a:schemeClr val="accent2"/>
                </a:solidFill>
                <a:latin typeface="+mn-lt"/>
              </a:rPr>
              <a:t> </a:t>
            </a:r>
            <a:r>
              <a:rPr lang="es-ES" sz="1400" i="1" dirty="0" err="1">
                <a:solidFill>
                  <a:schemeClr val="accent2"/>
                </a:solidFill>
                <a:latin typeface="+mn-lt"/>
              </a:rPr>
              <a:t>Endoscopy</a:t>
            </a:r>
            <a:r>
              <a:rPr lang="es-ES" sz="1400" i="1" dirty="0">
                <a:solidFill>
                  <a:schemeClr val="accent2"/>
                </a:solidFill>
                <a:latin typeface="+mn-lt"/>
              </a:rPr>
              <a:t> and MRI </a:t>
            </a:r>
            <a:r>
              <a:rPr lang="es-ES" sz="1400" i="1" dirty="0" err="1">
                <a:solidFill>
                  <a:schemeClr val="accent2"/>
                </a:solidFill>
                <a:latin typeface="+mn-lt"/>
              </a:rPr>
              <a:t>after</a:t>
            </a:r>
            <a:r>
              <a:rPr lang="es-ES" sz="1400" i="1" dirty="0">
                <a:solidFill>
                  <a:schemeClr val="accent2"/>
                </a:solidFill>
                <a:latin typeface="+mn-lt"/>
              </a:rPr>
              <a:t> </a:t>
            </a:r>
            <a:r>
              <a:rPr lang="es-ES" sz="1400" i="1" dirty="0" err="1">
                <a:solidFill>
                  <a:schemeClr val="accent2"/>
                </a:solidFill>
                <a:latin typeface="+mn-lt"/>
              </a:rPr>
              <a:t>Treatment</a:t>
            </a:r>
            <a:r>
              <a:rPr lang="es-ES" sz="1400" i="1" dirty="0">
                <a:solidFill>
                  <a:schemeClr val="accent2"/>
                </a:solidFill>
                <a:latin typeface="+mn-lt"/>
              </a:rPr>
              <a:t> </a:t>
            </a:r>
            <a:r>
              <a:rPr lang="es-ES" sz="1400" i="1" dirty="0" err="1">
                <a:solidFill>
                  <a:schemeClr val="accent2"/>
                </a:solidFill>
                <a:latin typeface="+mn-lt"/>
              </a:rPr>
              <a:t>with</a:t>
            </a:r>
            <a:r>
              <a:rPr lang="es-ES" sz="1400" i="1" dirty="0">
                <a:solidFill>
                  <a:schemeClr val="accent2"/>
                </a:solidFill>
                <a:latin typeface="+mn-lt"/>
              </a:rPr>
              <a:t> </a:t>
            </a:r>
            <a:r>
              <a:rPr lang="es-ES" sz="1400" i="1" dirty="0" err="1">
                <a:solidFill>
                  <a:schemeClr val="accent2"/>
                </a:solidFill>
                <a:latin typeface="+mn-lt"/>
              </a:rPr>
              <a:t>Contact</a:t>
            </a:r>
            <a:r>
              <a:rPr lang="es-ES" sz="1400" i="1" dirty="0">
                <a:solidFill>
                  <a:schemeClr val="accent2"/>
                </a:solidFill>
                <a:latin typeface="+mn-lt"/>
              </a:rPr>
              <a:t> X-</a:t>
            </a:r>
            <a:r>
              <a:rPr lang="es-ES" sz="1400" i="1" dirty="0" err="1">
                <a:solidFill>
                  <a:schemeClr val="accent2"/>
                </a:solidFill>
                <a:latin typeface="+mn-lt"/>
              </a:rPr>
              <a:t>ray</a:t>
            </a:r>
            <a:r>
              <a:rPr lang="es-ES" sz="1400" i="1" dirty="0">
                <a:solidFill>
                  <a:schemeClr val="accent2"/>
                </a:solidFill>
                <a:latin typeface="+mn-lt"/>
              </a:rPr>
              <a:t> </a:t>
            </a:r>
            <a:r>
              <a:rPr lang="es-ES" sz="1400" i="1" dirty="0" err="1">
                <a:solidFill>
                  <a:schemeClr val="accent2"/>
                </a:solidFill>
                <a:latin typeface="+mn-lt"/>
              </a:rPr>
              <a:t>Brachytherapy</a:t>
            </a:r>
            <a:r>
              <a:rPr lang="es-ES" sz="1400" i="1" dirty="0">
                <a:solidFill>
                  <a:schemeClr val="accent2"/>
                </a:solidFill>
                <a:latin typeface="+mn-lt"/>
              </a:rPr>
              <a:t> </a:t>
            </a:r>
            <a:r>
              <a:rPr lang="es-ES" sz="1400" i="1" dirty="0" err="1">
                <a:solidFill>
                  <a:schemeClr val="accent2"/>
                </a:solidFill>
                <a:latin typeface="+mn-lt"/>
              </a:rPr>
              <a:t>for</a:t>
            </a:r>
            <a:r>
              <a:rPr lang="es-ES" sz="1400" i="1" dirty="0">
                <a:solidFill>
                  <a:schemeClr val="accent2"/>
                </a:solidFill>
                <a:latin typeface="+mn-lt"/>
              </a:rPr>
              <a:t> Rectal </a:t>
            </a:r>
            <a:r>
              <a:rPr lang="es-ES" sz="1400" i="1" dirty="0" err="1">
                <a:solidFill>
                  <a:schemeClr val="accent2"/>
                </a:solidFill>
                <a:latin typeface="+mn-lt"/>
              </a:rPr>
              <a:t>Cancer</a:t>
            </a:r>
            <a:r>
              <a:rPr lang="es-ES" sz="1400" i="1" dirty="0">
                <a:solidFill>
                  <a:schemeClr val="accent2"/>
                </a:solidFill>
                <a:latin typeface="+mn-lt"/>
              </a:rPr>
              <a:t>: </a:t>
            </a:r>
            <a:r>
              <a:rPr lang="es-ES" sz="1400" i="1" dirty="0" err="1">
                <a:solidFill>
                  <a:schemeClr val="accent2"/>
                </a:solidFill>
                <a:latin typeface="+mn-lt"/>
              </a:rPr>
              <a:t>Explorative</a:t>
            </a:r>
            <a:r>
              <a:rPr lang="es-ES" sz="1400" i="1" dirty="0">
                <a:solidFill>
                  <a:schemeClr val="accent2"/>
                </a:solidFill>
                <a:latin typeface="+mn-lt"/>
              </a:rPr>
              <a:t> </a:t>
            </a:r>
            <a:r>
              <a:rPr lang="es-ES" sz="1400" i="1" dirty="0" err="1">
                <a:solidFill>
                  <a:schemeClr val="accent2"/>
                </a:solidFill>
                <a:latin typeface="+mn-lt"/>
              </a:rPr>
              <a:t>Results</a:t>
            </a:r>
            <a:r>
              <a:rPr lang="es-ES" sz="1400" i="1" dirty="0">
                <a:solidFill>
                  <a:schemeClr val="accent2"/>
                </a:solidFill>
                <a:latin typeface="+mn-lt"/>
              </a:rPr>
              <a:t>. </a:t>
            </a:r>
            <a:r>
              <a:rPr lang="es-ES" sz="1400" i="1" dirty="0" err="1">
                <a:solidFill>
                  <a:schemeClr val="accent2"/>
                </a:solidFill>
                <a:latin typeface="+mn-lt"/>
              </a:rPr>
              <a:t>Cancers</a:t>
            </a:r>
            <a:r>
              <a:rPr lang="es-ES" sz="1400" i="1" dirty="0">
                <a:solidFill>
                  <a:schemeClr val="accent2"/>
                </a:solidFill>
                <a:latin typeface="+mn-lt"/>
              </a:rPr>
              <a:t> (</a:t>
            </a:r>
            <a:r>
              <a:rPr lang="es-ES" sz="1400" i="1" dirty="0" err="1">
                <a:solidFill>
                  <a:schemeClr val="accent2"/>
                </a:solidFill>
                <a:latin typeface="+mn-lt"/>
              </a:rPr>
              <a:t>Basel</a:t>
            </a:r>
            <a:r>
              <a:rPr lang="es-ES" sz="1400" i="1" dirty="0">
                <a:solidFill>
                  <a:schemeClr val="accent2"/>
                </a:solidFill>
                <a:latin typeface="+mn-lt"/>
              </a:rPr>
              <a:t>). </a:t>
            </a:r>
            <a:r>
              <a:rPr lang="es-ES" sz="1400" b="1" i="1" dirty="0">
                <a:solidFill>
                  <a:schemeClr val="accent2"/>
                </a:solidFill>
                <a:latin typeface="+mn-lt"/>
              </a:rPr>
              <a:t>2022</a:t>
            </a:r>
            <a:r>
              <a:rPr lang="es-ES" sz="1400" i="1" dirty="0">
                <a:solidFill>
                  <a:schemeClr val="accent2"/>
                </a:solidFill>
                <a:latin typeface="+mn-lt"/>
              </a:rPr>
              <a:t> Nov 13;14(22):5565. </a:t>
            </a:r>
            <a:r>
              <a:rPr lang="es-ES" sz="1400" i="1" dirty="0" err="1">
                <a:solidFill>
                  <a:schemeClr val="accent2"/>
                </a:solidFill>
                <a:latin typeface="+mn-lt"/>
              </a:rPr>
              <a:t>doi</a:t>
            </a:r>
            <a:r>
              <a:rPr lang="es-ES" sz="1400" i="1" dirty="0">
                <a:solidFill>
                  <a:schemeClr val="accent2"/>
                </a:solidFill>
                <a:latin typeface="+mn-lt"/>
              </a:rPr>
              <a:t>: 10.3390/cancers14225565.</a:t>
            </a:r>
          </a:p>
        </p:txBody>
      </p:sp>
    </p:spTree>
    <p:extLst>
      <p:ext uri="{BB962C8B-B14F-4D97-AF65-F5344CB8AC3E}">
        <p14:creationId xmlns:p14="http://schemas.microsoft.com/office/powerpoint/2010/main" val="311662789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65720B0-F41E-DC49-9085-B04391B11DD5}"/>
              </a:ext>
            </a:extLst>
          </p:cNvPr>
          <p:cNvPicPr>
            <a:picLocks noChangeAspect="1"/>
          </p:cNvPicPr>
          <p:nvPr/>
        </p:nvPicPr>
        <p:blipFill rotWithShape="1">
          <a:blip r:embed="rId2"/>
          <a:srcRect l="22241" t="29057" r="24013" b="15351"/>
          <a:stretch/>
        </p:blipFill>
        <p:spPr>
          <a:xfrm>
            <a:off x="3575720" y="408063"/>
            <a:ext cx="6552728" cy="3777968"/>
          </a:xfrm>
          <a:prstGeom prst="rect">
            <a:avLst/>
          </a:prstGeom>
        </p:spPr>
      </p:pic>
      <p:sp>
        <p:nvSpPr>
          <p:cNvPr id="6" name="CuadroTexto 5">
            <a:extLst>
              <a:ext uri="{FF2B5EF4-FFF2-40B4-BE49-F238E27FC236}">
                <a16:creationId xmlns:a16="http://schemas.microsoft.com/office/drawing/2014/main" id="{772558E5-7F26-F7EC-D8BE-B9E55E735FA1}"/>
              </a:ext>
            </a:extLst>
          </p:cNvPr>
          <p:cNvSpPr txBox="1"/>
          <p:nvPr/>
        </p:nvSpPr>
        <p:spPr>
          <a:xfrm>
            <a:off x="1991544" y="4219947"/>
            <a:ext cx="9793088" cy="493084"/>
          </a:xfrm>
          <a:prstGeom prst="rect">
            <a:avLst/>
          </a:prstGeom>
          <a:noFill/>
        </p:spPr>
        <p:txBody>
          <a:bodyPr wrap="square">
            <a:spAutoFit/>
          </a:bodyPr>
          <a:lstStyle/>
          <a:p>
            <a:pPr algn="l"/>
            <a:r>
              <a:rPr lang="en-US" sz="1400" b="0" i="1" u="none" strike="noStrike" baseline="0" dirty="0">
                <a:solidFill>
                  <a:schemeClr val="accent2"/>
                </a:solidFill>
                <a:latin typeface="+mn-lt"/>
              </a:rPr>
              <a:t>Papillon, J. Intracavitary irradiation of early rectal cancer for cure. A series of 186 cases. Cancer </a:t>
            </a:r>
            <a:r>
              <a:rPr lang="en-US" sz="1400" b="1" i="1" u="none" strike="noStrike" baseline="0" dirty="0">
                <a:solidFill>
                  <a:schemeClr val="accent2"/>
                </a:solidFill>
                <a:latin typeface="+mn-lt"/>
              </a:rPr>
              <a:t>1975</a:t>
            </a:r>
            <a:r>
              <a:rPr lang="en-US" sz="1400" b="0" i="1" u="none" strike="noStrike" baseline="0" dirty="0">
                <a:solidFill>
                  <a:schemeClr val="accent2"/>
                </a:solidFill>
                <a:latin typeface="+mn-lt"/>
              </a:rPr>
              <a:t>, 36, 696–701. Available online: https://pubmed.ncbi.nlm.nih.gov/1157030/ (accessed on 28 January 2021).</a:t>
            </a:r>
          </a:p>
        </p:txBody>
      </p:sp>
      <p:sp>
        <p:nvSpPr>
          <p:cNvPr id="8" name="CuadroTexto 7">
            <a:extLst>
              <a:ext uri="{FF2B5EF4-FFF2-40B4-BE49-F238E27FC236}">
                <a16:creationId xmlns:a16="http://schemas.microsoft.com/office/drawing/2014/main" id="{317846B1-8CB7-D1F0-0DE6-5BE129F4172C}"/>
              </a:ext>
            </a:extLst>
          </p:cNvPr>
          <p:cNvSpPr txBox="1"/>
          <p:nvPr/>
        </p:nvSpPr>
        <p:spPr>
          <a:xfrm>
            <a:off x="1991544" y="4869160"/>
            <a:ext cx="9865096" cy="1895775"/>
          </a:xfrm>
          <a:prstGeom prst="rect">
            <a:avLst/>
          </a:prstGeom>
          <a:noFill/>
        </p:spPr>
        <p:txBody>
          <a:bodyPr wrap="square">
            <a:spAutoFit/>
          </a:bodyPr>
          <a:lstStyle/>
          <a:p>
            <a:pPr algn="l"/>
            <a:r>
              <a:rPr lang="en-US" dirty="0">
                <a:solidFill>
                  <a:srgbClr val="000000"/>
                </a:solidFill>
                <a:latin typeface="URWPalladioL-Roma"/>
              </a:rPr>
              <a:t>186 </a:t>
            </a:r>
            <a:r>
              <a:rPr lang="en-US" dirty="0" err="1">
                <a:solidFill>
                  <a:srgbClr val="000000"/>
                </a:solidFill>
                <a:latin typeface="URWPalladioL-Roma"/>
              </a:rPr>
              <a:t>pacientes</a:t>
            </a:r>
            <a:r>
              <a:rPr lang="en-US" dirty="0">
                <a:solidFill>
                  <a:srgbClr val="000000"/>
                </a:solidFill>
                <a:latin typeface="URWPalladioL-Roma"/>
              </a:rPr>
              <a:t> (1951-1972)</a:t>
            </a:r>
          </a:p>
          <a:p>
            <a:pPr marL="0" marR="0" lvl="0" indent="0" algn="just"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a:ln>
                  <a:noFill/>
                </a:ln>
                <a:solidFill>
                  <a:srgbClr val="000000"/>
                </a:solidFill>
                <a:effectLst/>
                <a:uLnTx/>
                <a:uFillTx/>
                <a:latin typeface="Calibri"/>
                <a:ea typeface="+mn-ea"/>
              </a:rPr>
              <a:t>Control local a 18 meses: 90,5% en tumores polipoides vs 74% en tumores ulcerados</a:t>
            </a:r>
          </a:p>
          <a:p>
            <a:pPr marL="0" marR="0" lvl="0" indent="0" algn="just"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lang="es-ES" b="1" dirty="0">
              <a:solidFill>
                <a:srgbClr val="000000"/>
              </a:solidFill>
              <a:latin typeface="Calibri"/>
            </a:endParaRPr>
          </a:p>
          <a:p>
            <a:pPr marL="0" marR="0" lvl="0" indent="0" algn="just"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lang="en-US" b="1" i="1" dirty="0">
                <a:solidFill>
                  <a:srgbClr val="FF0000"/>
                </a:solidFill>
              </a:rPr>
              <a:t>However, if one wants this technique to give all its curative effect, the selection must be very strict with regard to the histologic type, the degree of infiltration, and the size and accessibility of the tumor</a:t>
            </a:r>
            <a:endParaRPr lang="es-ES" b="1" i="1" dirty="0">
              <a:solidFill>
                <a:srgbClr val="FF0000"/>
              </a:solidFill>
              <a:latin typeface="Calibri"/>
            </a:endParaRPr>
          </a:p>
          <a:p>
            <a:pPr marL="0" marR="0" lvl="0" indent="0" algn="just"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lang="en-US" dirty="0">
              <a:solidFill>
                <a:srgbClr val="000000"/>
              </a:solidFill>
              <a:latin typeface="URWPalladioL-Roma"/>
            </a:endParaRPr>
          </a:p>
        </p:txBody>
      </p:sp>
    </p:spTree>
    <p:extLst>
      <p:ext uri="{BB962C8B-B14F-4D97-AF65-F5344CB8AC3E}">
        <p14:creationId xmlns:p14="http://schemas.microsoft.com/office/powerpoint/2010/main" val="2058360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644ECDF-E6DA-BF65-243D-D82BB9F38C0A}"/>
              </a:ext>
            </a:extLst>
          </p:cNvPr>
          <p:cNvSpPr>
            <a:spLocks noChangeArrowheads="1"/>
          </p:cNvSpPr>
          <p:nvPr/>
        </p:nvSpPr>
        <p:spPr bwMode="auto">
          <a:xfrm>
            <a:off x="793750" y="5667375"/>
            <a:ext cx="9144000" cy="77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buFontTx/>
              <a:buChar char="•"/>
            </a:pPr>
            <a:endParaRPr lang="en-US" altLang="en-US">
              <a:latin typeface="Times New Roman" panose="02020603050405020304" pitchFamily="18" charset="0"/>
            </a:endParaRPr>
          </a:p>
          <a:p>
            <a:endParaRPr lang="en-US" altLang="en-US">
              <a:latin typeface="Times New Roman" panose="02020603050405020304" pitchFamily="18" charset="0"/>
            </a:endParaRPr>
          </a:p>
        </p:txBody>
      </p:sp>
      <p:sp>
        <p:nvSpPr>
          <p:cNvPr id="371716" name="Rectangle 4">
            <a:extLst>
              <a:ext uri="{FF2B5EF4-FFF2-40B4-BE49-F238E27FC236}">
                <a16:creationId xmlns:a16="http://schemas.microsoft.com/office/drawing/2014/main" id="{F123D575-6E24-A4EB-4551-F57CFB1FEF67}"/>
              </a:ext>
            </a:extLst>
          </p:cNvPr>
          <p:cNvSpPr>
            <a:spLocks noChangeArrowheads="1"/>
          </p:cNvSpPr>
          <p:nvPr/>
        </p:nvSpPr>
        <p:spPr bwMode="auto">
          <a:xfrm>
            <a:off x="1828800" y="1217144"/>
            <a:ext cx="10099848" cy="3956596"/>
          </a:xfrm>
          <a:prstGeom prst="rect">
            <a:avLst/>
          </a:prstGeom>
          <a:noFill/>
          <a:ln>
            <a:noFill/>
          </a:ln>
          <a:effectLst/>
        </p:spPr>
        <p:txBody>
          <a:bodyPr wrap="square">
            <a:spAutoFit/>
          </a:bodyPr>
          <a:lstStyle/>
          <a:p>
            <a:pPr>
              <a:buClr>
                <a:srgbClr val="6600CC"/>
              </a:buClr>
              <a:buFontTx/>
              <a:buChar char="•"/>
              <a:defRPr/>
            </a:pPr>
            <a:r>
              <a:rPr lang="es-ES" altLang="en-US" sz="2800" b="1" dirty="0">
                <a:solidFill>
                  <a:srgbClr val="6600CC"/>
                </a:solidFill>
                <a:effectLst>
                  <a:outerShdw blurRad="38100" dist="38100" dir="2700000" algn="tl">
                    <a:srgbClr val="C0C0C0"/>
                  </a:outerShdw>
                </a:effectLst>
              </a:rPr>
              <a:t> </a:t>
            </a:r>
            <a:r>
              <a:rPr lang="es-ES" altLang="en-US" sz="4400" b="1" dirty="0" err="1">
                <a:solidFill>
                  <a:srgbClr val="6600CC"/>
                </a:solidFill>
                <a:effectLst>
                  <a:outerShdw blurRad="38100" dist="38100" dir="2700000" algn="tl">
                    <a:srgbClr val="C0C0C0"/>
                  </a:outerShdw>
                </a:effectLst>
                <a:latin typeface="+mn-lt"/>
              </a:rPr>
              <a:t>The</a:t>
            </a:r>
            <a:r>
              <a:rPr lang="es-ES" altLang="en-US" sz="4400" b="1" dirty="0">
                <a:solidFill>
                  <a:srgbClr val="6600CC"/>
                </a:solidFill>
                <a:effectLst>
                  <a:outerShdw blurRad="38100" dist="38100" dir="2700000" algn="tl">
                    <a:srgbClr val="C0C0C0"/>
                  </a:outerShdw>
                </a:effectLst>
                <a:latin typeface="+mn-lt"/>
              </a:rPr>
              <a:t> Lyon R96-02 </a:t>
            </a:r>
            <a:r>
              <a:rPr lang="es-ES" altLang="en-US" sz="4400" b="1" dirty="0" err="1">
                <a:solidFill>
                  <a:srgbClr val="6600CC"/>
                </a:solidFill>
                <a:effectLst>
                  <a:outerShdw blurRad="38100" dist="38100" dir="2700000" algn="tl">
                    <a:srgbClr val="C0C0C0"/>
                  </a:outerShdw>
                </a:effectLst>
                <a:latin typeface="+mn-lt"/>
              </a:rPr>
              <a:t>Randomized</a:t>
            </a:r>
            <a:r>
              <a:rPr lang="es-ES" altLang="en-US" sz="4400" b="1" dirty="0">
                <a:solidFill>
                  <a:srgbClr val="6600CC"/>
                </a:solidFill>
                <a:effectLst>
                  <a:outerShdw blurRad="38100" dist="38100" dir="2700000" algn="tl">
                    <a:srgbClr val="C0C0C0"/>
                  </a:outerShdw>
                </a:effectLst>
                <a:latin typeface="+mn-lt"/>
              </a:rPr>
              <a:t> Trial </a:t>
            </a:r>
            <a:r>
              <a:rPr lang="es-ES" altLang="en-US" sz="4000" b="1" dirty="0">
                <a:solidFill>
                  <a:srgbClr val="6600CC"/>
                </a:solidFill>
                <a:effectLst>
                  <a:outerShdw blurRad="38100" dist="38100" dir="2700000" algn="tl">
                    <a:srgbClr val="C0C0C0"/>
                  </a:outerShdw>
                </a:effectLst>
                <a:latin typeface="+mn-lt"/>
              </a:rPr>
              <a:t>(Recto bajo &lt; 2/3 de la circunferencia). cT2-T3. 88 p. </a:t>
            </a:r>
          </a:p>
          <a:p>
            <a:pPr>
              <a:buClr>
                <a:srgbClr val="6600CC"/>
              </a:buClr>
              <a:defRPr/>
            </a:pPr>
            <a:r>
              <a:rPr lang="es-ES" altLang="en-US" sz="2400" b="1" dirty="0">
                <a:solidFill>
                  <a:srgbClr val="FF0000"/>
                </a:solidFill>
                <a:effectLst>
                  <a:outerShdw blurRad="38100" dist="38100" dir="2700000" algn="tl">
                    <a:srgbClr val="C0C0C0"/>
                  </a:outerShdw>
                </a:effectLst>
                <a:latin typeface="+mn-lt"/>
                <a:sym typeface="Symbol" panose="05050102010706020507" pitchFamily="18" charset="2"/>
              </a:rPr>
              <a:t>RT. EXTERNA   </a:t>
            </a:r>
            <a:r>
              <a:rPr lang="es-ES" altLang="en-US" sz="2400" b="1" dirty="0">
                <a:solidFill>
                  <a:srgbClr val="FF0000"/>
                </a:solidFill>
                <a:effectLst>
                  <a:outerShdw blurRad="38100" dist="38100" dir="2700000" algn="tl">
                    <a:srgbClr val="C0C0C0"/>
                  </a:outerShdw>
                </a:effectLst>
                <a:latin typeface="+mn-lt"/>
              </a:rPr>
              <a:t>39 Gy (13 </a:t>
            </a:r>
            <a:r>
              <a:rPr lang="es-ES" altLang="en-US" sz="2400" b="1" dirty="0" err="1">
                <a:solidFill>
                  <a:srgbClr val="FF0000"/>
                </a:solidFill>
                <a:effectLst>
                  <a:outerShdw blurRad="38100" dist="38100" dir="2700000" algn="tl">
                    <a:srgbClr val="C0C0C0"/>
                  </a:outerShdw>
                </a:effectLst>
                <a:latin typeface="+mn-lt"/>
              </a:rPr>
              <a:t>fr</a:t>
            </a:r>
            <a:r>
              <a:rPr lang="es-ES" altLang="en-US" sz="2400" b="1" dirty="0">
                <a:solidFill>
                  <a:srgbClr val="FF0000"/>
                </a:solidFill>
                <a:effectLst>
                  <a:outerShdw blurRad="38100" dist="38100" dir="2700000" algn="tl">
                    <a:srgbClr val="C0C0C0"/>
                  </a:outerShdw>
                </a:effectLst>
                <a:latin typeface="+mn-lt"/>
              </a:rPr>
              <a:t>)</a:t>
            </a:r>
          </a:p>
          <a:p>
            <a:pPr>
              <a:buClr>
                <a:srgbClr val="6600CC"/>
              </a:buClr>
              <a:defRPr/>
            </a:pPr>
            <a:r>
              <a:rPr lang="es-ES" altLang="en-US" sz="2400" b="1" dirty="0">
                <a:solidFill>
                  <a:srgbClr val="FF0000"/>
                </a:solidFill>
                <a:effectLst>
                  <a:outerShdw blurRad="38100" dist="38100" dir="2700000" algn="tl">
                    <a:srgbClr val="C0C0C0"/>
                  </a:outerShdw>
                </a:effectLst>
                <a:latin typeface="+mn-lt"/>
              </a:rPr>
              <a:t>			</a:t>
            </a:r>
            <a:r>
              <a:rPr lang="es-ES" altLang="en-US" sz="2000" b="1" dirty="0">
                <a:solidFill>
                  <a:srgbClr val="FF0000"/>
                </a:solidFill>
                <a:effectLst>
                  <a:outerShdw blurRad="38100" dist="38100" dir="2700000" algn="tl">
                    <a:srgbClr val="C0C0C0"/>
                  </a:outerShdw>
                </a:effectLst>
                <a:latin typeface="+mn-lt"/>
              </a:rPr>
              <a:t>                                                   RTE                                            </a:t>
            </a:r>
            <a:r>
              <a:rPr lang="es-ES" altLang="en-US" sz="2000" b="1" dirty="0" err="1">
                <a:solidFill>
                  <a:srgbClr val="FF0000"/>
                </a:solidFill>
                <a:effectLst>
                  <a:outerShdw blurRad="38100" dist="38100" dir="2700000" algn="tl">
                    <a:srgbClr val="C0C0C0"/>
                  </a:outerShdw>
                </a:effectLst>
                <a:latin typeface="+mn-lt"/>
              </a:rPr>
              <a:t>RTE</a:t>
            </a:r>
            <a:r>
              <a:rPr lang="es-ES" altLang="en-US" sz="2000" b="1" dirty="0">
                <a:solidFill>
                  <a:srgbClr val="FF0000"/>
                </a:solidFill>
                <a:effectLst>
                  <a:outerShdw blurRad="38100" dist="38100" dir="2700000" algn="tl">
                    <a:srgbClr val="C0C0C0"/>
                  </a:outerShdw>
                </a:effectLst>
                <a:latin typeface="+mn-lt"/>
              </a:rPr>
              <a:t> +  Rayos X </a:t>
            </a:r>
            <a:r>
              <a:rPr lang="es-ES" altLang="en-US" sz="2000" b="1" dirty="0" err="1">
                <a:solidFill>
                  <a:srgbClr val="FF0000"/>
                </a:solidFill>
                <a:effectLst>
                  <a:outerShdw blurRad="38100" dist="38100" dir="2700000" algn="tl">
                    <a:srgbClr val="C0C0C0"/>
                  </a:outerShdw>
                </a:effectLst>
                <a:latin typeface="+mn-lt"/>
              </a:rPr>
              <a:t>contact</a:t>
            </a:r>
            <a:r>
              <a:rPr lang="es-ES" altLang="en-US" sz="2000" b="1" dirty="0">
                <a:solidFill>
                  <a:srgbClr val="FF0000"/>
                </a:solidFill>
                <a:effectLst>
                  <a:outerShdw blurRad="38100" dist="38100" dir="2700000" algn="tl">
                    <a:srgbClr val="C0C0C0"/>
                  </a:outerShdw>
                </a:effectLst>
                <a:latin typeface="+mn-lt"/>
              </a:rPr>
              <a:t> </a:t>
            </a:r>
          </a:p>
          <a:p>
            <a:pPr>
              <a:buClr>
                <a:srgbClr val="6600CC"/>
              </a:buClr>
              <a:defRPr/>
            </a:pPr>
            <a:r>
              <a:rPr lang="es-ES" altLang="en-US" sz="2400" b="1" dirty="0">
                <a:solidFill>
                  <a:srgbClr val="808080"/>
                </a:solidFill>
                <a:effectLst>
                  <a:outerShdw blurRad="38100" dist="38100" dir="2700000" algn="tl">
                    <a:srgbClr val="C0C0C0"/>
                  </a:outerShdw>
                </a:effectLst>
                <a:latin typeface="+mn-lt"/>
              </a:rPr>
              <a:t>pT0N0    </a:t>
            </a:r>
            <a:r>
              <a:rPr lang="es-ES" altLang="en-US" sz="2400" b="1" dirty="0">
                <a:solidFill>
                  <a:schemeClr val="hlink"/>
                </a:solidFill>
                <a:effectLst>
                  <a:outerShdw blurRad="38100" dist="38100" dir="2700000" algn="tl">
                    <a:srgbClr val="C0C0C0"/>
                  </a:outerShdw>
                </a:effectLst>
                <a:latin typeface="+mn-lt"/>
              </a:rPr>
              <a:t>                                                </a:t>
            </a:r>
            <a:r>
              <a:rPr lang="es-ES" altLang="en-US" sz="2400" b="1" dirty="0">
                <a:effectLst>
                  <a:outerShdw blurRad="38100" dist="38100" dir="2700000" algn="tl">
                    <a:srgbClr val="C0C0C0"/>
                  </a:outerShdw>
                </a:effectLst>
                <a:latin typeface="+mn-lt"/>
              </a:rPr>
              <a:t>2 %		                             30 % (</a:t>
            </a:r>
            <a:r>
              <a:rPr lang="es-ES" altLang="en-US" sz="2400" b="1" i="1" dirty="0">
                <a:effectLst>
                  <a:outerShdw blurRad="38100" dist="38100" dir="2700000" algn="tl">
                    <a:srgbClr val="C0C0C0"/>
                  </a:outerShdw>
                </a:effectLst>
                <a:latin typeface="+mn-lt"/>
              </a:rPr>
              <a:t>0.001)</a:t>
            </a:r>
            <a:endParaRPr lang="es-ES" altLang="en-US" sz="2400" b="1" dirty="0">
              <a:effectLst>
                <a:outerShdw blurRad="38100" dist="38100" dir="2700000" algn="tl">
                  <a:srgbClr val="C0C0C0"/>
                </a:outerShdw>
              </a:effectLst>
              <a:latin typeface="+mn-lt"/>
            </a:endParaRPr>
          </a:p>
          <a:p>
            <a:pPr>
              <a:buClr>
                <a:srgbClr val="6600CC"/>
              </a:buClr>
              <a:defRPr/>
            </a:pPr>
            <a:r>
              <a:rPr lang="es-ES" altLang="en-US" sz="2400" b="1" dirty="0">
                <a:solidFill>
                  <a:srgbClr val="808080"/>
                </a:solidFill>
                <a:effectLst>
                  <a:outerShdw blurRad="38100" dist="38100" dir="2700000" algn="tl">
                    <a:srgbClr val="C0C0C0"/>
                  </a:outerShdw>
                </a:effectLst>
                <a:latin typeface="+mn-lt"/>
              </a:rPr>
              <a:t>PRESERVACION esfínter 3a</a:t>
            </a:r>
            <a:r>
              <a:rPr lang="es-ES" altLang="en-US" sz="2400" b="1" dirty="0">
                <a:solidFill>
                  <a:schemeClr val="hlink"/>
                </a:solidFill>
                <a:effectLst>
                  <a:outerShdw blurRad="38100" dist="38100" dir="2700000" algn="tl">
                    <a:srgbClr val="C0C0C0"/>
                  </a:outerShdw>
                </a:effectLst>
                <a:latin typeface="+mn-lt"/>
              </a:rPr>
              <a:t>              </a:t>
            </a:r>
            <a:r>
              <a:rPr lang="es-ES" altLang="en-US" sz="2400" b="1" dirty="0">
                <a:effectLst>
                  <a:outerShdw blurRad="38100" dist="38100" dir="2700000" algn="tl">
                    <a:srgbClr val="C0C0C0"/>
                  </a:outerShdw>
                </a:effectLst>
                <a:latin typeface="+mn-lt"/>
              </a:rPr>
              <a:t>44 %</a:t>
            </a:r>
            <a:r>
              <a:rPr lang="es-ES" altLang="en-US" sz="2400" b="1" dirty="0">
                <a:solidFill>
                  <a:schemeClr val="hlink"/>
                </a:solidFill>
                <a:effectLst>
                  <a:outerShdw blurRad="38100" dist="38100" dir="2700000" algn="tl">
                    <a:srgbClr val="C0C0C0"/>
                  </a:outerShdw>
                </a:effectLst>
                <a:latin typeface="+mn-lt"/>
              </a:rPr>
              <a:t>                                     </a:t>
            </a:r>
            <a:r>
              <a:rPr lang="es-ES" altLang="en-US" sz="2400" b="1" dirty="0">
                <a:solidFill>
                  <a:srgbClr val="FF0000"/>
                </a:solidFill>
                <a:effectLst>
                  <a:outerShdw blurRad="38100" dist="38100" dir="2700000" algn="tl">
                    <a:srgbClr val="C0C0C0"/>
                  </a:outerShdw>
                </a:effectLst>
                <a:latin typeface="+mn-lt"/>
              </a:rPr>
              <a:t>76 %</a:t>
            </a:r>
            <a:r>
              <a:rPr lang="es-ES" altLang="en-US" sz="2400" b="1" dirty="0">
                <a:effectLst>
                  <a:outerShdw blurRad="38100" dist="38100" dir="2700000" algn="tl">
                    <a:srgbClr val="C0C0C0"/>
                  </a:outerShdw>
                </a:effectLst>
                <a:latin typeface="+mn-lt"/>
              </a:rPr>
              <a:t> (</a:t>
            </a:r>
            <a:r>
              <a:rPr lang="es-ES" altLang="en-US" sz="2400" b="1" i="1" dirty="0">
                <a:effectLst>
                  <a:outerShdw blurRad="38100" dist="38100" dir="2700000" algn="tl">
                    <a:srgbClr val="C0C0C0"/>
                  </a:outerShdw>
                </a:effectLst>
                <a:latin typeface="+mn-lt"/>
              </a:rPr>
              <a:t>0.004</a:t>
            </a:r>
            <a:r>
              <a:rPr lang="es-ES" altLang="en-US" sz="2400" b="1" dirty="0">
                <a:effectLst>
                  <a:outerShdw blurRad="38100" dist="38100" dir="2700000" algn="tl">
                    <a:srgbClr val="C0C0C0"/>
                  </a:outerShdw>
                </a:effectLst>
                <a:latin typeface="+mn-lt"/>
              </a:rPr>
              <a:t>)</a:t>
            </a:r>
          </a:p>
          <a:p>
            <a:pPr>
              <a:buClr>
                <a:srgbClr val="6600CC"/>
              </a:buClr>
              <a:defRPr/>
            </a:pPr>
            <a:r>
              <a:rPr lang="es-ES" altLang="en-US" sz="2400" b="1" dirty="0">
                <a:solidFill>
                  <a:schemeClr val="bg1">
                    <a:lumMod val="50000"/>
                  </a:schemeClr>
                </a:solidFill>
                <a:effectLst>
                  <a:outerShdw blurRad="38100" dist="38100" dir="2700000" algn="tl">
                    <a:srgbClr val="C0C0C0"/>
                  </a:outerShdw>
                </a:effectLst>
                <a:latin typeface="+mn-lt"/>
              </a:rPr>
              <a:t>PRESERVACIÓN órgano a 3ª		     0 %						  22 %</a:t>
            </a:r>
          </a:p>
          <a:p>
            <a:pPr>
              <a:buClr>
                <a:srgbClr val="6600CC"/>
              </a:buClr>
              <a:defRPr/>
            </a:pPr>
            <a:endParaRPr lang="es-ES" altLang="en-US" sz="2400" b="1" dirty="0">
              <a:solidFill>
                <a:schemeClr val="accent2"/>
              </a:solidFill>
              <a:effectLst>
                <a:outerShdw blurRad="38100" dist="38100" dir="2700000" algn="tl">
                  <a:srgbClr val="C0C0C0"/>
                </a:outerShdw>
              </a:effectLst>
              <a:latin typeface="+mn-lt"/>
            </a:endParaRPr>
          </a:p>
          <a:p>
            <a:pPr>
              <a:buClr>
                <a:srgbClr val="6600CC"/>
              </a:buClr>
              <a:defRPr/>
            </a:pPr>
            <a:r>
              <a:rPr lang="es-ES" altLang="en-US" sz="2400" b="1" dirty="0">
                <a:solidFill>
                  <a:schemeClr val="accent2"/>
                </a:solidFill>
                <a:effectLst>
                  <a:outerShdw blurRad="38100" dist="38100" dir="2700000" algn="tl">
                    <a:srgbClr val="C0C0C0"/>
                  </a:outerShdw>
                </a:effectLst>
                <a:latin typeface="+mn-lt"/>
              </a:rPr>
              <a:t>                          </a:t>
            </a:r>
            <a:r>
              <a:rPr lang="es-ES" altLang="en-US" sz="2400" b="1" dirty="0">
                <a:solidFill>
                  <a:srgbClr val="FF0000"/>
                </a:solidFill>
                <a:effectLst>
                  <a:outerShdw blurRad="38100" dist="38100" dir="2700000" algn="tl">
                    <a:srgbClr val="C0C0C0"/>
                  </a:outerShdw>
                </a:effectLst>
                <a:latin typeface="+mn-lt"/>
              </a:rPr>
              <a:t>NO DIFERENCIAS EN TOXICIDAD, CL </a:t>
            </a:r>
            <a:r>
              <a:rPr lang="es-ES" altLang="en-US" sz="2400" b="1" dirty="0" err="1">
                <a:solidFill>
                  <a:srgbClr val="FF0000"/>
                </a:solidFill>
                <a:effectLst>
                  <a:outerShdw blurRad="38100" dist="38100" dir="2700000" algn="tl">
                    <a:srgbClr val="C0C0C0"/>
                  </a:outerShdw>
                </a:effectLst>
                <a:latin typeface="+mn-lt"/>
              </a:rPr>
              <a:t>ó</a:t>
            </a:r>
            <a:r>
              <a:rPr lang="es-ES" altLang="en-US" sz="2400" b="1" dirty="0">
                <a:solidFill>
                  <a:srgbClr val="FF0000"/>
                </a:solidFill>
                <a:effectLst>
                  <a:outerShdw blurRad="38100" dist="38100" dir="2700000" algn="tl">
                    <a:srgbClr val="C0C0C0"/>
                  </a:outerShdw>
                </a:effectLst>
                <a:latin typeface="+mn-lt"/>
              </a:rPr>
              <a:t> SG A 2 AÑOS</a:t>
            </a:r>
          </a:p>
          <a:p>
            <a:pPr lvl="1">
              <a:buClr>
                <a:srgbClr val="6600CC"/>
              </a:buClr>
              <a:defRPr/>
            </a:pPr>
            <a:endParaRPr lang="es-ES" altLang="en-US" b="1" dirty="0">
              <a:solidFill>
                <a:schemeClr val="hlink"/>
              </a:solidFill>
              <a:effectLst>
                <a:outerShdw blurRad="38100" dist="38100" dir="2700000" algn="tl">
                  <a:srgbClr val="C0C0C0"/>
                </a:outerShdw>
              </a:effectLst>
            </a:endParaRPr>
          </a:p>
        </p:txBody>
      </p:sp>
      <p:sp>
        <p:nvSpPr>
          <p:cNvPr id="15365" name="Text Box 5">
            <a:extLst>
              <a:ext uri="{FF2B5EF4-FFF2-40B4-BE49-F238E27FC236}">
                <a16:creationId xmlns:a16="http://schemas.microsoft.com/office/drawing/2014/main" id="{E9A0805C-B8DB-92B0-998F-CA66934B9834}"/>
              </a:ext>
            </a:extLst>
          </p:cNvPr>
          <p:cNvSpPr txBox="1">
            <a:spLocks noChangeArrowheads="1"/>
          </p:cNvSpPr>
          <p:nvPr/>
        </p:nvSpPr>
        <p:spPr bwMode="auto">
          <a:xfrm>
            <a:off x="1828800" y="5085184"/>
            <a:ext cx="10099848" cy="149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just"/>
            <a:r>
              <a:rPr lang="en-US" sz="1400" b="0" i="1" u="none" strike="noStrike" baseline="0" dirty="0">
                <a:solidFill>
                  <a:schemeClr val="accent2"/>
                </a:solidFill>
                <a:latin typeface="+mn-lt"/>
              </a:rPr>
              <a:t>Gerard, J.P.; </a:t>
            </a:r>
            <a:r>
              <a:rPr lang="en-US" sz="1400" b="0" i="1" u="none" strike="noStrike" baseline="0" dirty="0" err="1">
                <a:solidFill>
                  <a:schemeClr val="accent2"/>
                </a:solidFill>
                <a:latin typeface="+mn-lt"/>
              </a:rPr>
              <a:t>Chapet</a:t>
            </a:r>
            <a:r>
              <a:rPr lang="en-US" sz="1400" b="0" i="1" u="none" strike="noStrike" baseline="0" dirty="0">
                <a:solidFill>
                  <a:schemeClr val="accent2"/>
                </a:solidFill>
                <a:latin typeface="+mn-lt"/>
              </a:rPr>
              <a:t>, O.; </a:t>
            </a:r>
            <a:r>
              <a:rPr lang="en-US" sz="1400" b="0" i="1" u="none" strike="noStrike" baseline="0" dirty="0" err="1">
                <a:solidFill>
                  <a:schemeClr val="accent2"/>
                </a:solidFill>
                <a:latin typeface="+mn-lt"/>
              </a:rPr>
              <a:t>Nemoz</a:t>
            </a:r>
            <a:r>
              <a:rPr lang="en-US" sz="1400" b="0" i="1" u="none" strike="noStrike" baseline="0" dirty="0">
                <a:solidFill>
                  <a:schemeClr val="accent2"/>
                </a:solidFill>
                <a:latin typeface="+mn-lt"/>
              </a:rPr>
              <a:t>, C.; </a:t>
            </a:r>
            <a:r>
              <a:rPr lang="en-US" sz="1400" b="0" i="1" u="none" strike="noStrike" baseline="0" dirty="0" err="1">
                <a:solidFill>
                  <a:schemeClr val="accent2"/>
                </a:solidFill>
                <a:latin typeface="+mn-lt"/>
              </a:rPr>
              <a:t>Hartweig</a:t>
            </a:r>
            <a:r>
              <a:rPr lang="en-US" sz="1400" b="0" i="1" u="none" strike="noStrike" baseline="0" dirty="0">
                <a:solidFill>
                  <a:schemeClr val="accent2"/>
                </a:solidFill>
                <a:latin typeface="+mn-lt"/>
              </a:rPr>
              <a:t>, J.; </a:t>
            </a:r>
            <a:r>
              <a:rPr lang="en-US" sz="1400" b="0" i="1" u="none" strike="noStrike" baseline="0" dirty="0" err="1">
                <a:solidFill>
                  <a:schemeClr val="accent2"/>
                </a:solidFill>
                <a:latin typeface="+mn-lt"/>
              </a:rPr>
              <a:t>Romestaing</a:t>
            </a:r>
            <a:r>
              <a:rPr lang="en-US" sz="1400" b="0" i="1" u="none" strike="noStrike" baseline="0" dirty="0">
                <a:solidFill>
                  <a:schemeClr val="accent2"/>
                </a:solidFill>
                <a:latin typeface="+mn-lt"/>
              </a:rPr>
              <a:t>, P.; </a:t>
            </a:r>
            <a:r>
              <a:rPr lang="en-US" sz="1400" b="0" i="1" u="none" strike="noStrike" baseline="0" dirty="0" err="1">
                <a:solidFill>
                  <a:schemeClr val="accent2"/>
                </a:solidFill>
                <a:latin typeface="+mn-lt"/>
              </a:rPr>
              <a:t>Coquard</a:t>
            </a:r>
            <a:r>
              <a:rPr lang="en-US" sz="1400" b="0" i="1" u="none" strike="noStrike" baseline="0" dirty="0">
                <a:solidFill>
                  <a:schemeClr val="accent2"/>
                </a:solidFill>
                <a:latin typeface="+mn-lt"/>
              </a:rPr>
              <a:t>, R.; Barbet, N.; </a:t>
            </a:r>
            <a:r>
              <a:rPr lang="en-US" sz="1400" b="0" i="1" u="none" strike="noStrike" baseline="0" dirty="0" err="1">
                <a:solidFill>
                  <a:schemeClr val="accent2"/>
                </a:solidFill>
                <a:latin typeface="+mn-lt"/>
              </a:rPr>
              <a:t>Maingon</a:t>
            </a:r>
            <a:r>
              <a:rPr lang="en-US" sz="1400" b="0" i="1" u="none" strike="noStrike" baseline="0" dirty="0">
                <a:solidFill>
                  <a:schemeClr val="accent2"/>
                </a:solidFill>
                <a:latin typeface="+mn-lt"/>
              </a:rPr>
              <a:t>, P.; </a:t>
            </a:r>
            <a:r>
              <a:rPr lang="en-US" sz="1400" b="0" i="1" u="none" strike="noStrike" baseline="0" dirty="0" err="1">
                <a:solidFill>
                  <a:schemeClr val="accent2"/>
                </a:solidFill>
                <a:latin typeface="+mn-lt"/>
              </a:rPr>
              <a:t>Mahe</a:t>
            </a:r>
            <a:r>
              <a:rPr lang="en-US" sz="1400" b="0" i="1" u="none" strike="noStrike" baseline="0" dirty="0">
                <a:solidFill>
                  <a:schemeClr val="accent2"/>
                </a:solidFill>
                <a:latin typeface="+mn-lt"/>
              </a:rPr>
              <a:t>, M.; </a:t>
            </a:r>
            <a:r>
              <a:rPr lang="en-US" sz="1400" b="0" i="1" u="none" strike="noStrike" baseline="0" dirty="0" err="1">
                <a:solidFill>
                  <a:schemeClr val="accent2"/>
                </a:solidFill>
                <a:latin typeface="+mn-lt"/>
              </a:rPr>
              <a:t>Baulieux</a:t>
            </a:r>
            <a:r>
              <a:rPr lang="en-US" sz="1400" b="0" i="1" u="none" strike="noStrike" baseline="0" dirty="0">
                <a:solidFill>
                  <a:schemeClr val="accent2"/>
                </a:solidFill>
                <a:latin typeface="+mn-lt"/>
              </a:rPr>
              <a:t>, J.; et al. Improved sphincter preservation in low rectal cancer with high-dose preoperative radiotherapy: The Lyon R96-02 randomized trial. J. Clin. Oncol. </a:t>
            </a:r>
            <a:r>
              <a:rPr lang="en-US" sz="1400" b="1" i="1" u="none" strike="noStrike" baseline="0" dirty="0">
                <a:solidFill>
                  <a:schemeClr val="accent2"/>
                </a:solidFill>
                <a:latin typeface="+mn-lt"/>
              </a:rPr>
              <a:t>2004</a:t>
            </a:r>
            <a:r>
              <a:rPr lang="en-US" sz="1400" b="0" i="1" u="none" strike="noStrike" baseline="0" dirty="0">
                <a:solidFill>
                  <a:schemeClr val="accent2"/>
                </a:solidFill>
                <a:latin typeface="+mn-lt"/>
              </a:rPr>
              <a:t>, 22, 2404–2409. </a:t>
            </a:r>
          </a:p>
          <a:p>
            <a:pPr algn="just"/>
            <a:endParaRPr lang="en-US" altLang="en-US" sz="1400" i="1" dirty="0">
              <a:solidFill>
                <a:schemeClr val="accent2"/>
              </a:solidFill>
              <a:latin typeface="+mn-lt"/>
            </a:endParaRPr>
          </a:p>
          <a:p>
            <a:pPr algn="just"/>
            <a:r>
              <a:rPr lang="en-US" sz="1400" b="0" i="1" u="none" strike="noStrike" baseline="0" dirty="0" err="1">
                <a:solidFill>
                  <a:schemeClr val="accent2"/>
                </a:solidFill>
                <a:latin typeface="+mn-lt"/>
              </a:rPr>
              <a:t>Ortholan</a:t>
            </a:r>
            <a:r>
              <a:rPr lang="en-US" sz="1400" b="0" i="1" u="none" strike="noStrike" baseline="0" dirty="0">
                <a:solidFill>
                  <a:schemeClr val="accent2"/>
                </a:solidFill>
                <a:latin typeface="+mn-lt"/>
              </a:rPr>
              <a:t>, C.; </a:t>
            </a:r>
            <a:r>
              <a:rPr lang="en-US" sz="1400" b="0" i="1" u="none" strike="noStrike" baseline="0" dirty="0" err="1">
                <a:solidFill>
                  <a:schemeClr val="accent2"/>
                </a:solidFill>
                <a:latin typeface="+mn-lt"/>
              </a:rPr>
              <a:t>Romestaing</a:t>
            </a:r>
            <a:r>
              <a:rPr lang="en-US" sz="1400" b="0" i="1" u="none" strike="noStrike" baseline="0" dirty="0">
                <a:solidFill>
                  <a:schemeClr val="accent2"/>
                </a:solidFill>
                <a:latin typeface="+mn-lt"/>
              </a:rPr>
              <a:t>, P.; </a:t>
            </a:r>
            <a:r>
              <a:rPr lang="en-US" sz="1400" b="0" i="1" u="none" strike="noStrike" baseline="0" dirty="0" err="1">
                <a:solidFill>
                  <a:schemeClr val="accent2"/>
                </a:solidFill>
                <a:latin typeface="+mn-lt"/>
              </a:rPr>
              <a:t>Chapet</a:t>
            </a:r>
            <a:r>
              <a:rPr lang="en-US" sz="1400" b="0" i="1" u="none" strike="noStrike" baseline="0" dirty="0">
                <a:solidFill>
                  <a:schemeClr val="accent2"/>
                </a:solidFill>
                <a:latin typeface="+mn-lt"/>
              </a:rPr>
              <a:t>, O.; Gerard, J.P. Correlation in rectal cancer between clinical tumor response after neoadjuvant radiotherapy and sphincter or organ preservation: 10-year results of the Lyon R 96-02 randomized trial. Int. J. </a:t>
            </a:r>
            <a:r>
              <a:rPr lang="en-US" sz="1400" b="0" i="1" u="none" strike="noStrike" baseline="0" dirty="0" err="1">
                <a:solidFill>
                  <a:schemeClr val="accent2"/>
                </a:solidFill>
                <a:latin typeface="+mn-lt"/>
              </a:rPr>
              <a:t>Radiat</a:t>
            </a:r>
            <a:r>
              <a:rPr lang="en-US" sz="1400" b="0" i="1" u="none" strike="noStrike" baseline="0" dirty="0">
                <a:solidFill>
                  <a:schemeClr val="accent2"/>
                </a:solidFill>
                <a:latin typeface="+mn-lt"/>
              </a:rPr>
              <a:t>. Oncol. Biol. Phys. </a:t>
            </a:r>
            <a:r>
              <a:rPr lang="en-US" sz="1400" b="1" i="1" u="none" strike="noStrike" baseline="0" dirty="0">
                <a:solidFill>
                  <a:schemeClr val="accent2"/>
                </a:solidFill>
                <a:latin typeface="+mn-lt"/>
              </a:rPr>
              <a:t>2012</a:t>
            </a:r>
            <a:r>
              <a:rPr lang="en-US" sz="1400" b="0" i="1" u="none" strike="noStrike" baseline="0" dirty="0">
                <a:solidFill>
                  <a:schemeClr val="accent2"/>
                </a:solidFill>
                <a:latin typeface="+mn-lt"/>
              </a:rPr>
              <a:t>, 83, e165–e171. Available online: https://pubmed.ncbi.nlm.nih.gov/22579379</a:t>
            </a:r>
            <a:endParaRPr lang="es-ES" altLang="en-US" sz="1000" b="1" i="1" dirty="0">
              <a:solidFill>
                <a:schemeClr val="accent2"/>
              </a:solidFill>
              <a:latin typeface="+mn-lt"/>
            </a:endParaRPr>
          </a:p>
        </p:txBody>
      </p:sp>
      <p:sp>
        <p:nvSpPr>
          <p:cNvPr id="15366" name="Rectangle 6">
            <a:extLst>
              <a:ext uri="{FF2B5EF4-FFF2-40B4-BE49-F238E27FC236}">
                <a16:creationId xmlns:a16="http://schemas.microsoft.com/office/drawing/2014/main" id="{F64165C1-6FC6-D999-88CA-FF6EF733230F}"/>
              </a:ext>
            </a:extLst>
          </p:cNvPr>
          <p:cNvSpPr>
            <a:spLocks noChangeArrowheads="1"/>
          </p:cNvSpPr>
          <p:nvPr/>
        </p:nvSpPr>
        <p:spPr bwMode="auto">
          <a:xfrm>
            <a:off x="3359696" y="4407768"/>
            <a:ext cx="6840760" cy="533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ltLang="en-US"/>
          </a:p>
        </p:txBody>
      </p:sp>
      <p:sp>
        <p:nvSpPr>
          <p:cNvPr id="3" name="Título 1">
            <a:extLst>
              <a:ext uri="{FF2B5EF4-FFF2-40B4-BE49-F238E27FC236}">
                <a16:creationId xmlns:a16="http://schemas.microsoft.com/office/drawing/2014/main" id="{69EAA2D9-39F4-E7A2-A8C9-56A3A983D9F8}"/>
              </a:ext>
            </a:extLst>
          </p:cNvPr>
          <p:cNvSpPr txBox="1">
            <a:spLocks/>
          </p:cNvSpPr>
          <p:nvPr/>
        </p:nvSpPr>
        <p:spPr bwMode="auto">
          <a:xfrm>
            <a:off x="2063552" y="160809"/>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2800" b="1" u="sng" dirty="0">
                <a:solidFill>
                  <a:srgbClr val="FF0000"/>
                </a:solidFill>
                <a:effectLst>
                  <a:outerShdw blurRad="38100" dist="38100" dir="2700000" algn="tl">
                    <a:srgbClr val="000000">
                      <a:alpha val="43137"/>
                    </a:srgbClr>
                  </a:outerShdw>
                </a:effectLst>
              </a:rPr>
              <a:t>RTE + BRAQUITERAPIA RX CONTACTO + TME</a:t>
            </a:r>
            <a:br>
              <a:rPr lang="es-ES" sz="4800" b="1" u="sng" dirty="0">
                <a:solidFill>
                  <a:srgbClr val="FF0000"/>
                </a:solidFill>
                <a:effectLst>
                  <a:outerShdw blurRad="38100" dist="38100" dir="2700000" algn="tl">
                    <a:srgbClr val="000000">
                      <a:alpha val="43137"/>
                    </a:srgbClr>
                  </a:outerShdw>
                </a:effectLst>
              </a:rPr>
            </a:br>
            <a:r>
              <a:rPr lang="es-ES" sz="4800" b="1" u="sng" dirty="0">
                <a:solidFill>
                  <a:srgbClr val="FF0000"/>
                </a:solidFill>
                <a:effectLst>
                  <a:outerShdw blurRad="38100" dist="38100" dir="2700000" algn="tl">
                    <a:srgbClr val="000000">
                      <a:alpha val="43137"/>
                    </a:srgbClr>
                  </a:outerShdw>
                </a:effectLst>
              </a:rPr>
              <a:t>RESULTADOS</a:t>
            </a:r>
            <a:endParaRPr lang="en-US" sz="48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2302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BCB83-DA7E-B1A6-D41F-22CFE92DB803}"/>
              </a:ext>
            </a:extLst>
          </p:cNvPr>
          <p:cNvSpPr>
            <a:spLocks noGrp="1"/>
          </p:cNvSpPr>
          <p:nvPr>
            <p:ph type="title"/>
          </p:nvPr>
        </p:nvSpPr>
        <p:spPr>
          <a:xfrm>
            <a:off x="2063552" y="304825"/>
            <a:ext cx="9721080" cy="963935"/>
          </a:xfrm>
        </p:spPr>
        <p:txBody>
          <a:bodyPr/>
          <a:lstStyle/>
          <a:p>
            <a:pPr algn="ctr"/>
            <a:r>
              <a:rPr lang="es-ES" sz="2000" b="1" u="sng" dirty="0">
                <a:solidFill>
                  <a:srgbClr val="FF0000"/>
                </a:solidFill>
                <a:effectLst>
                  <a:outerShdw blurRad="38100" dist="38100" dir="2700000" algn="tl">
                    <a:srgbClr val="000000">
                      <a:alpha val="43137"/>
                    </a:srgbClr>
                  </a:outerShdw>
                </a:effectLst>
              </a:rPr>
              <a:t>BRAQUITERAPIA RX CONTACTO</a:t>
            </a:r>
            <a:br>
              <a:rPr lang="es-ES" sz="4000" b="1" u="sng" dirty="0">
                <a:solidFill>
                  <a:srgbClr val="FF0000"/>
                </a:solidFill>
                <a:effectLst>
                  <a:outerShdw blurRad="38100" dist="38100" dir="2700000" algn="tl">
                    <a:srgbClr val="000000">
                      <a:alpha val="43137"/>
                    </a:srgbClr>
                  </a:outerShdw>
                </a:effectLst>
              </a:rPr>
            </a:br>
            <a:r>
              <a:rPr lang="es-ES" sz="4000" b="1" u="sng" dirty="0">
                <a:solidFill>
                  <a:srgbClr val="FF0000"/>
                </a:solidFill>
                <a:effectLst>
                  <a:outerShdw blurRad="38100" dist="38100" dir="2700000" algn="tl">
                    <a:srgbClr val="000000">
                      <a:alpha val="43137"/>
                    </a:srgbClr>
                  </a:outerShdw>
                </a:effectLst>
              </a:rPr>
              <a:t>RESULTADOS</a:t>
            </a:r>
            <a:endParaRPr lang="en-US" sz="4000" b="1" u="sng" dirty="0">
              <a:solidFill>
                <a:srgbClr val="FF0000"/>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D18F714D-2812-DB78-2960-A513348ADACF}"/>
              </a:ext>
            </a:extLst>
          </p:cNvPr>
          <p:cNvSpPr txBox="1"/>
          <p:nvPr/>
        </p:nvSpPr>
        <p:spPr>
          <a:xfrm>
            <a:off x="1847528" y="1251427"/>
            <a:ext cx="9915697" cy="2554097"/>
          </a:xfrm>
          <a:prstGeom prst="rect">
            <a:avLst/>
          </a:prstGeom>
          <a:noFill/>
        </p:spPr>
        <p:txBody>
          <a:bodyPr wrap="square">
            <a:spAutoFit/>
          </a:bodyPr>
          <a:lstStyle/>
          <a:p>
            <a:pPr algn="l"/>
            <a:r>
              <a:rPr lang="en-US" sz="1400" b="1" u="sng" dirty="0">
                <a:solidFill>
                  <a:srgbClr val="000000"/>
                </a:solidFill>
                <a:latin typeface="+mn-lt"/>
              </a:rPr>
              <a:t>UK:</a:t>
            </a:r>
            <a:r>
              <a:rPr lang="en-US" sz="1400" dirty="0">
                <a:solidFill>
                  <a:srgbClr val="000000"/>
                </a:solidFill>
                <a:latin typeface="+mn-lt"/>
              </a:rPr>
              <a:t> 200 </a:t>
            </a:r>
            <a:r>
              <a:rPr lang="en-US" sz="1400" dirty="0" err="1">
                <a:solidFill>
                  <a:srgbClr val="000000"/>
                </a:solidFill>
                <a:latin typeface="+mn-lt"/>
              </a:rPr>
              <a:t>pacientes</a:t>
            </a:r>
            <a:r>
              <a:rPr lang="en-US" sz="1400" dirty="0">
                <a:solidFill>
                  <a:srgbClr val="000000"/>
                </a:solidFill>
                <a:latin typeface="+mn-lt"/>
              </a:rPr>
              <a:t>. </a:t>
            </a:r>
            <a:r>
              <a:rPr lang="en-US" sz="1400" dirty="0">
                <a:latin typeface="+mn-lt"/>
              </a:rPr>
              <a:t>T2-T3</a:t>
            </a:r>
          </a:p>
          <a:p>
            <a:pPr marL="0" marR="0" lvl="0" indent="0" algn="just"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400" b="1" i="0" u="none" strike="noStrike" kern="1200" cap="none" spc="0" normalizeH="0" baseline="0" noProof="0" dirty="0">
                <a:ln>
                  <a:noFill/>
                </a:ln>
                <a:solidFill>
                  <a:srgbClr val="000000"/>
                </a:solidFill>
                <a:effectLst/>
                <a:uLnTx/>
                <a:uFillTx/>
                <a:latin typeface="+mn-lt"/>
              </a:rPr>
              <a:t>BT (30 </a:t>
            </a:r>
            <a:r>
              <a:rPr kumimoji="0" lang="en-US" sz="1400" b="1" i="0" u="none" strike="noStrike" kern="1200" cap="none" spc="0" normalizeH="0" baseline="0" noProof="0" dirty="0" err="1">
                <a:ln>
                  <a:noFill/>
                </a:ln>
                <a:solidFill>
                  <a:srgbClr val="000000"/>
                </a:solidFill>
                <a:effectLst/>
                <a:uLnTx/>
                <a:uFillTx/>
                <a:latin typeface="+mn-lt"/>
              </a:rPr>
              <a:t>Gy</a:t>
            </a:r>
            <a:r>
              <a:rPr kumimoji="0" lang="en-US" sz="1400" b="1" i="0" u="none" strike="noStrike" kern="1200" cap="none" spc="0" normalizeH="0" baseline="0" noProof="0" dirty="0">
                <a:ln>
                  <a:noFill/>
                </a:ln>
                <a:solidFill>
                  <a:srgbClr val="000000"/>
                </a:solidFill>
                <a:effectLst/>
                <a:uLnTx/>
                <a:uFillTx/>
                <a:latin typeface="+mn-lt"/>
              </a:rPr>
              <a:t> x 2 </a:t>
            </a:r>
            <a:r>
              <a:rPr kumimoji="0" lang="en-US" sz="1400" b="1" i="0" u="none" strike="noStrike" kern="1200" cap="none" spc="0" normalizeH="0" baseline="0" noProof="0" dirty="0" err="1">
                <a:ln>
                  <a:noFill/>
                </a:ln>
                <a:solidFill>
                  <a:srgbClr val="000000"/>
                </a:solidFill>
                <a:effectLst/>
                <a:uLnTx/>
                <a:uFillTx/>
                <a:latin typeface="+mn-lt"/>
              </a:rPr>
              <a:t>fracciones</a:t>
            </a:r>
            <a:r>
              <a:rPr kumimoji="0" lang="en-US" sz="1400" b="1" i="0" u="none" strike="noStrike" kern="1200" cap="none" spc="0" normalizeH="0" baseline="0" noProof="0" dirty="0">
                <a:ln>
                  <a:noFill/>
                </a:ln>
                <a:solidFill>
                  <a:srgbClr val="000000"/>
                </a:solidFill>
                <a:effectLst/>
                <a:uLnTx/>
                <a:uFillTx/>
                <a:latin typeface="+mn-lt"/>
              </a:rPr>
              <a:t> </a:t>
            </a:r>
            <a:r>
              <a:rPr kumimoji="0" lang="en-US" sz="1400" b="1" i="0" u="none" strike="noStrike" kern="1200" cap="none" spc="0" normalizeH="0" baseline="0" noProof="0" dirty="0" err="1">
                <a:ln>
                  <a:noFill/>
                </a:ln>
                <a:solidFill>
                  <a:srgbClr val="000000"/>
                </a:solidFill>
                <a:effectLst/>
                <a:uLnTx/>
                <a:uFillTx/>
                <a:latin typeface="+mn-lt"/>
              </a:rPr>
              <a:t>separadas</a:t>
            </a:r>
            <a:r>
              <a:rPr kumimoji="0" lang="en-US" sz="1400" b="1" i="0" u="none" strike="noStrike" kern="1200" cap="none" spc="0" normalizeH="0" baseline="0" noProof="0" dirty="0">
                <a:ln>
                  <a:noFill/>
                </a:ln>
                <a:solidFill>
                  <a:srgbClr val="000000"/>
                </a:solidFill>
                <a:effectLst/>
                <a:uLnTx/>
                <a:uFillTx/>
                <a:latin typeface="+mn-lt"/>
              </a:rPr>
              <a:t> dos </a:t>
            </a:r>
            <a:r>
              <a:rPr kumimoji="0" lang="en-US" sz="1400" b="1" i="0" u="none" strike="noStrike" kern="1200" cap="none" spc="0" normalizeH="0" baseline="0" noProof="0" dirty="0" err="1">
                <a:ln>
                  <a:noFill/>
                </a:ln>
                <a:solidFill>
                  <a:srgbClr val="000000"/>
                </a:solidFill>
                <a:effectLst/>
                <a:uLnTx/>
                <a:uFillTx/>
                <a:latin typeface="+mn-lt"/>
              </a:rPr>
              <a:t>semanas</a:t>
            </a:r>
            <a:r>
              <a:rPr kumimoji="0" lang="en-US" sz="1400" b="1" i="0" u="none" strike="noStrike" kern="1200" cap="none" spc="0" normalizeH="0" baseline="0" noProof="0" dirty="0">
                <a:ln>
                  <a:noFill/>
                </a:ln>
                <a:solidFill>
                  <a:srgbClr val="000000"/>
                </a:solidFill>
                <a:effectLst/>
                <a:uLnTx/>
                <a:uFillTx/>
                <a:latin typeface="+mn-lt"/>
              </a:rPr>
              <a:t>) + 45-50 </a:t>
            </a:r>
            <a:r>
              <a:rPr kumimoji="0" lang="en-US" sz="1400" b="1" i="0" u="none" strike="noStrike" kern="1200" cap="none" spc="0" normalizeH="0" baseline="0" noProof="0" dirty="0" err="1">
                <a:ln>
                  <a:noFill/>
                </a:ln>
                <a:solidFill>
                  <a:srgbClr val="000000"/>
                </a:solidFill>
                <a:effectLst/>
                <a:uLnTx/>
                <a:uFillTx/>
                <a:latin typeface="+mn-lt"/>
              </a:rPr>
              <a:t>Gy</a:t>
            </a:r>
            <a:r>
              <a:rPr kumimoji="0" lang="en-US" sz="1400" b="1" i="0" u="none" strike="noStrike" kern="1200" cap="none" spc="0" normalizeH="0" baseline="0" noProof="0" dirty="0">
                <a:ln>
                  <a:noFill/>
                </a:ln>
                <a:solidFill>
                  <a:srgbClr val="000000"/>
                </a:solidFill>
                <a:effectLst/>
                <a:uLnTx/>
                <a:uFillTx/>
                <a:latin typeface="+mn-lt"/>
              </a:rPr>
              <a:t> a la pelvis pre o post.</a:t>
            </a:r>
          </a:p>
          <a:p>
            <a:pPr algn="l"/>
            <a:r>
              <a:rPr lang="en-US" sz="1400" dirty="0">
                <a:solidFill>
                  <a:srgbClr val="000000"/>
                </a:solidFill>
                <a:latin typeface="+mn-lt"/>
              </a:rPr>
              <a:t>72% </a:t>
            </a:r>
            <a:r>
              <a:rPr lang="en-US" sz="1400" dirty="0" err="1">
                <a:solidFill>
                  <a:srgbClr val="000000"/>
                </a:solidFill>
                <a:latin typeface="+mn-lt"/>
              </a:rPr>
              <a:t>respuesta</a:t>
            </a:r>
            <a:r>
              <a:rPr lang="en-US" sz="1400" dirty="0">
                <a:solidFill>
                  <a:srgbClr val="000000"/>
                </a:solidFill>
                <a:latin typeface="+mn-lt"/>
              </a:rPr>
              <a:t> </a:t>
            </a:r>
            <a:r>
              <a:rPr lang="en-US" sz="1400" dirty="0" err="1">
                <a:solidFill>
                  <a:srgbClr val="000000"/>
                </a:solidFill>
                <a:latin typeface="+mn-lt"/>
              </a:rPr>
              <a:t>completa</a:t>
            </a:r>
            <a:r>
              <a:rPr lang="en-US" sz="1400" dirty="0">
                <a:solidFill>
                  <a:srgbClr val="000000"/>
                </a:solidFill>
                <a:latin typeface="+mn-lt"/>
              </a:rPr>
              <a:t> (11% </a:t>
            </a:r>
            <a:r>
              <a:rPr lang="en-US" sz="1400" dirty="0" err="1">
                <a:solidFill>
                  <a:srgbClr val="000000"/>
                </a:solidFill>
                <a:latin typeface="+mn-lt"/>
              </a:rPr>
              <a:t>recidiva</a:t>
            </a:r>
            <a:r>
              <a:rPr lang="en-US" sz="1400" dirty="0">
                <a:solidFill>
                  <a:srgbClr val="000000"/>
                </a:solidFill>
                <a:latin typeface="+mn-lt"/>
              </a:rPr>
              <a:t>). </a:t>
            </a:r>
          </a:p>
          <a:p>
            <a:pPr algn="l"/>
            <a:r>
              <a:rPr lang="es-ES" sz="1400" dirty="0">
                <a:latin typeface="+mn-lt"/>
              </a:rPr>
              <a:t>Funcionalidad del esfínter: 80 % a 3 años</a:t>
            </a:r>
            <a:endParaRPr lang="en-US" sz="1400" dirty="0">
              <a:solidFill>
                <a:srgbClr val="000000"/>
              </a:solidFill>
              <a:latin typeface="+mn-lt"/>
            </a:endParaRPr>
          </a:p>
          <a:p>
            <a:pPr algn="l"/>
            <a:r>
              <a:rPr lang="en-US" sz="1400" b="1" dirty="0" err="1">
                <a:latin typeface="+mn-lt"/>
              </a:rPr>
              <a:t>Toxicidad</a:t>
            </a:r>
            <a:r>
              <a:rPr lang="en-US" sz="1400" b="1" dirty="0">
                <a:latin typeface="+mn-lt"/>
              </a:rPr>
              <a:t> </a:t>
            </a:r>
            <a:r>
              <a:rPr lang="en-US" sz="1400" b="1" dirty="0" err="1">
                <a:latin typeface="+mn-lt"/>
              </a:rPr>
              <a:t>crónica</a:t>
            </a:r>
            <a:r>
              <a:rPr lang="en-US" sz="1400" b="1" dirty="0">
                <a:latin typeface="+mn-lt"/>
              </a:rPr>
              <a:t> ≥ G3:</a:t>
            </a:r>
            <a:r>
              <a:rPr lang="en-US" sz="1400" b="1" dirty="0">
                <a:solidFill>
                  <a:srgbClr val="000000"/>
                </a:solidFill>
                <a:latin typeface="+mn-lt"/>
              </a:rPr>
              <a:t> 0%</a:t>
            </a:r>
            <a:endParaRPr lang="en-US" sz="1400" dirty="0">
              <a:solidFill>
                <a:srgbClr val="000000"/>
              </a:solidFill>
              <a:latin typeface="+mn-lt"/>
            </a:endParaRPr>
          </a:p>
          <a:p>
            <a:pPr algn="l"/>
            <a:r>
              <a:rPr lang="en-US" sz="1400" i="1" dirty="0" err="1">
                <a:solidFill>
                  <a:schemeClr val="accent2"/>
                </a:solidFill>
                <a:latin typeface="+mn-lt"/>
                <a:ea typeface="Calibri" panose="020F0502020204030204" pitchFamily="34" charset="0"/>
                <a:cs typeface="Calibri" panose="020F0502020204030204" pitchFamily="34" charset="0"/>
              </a:rPr>
              <a:t>Myint</a:t>
            </a:r>
            <a:r>
              <a:rPr lang="en-US" sz="1400" i="1" dirty="0">
                <a:solidFill>
                  <a:schemeClr val="accent2"/>
                </a:solidFill>
                <a:latin typeface="+mn-lt"/>
                <a:ea typeface="Calibri" panose="020F0502020204030204" pitchFamily="34" charset="0"/>
                <a:cs typeface="Calibri" panose="020F0502020204030204" pitchFamily="34" charset="0"/>
              </a:rPr>
              <a:t> S, Smith F, </a:t>
            </a:r>
            <a:r>
              <a:rPr lang="en-US" sz="1400" i="1" dirty="0" err="1">
                <a:solidFill>
                  <a:schemeClr val="accent2"/>
                </a:solidFill>
                <a:latin typeface="+mn-lt"/>
                <a:ea typeface="Calibri" panose="020F0502020204030204" pitchFamily="34" charset="0"/>
                <a:cs typeface="Calibri" panose="020F0502020204030204" pitchFamily="34" charset="0"/>
              </a:rPr>
              <a:t>Gollins</a:t>
            </a:r>
            <a:r>
              <a:rPr lang="en-US" sz="1400" i="1" dirty="0">
                <a:solidFill>
                  <a:schemeClr val="accent2"/>
                </a:solidFill>
                <a:latin typeface="+mn-lt"/>
                <a:ea typeface="Calibri" panose="020F0502020204030204" pitchFamily="34" charset="0"/>
                <a:cs typeface="Calibri" panose="020F0502020204030204" pitchFamily="34" charset="0"/>
              </a:rPr>
              <a:t> S et al.  Dose Escalation Using Contact X-ray Brachytherapy After External Beam Radiotherapy as Nonsurgical Treatment Option for Rectal Cancer: Outcomes From a Single-Center Experience. Int J </a:t>
            </a:r>
            <a:r>
              <a:rPr lang="en-US" sz="1400" i="1" dirty="0" err="1">
                <a:solidFill>
                  <a:schemeClr val="accent2"/>
                </a:solidFill>
                <a:latin typeface="+mn-lt"/>
                <a:ea typeface="Calibri" panose="020F0502020204030204" pitchFamily="34" charset="0"/>
                <a:cs typeface="Calibri" panose="020F0502020204030204" pitchFamily="34" charset="0"/>
              </a:rPr>
              <a:t>Radiat</a:t>
            </a:r>
            <a:r>
              <a:rPr lang="en-US" sz="1400" i="1" dirty="0">
                <a:solidFill>
                  <a:schemeClr val="accent2"/>
                </a:solidFill>
                <a:latin typeface="+mn-lt"/>
                <a:ea typeface="Calibri" panose="020F0502020204030204" pitchFamily="34" charset="0"/>
                <a:cs typeface="Calibri" panose="020F0502020204030204" pitchFamily="34" charset="0"/>
              </a:rPr>
              <a:t> Oncol Biol Phys. </a:t>
            </a:r>
            <a:r>
              <a:rPr lang="en-US" sz="1400" b="1" i="1" dirty="0">
                <a:solidFill>
                  <a:schemeClr val="accent2"/>
                </a:solidFill>
                <a:latin typeface="+mn-lt"/>
                <a:ea typeface="Calibri" panose="020F0502020204030204" pitchFamily="34" charset="0"/>
                <a:cs typeface="Calibri" panose="020F0502020204030204" pitchFamily="34" charset="0"/>
              </a:rPr>
              <a:t>2018 </a:t>
            </a:r>
            <a:r>
              <a:rPr lang="en-US" sz="1400" i="1" dirty="0">
                <a:solidFill>
                  <a:schemeClr val="accent2"/>
                </a:solidFill>
                <a:latin typeface="+mn-lt"/>
                <a:ea typeface="Calibri" panose="020F0502020204030204" pitchFamily="34" charset="0"/>
                <a:cs typeface="Calibri" panose="020F0502020204030204" pitchFamily="34" charset="0"/>
              </a:rPr>
              <a:t>Mar 1;100(3):565-573. </a:t>
            </a:r>
            <a:r>
              <a:rPr lang="en-US" sz="1400" i="1" dirty="0" err="1">
                <a:solidFill>
                  <a:schemeClr val="accent2"/>
                </a:solidFill>
                <a:latin typeface="+mn-lt"/>
                <a:ea typeface="Calibri" panose="020F0502020204030204" pitchFamily="34" charset="0"/>
                <a:cs typeface="Calibri" panose="020F0502020204030204" pitchFamily="34" charset="0"/>
              </a:rPr>
              <a:t>doi</a:t>
            </a:r>
            <a:r>
              <a:rPr lang="en-US" sz="1400" i="1" dirty="0">
                <a:solidFill>
                  <a:schemeClr val="accent2"/>
                </a:solidFill>
                <a:latin typeface="+mn-lt"/>
                <a:ea typeface="Calibri" panose="020F0502020204030204" pitchFamily="34" charset="0"/>
                <a:cs typeface="Calibri" panose="020F0502020204030204" pitchFamily="34" charset="0"/>
              </a:rPr>
              <a:t>: </a:t>
            </a:r>
            <a:r>
              <a:rPr lang="en-US" sz="1400" dirty="0">
                <a:latin typeface="+mn-lt"/>
              </a:rPr>
              <a:t>10.1016/j.ijrobp.2017.10.022.</a:t>
            </a:r>
            <a:r>
              <a:rPr lang="en-US" sz="1400" i="1" dirty="0">
                <a:solidFill>
                  <a:schemeClr val="accent2"/>
                </a:solidFill>
                <a:latin typeface="+mn-lt"/>
                <a:ea typeface="Calibri" panose="020F0502020204030204" pitchFamily="34" charset="0"/>
                <a:cs typeface="Calibri" panose="020F0502020204030204" pitchFamily="34" charset="0"/>
              </a:rPr>
              <a:t> </a:t>
            </a:r>
            <a:r>
              <a:rPr lang="en-US" sz="1400" i="1" dirty="0" err="1">
                <a:solidFill>
                  <a:schemeClr val="accent2"/>
                </a:solidFill>
                <a:latin typeface="+mn-lt"/>
                <a:ea typeface="Calibri" panose="020F0502020204030204" pitchFamily="34" charset="0"/>
                <a:cs typeface="Calibri" panose="020F0502020204030204" pitchFamily="34" charset="0"/>
              </a:rPr>
              <a:t>Epub</a:t>
            </a:r>
            <a:r>
              <a:rPr lang="en-US" sz="1400" i="1" dirty="0">
                <a:solidFill>
                  <a:schemeClr val="accent2"/>
                </a:solidFill>
                <a:latin typeface="+mn-lt"/>
                <a:ea typeface="Calibri" panose="020F0502020204030204" pitchFamily="34" charset="0"/>
                <a:cs typeface="Calibri" panose="020F0502020204030204" pitchFamily="34" charset="0"/>
              </a:rPr>
              <a:t> 2017 Oct 20.</a:t>
            </a:r>
          </a:p>
          <a:p>
            <a:pPr algn="l"/>
            <a:endParaRPr lang="en-US" sz="1400" i="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algn="l"/>
            <a:endParaRPr lang="en-US" sz="1400" i="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algn="l"/>
            <a:endParaRPr lang="en-US" sz="1400" i="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algn="l"/>
            <a:endParaRPr lang="en-US" dirty="0">
              <a:solidFill>
                <a:srgbClr val="000000"/>
              </a:solidFill>
              <a:latin typeface="URWPalladioL-Roma"/>
            </a:endParaRPr>
          </a:p>
        </p:txBody>
      </p:sp>
      <p:sp>
        <p:nvSpPr>
          <p:cNvPr id="3" name="CuadroTexto 2">
            <a:extLst>
              <a:ext uri="{FF2B5EF4-FFF2-40B4-BE49-F238E27FC236}">
                <a16:creationId xmlns:a16="http://schemas.microsoft.com/office/drawing/2014/main" id="{4714F202-EBDB-AEC4-D42C-E14BFB7848D5}"/>
              </a:ext>
            </a:extLst>
          </p:cNvPr>
          <p:cNvSpPr txBox="1"/>
          <p:nvPr/>
        </p:nvSpPr>
        <p:spPr>
          <a:xfrm>
            <a:off x="1847528" y="3068960"/>
            <a:ext cx="10009111" cy="3756349"/>
          </a:xfrm>
          <a:prstGeom prst="rect">
            <a:avLst/>
          </a:prstGeom>
          <a:noFill/>
        </p:spPr>
        <p:txBody>
          <a:bodyPr wrap="square">
            <a:spAutoFit/>
          </a:bodyPr>
          <a:lstStyle/>
          <a:p>
            <a:pPr algn="just"/>
            <a:r>
              <a:rPr lang="en-US" sz="1400" b="1" dirty="0">
                <a:latin typeface="+mn-lt"/>
              </a:rPr>
              <a:t>42  </a:t>
            </a:r>
            <a:r>
              <a:rPr lang="en-US" sz="1400" b="1" dirty="0" err="1">
                <a:latin typeface="+mn-lt"/>
              </a:rPr>
              <a:t>pacientes</a:t>
            </a:r>
            <a:r>
              <a:rPr lang="en-US" sz="1400" b="1" dirty="0">
                <a:latin typeface="+mn-lt"/>
              </a:rPr>
              <a:t>. </a:t>
            </a:r>
            <a:r>
              <a:rPr lang="en-US" sz="1400" dirty="0">
                <a:latin typeface="+mn-lt"/>
              </a:rPr>
              <a:t>T1-T3. 60 </a:t>
            </a:r>
            <a:r>
              <a:rPr lang="en-US" sz="1400" dirty="0" err="1">
                <a:latin typeface="+mn-lt"/>
              </a:rPr>
              <a:t>Gy</a:t>
            </a:r>
            <a:r>
              <a:rPr lang="en-US" sz="1400" dirty="0">
                <a:latin typeface="+mn-lt"/>
              </a:rPr>
              <a:t> al GTV (30 </a:t>
            </a:r>
            <a:r>
              <a:rPr lang="en-US" sz="1400" dirty="0" err="1">
                <a:latin typeface="+mn-lt"/>
              </a:rPr>
              <a:t>fracciones</a:t>
            </a:r>
            <a:r>
              <a:rPr lang="en-US" sz="1400" dirty="0">
                <a:latin typeface="+mn-lt"/>
              </a:rPr>
              <a:t> de 200 </a:t>
            </a:r>
            <a:r>
              <a:rPr lang="en-US" sz="1400" dirty="0" err="1">
                <a:latin typeface="+mn-lt"/>
              </a:rPr>
              <a:t>cGy</a:t>
            </a:r>
            <a:r>
              <a:rPr lang="en-US" sz="1400" dirty="0">
                <a:latin typeface="+mn-lt"/>
              </a:rPr>
              <a:t>) + BT (5 </a:t>
            </a:r>
            <a:r>
              <a:rPr lang="en-US" sz="1400" dirty="0" err="1">
                <a:latin typeface="+mn-lt"/>
              </a:rPr>
              <a:t>Gy</a:t>
            </a:r>
            <a:r>
              <a:rPr lang="en-US" sz="1400" dirty="0">
                <a:latin typeface="+mn-lt"/>
              </a:rPr>
              <a:t> </a:t>
            </a:r>
            <a:r>
              <a:rPr lang="en-US" sz="1400" dirty="0" err="1">
                <a:latin typeface="+mn-lt"/>
              </a:rPr>
              <a:t>fracción</a:t>
            </a:r>
            <a:r>
              <a:rPr lang="en-US" sz="1400" dirty="0">
                <a:latin typeface="+mn-lt"/>
              </a:rPr>
              <a:t> </a:t>
            </a:r>
            <a:r>
              <a:rPr lang="en-US" sz="1400" dirty="0" err="1">
                <a:latin typeface="+mn-lt"/>
              </a:rPr>
              <a:t>única</a:t>
            </a:r>
            <a:r>
              <a:rPr lang="en-US" sz="1400" dirty="0">
                <a:latin typeface="+mn-lt"/>
              </a:rPr>
              <a:t>)</a:t>
            </a:r>
          </a:p>
          <a:p>
            <a:pPr algn="just"/>
            <a:r>
              <a:rPr lang="es-ES" sz="1400" dirty="0">
                <a:latin typeface="+mn-lt"/>
              </a:rPr>
              <a:t>78% respuesta completa. 88% control local a 2 años. SG a 2 años 88%</a:t>
            </a:r>
          </a:p>
          <a:p>
            <a:r>
              <a:rPr lang="es-ES" sz="1400" dirty="0">
                <a:latin typeface="+mn-lt"/>
              </a:rPr>
              <a:t>Funcionalidad del esfínter : 72% a 1 año y 69% a 2 años</a:t>
            </a:r>
          </a:p>
          <a:p>
            <a:r>
              <a:rPr lang="en-US" sz="1400" b="1" dirty="0" err="1">
                <a:latin typeface="+mn-lt"/>
              </a:rPr>
              <a:t>Toxicidad</a:t>
            </a:r>
            <a:r>
              <a:rPr lang="en-US" sz="1400" b="1" dirty="0">
                <a:latin typeface="+mn-lt"/>
              </a:rPr>
              <a:t> </a:t>
            </a:r>
            <a:r>
              <a:rPr lang="en-US" sz="1400" b="1" dirty="0" err="1">
                <a:latin typeface="+mn-lt"/>
              </a:rPr>
              <a:t>crónica</a:t>
            </a:r>
            <a:r>
              <a:rPr lang="en-US" sz="1400" b="1" dirty="0">
                <a:latin typeface="+mn-lt"/>
              </a:rPr>
              <a:t> ≥ G3: sangrado rectal  6%</a:t>
            </a:r>
          </a:p>
          <a:p>
            <a:pPr algn="just"/>
            <a:endParaRPr lang="en-US" sz="1400" dirty="0">
              <a:latin typeface="+mn-lt"/>
            </a:endParaRPr>
          </a:p>
          <a:p>
            <a:pPr algn="just"/>
            <a:r>
              <a:rPr lang="en-US" sz="1400" i="1" dirty="0" err="1">
                <a:solidFill>
                  <a:schemeClr val="accent2"/>
                </a:solidFill>
                <a:latin typeface="+mn-lt"/>
              </a:rPr>
              <a:t>Dhadda</a:t>
            </a:r>
            <a:r>
              <a:rPr lang="en-US" sz="1400" i="1" dirty="0">
                <a:solidFill>
                  <a:schemeClr val="accent2"/>
                </a:solidFill>
                <a:latin typeface="+mn-lt"/>
              </a:rPr>
              <a:t> AS, Martin A, Killeen S, Hunter I. Organ Preservation Using Contact Radiotherapy for Early Rectal Cancer: Outcomes of Patients Treated at a Single Centre in the UK. Clin Oncol (R Coll </a:t>
            </a:r>
            <a:r>
              <a:rPr lang="en-US" sz="1400" i="1" dirty="0" err="1">
                <a:solidFill>
                  <a:schemeClr val="accent2"/>
                </a:solidFill>
                <a:latin typeface="+mn-lt"/>
              </a:rPr>
              <a:t>Radiol</a:t>
            </a:r>
            <a:r>
              <a:rPr lang="en-US" sz="1400" i="1" dirty="0">
                <a:solidFill>
                  <a:schemeClr val="accent2"/>
                </a:solidFill>
                <a:latin typeface="+mn-lt"/>
              </a:rPr>
              <a:t>) </a:t>
            </a:r>
            <a:r>
              <a:rPr lang="en-US" sz="1400" b="1" i="1" dirty="0">
                <a:solidFill>
                  <a:schemeClr val="accent2"/>
                </a:solidFill>
                <a:latin typeface="+mn-lt"/>
              </a:rPr>
              <a:t>2017 </a:t>
            </a:r>
            <a:r>
              <a:rPr lang="en-US" sz="1400" i="1" dirty="0">
                <a:solidFill>
                  <a:schemeClr val="accent2"/>
                </a:solidFill>
                <a:latin typeface="+mn-lt"/>
              </a:rPr>
              <a:t>Mar;29(3):198-204. </a:t>
            </a:r>
            <a:r>
              <a:rPr lang="en-US" sz="1400" i="1" dirty="0" err="1">
                <a:solidFill>
                  <a:schemeClr val="accent2"/>
                </a:solidFill>
                <a:latin typeface="+mn-lt"/>
              </a:rPr>
              <a:t>doi</a:t>
            </a:r>
            <a:r>
              <a:rPr lang="en-US" sz="1400" i="1" dirty="0">
                <a:solidFill>
                  <a:schemeClr val="accent2"/>
                </a:solidFill>
                <a:latin typeface="+mn-lt"/>
              </a:rPr>
              <a:t>: 10.1016/j.clon.2016.09.014. </a:t>
            </a:r>
            <a:r>
              <a:rPr lang="en-US" sz="1400" i="1" dirty="0" err="1">
                <a:solidFill>
                  <a:schemeClr val="accent2"/>
                </a:solidFill>
                <a:latin typeface="+mn-lt"/>
              </a:rPr>
              <a:t>Epub</a:t>
            </a:r>
            <a:r>
              <a:rPr lang="en-US" sz="1400" i="1" dirty="0">
                <a:solidFill>
                  <a:schemeClr val="accent2"/>
                </a:solidFill>
                <a:latin typeface="+mn-lt"/>
              </a:rPr>
              <a:t> 2016 Oct 7.</a:t>
            </a:r>
          </a:p>
          <a:p>
            <a:endParaRPr lang="en-US" sz="1400" b="1" u="sng" dirty="0">
              <a:solidFill>
                <a:srgbClr val="000000"/>
              </a:solidFill>
              <a:latin typeface="+mn-lt"/>
            </a:endParaRPr>
          </a:p>
          <a:p>
            <a:r>
              <a:rPr lang="en-US" sz="1400" b="1" u="sng" dirty="0">
                <a:solidFill>
                  <a:srgbClr val="000000"/>
                </a:solidFill>
                <a:latin typeface="+mn-lt"/>
              </a:rPr>
              <a:t>Gerard et al</a:t>
            </a:r>
          </a:p>
          <a:p>
            <a:r>
              <a:rPr lang="en-US" sz="1400" dirty="0">
                <a:solidFill>
                  <a:srgbClr val="000000"/>
                </a:solidFill>
                <a:latin typeface="+mn-lt"/>
              </a:rPr>
              <a:t>94pacientes.</a:t>
            </a:r>
          </a:p>
          <a:p>
            <a:pPr lvl="0" algn="just">
              <a:defRPr/>
            </a:pPr>
            <a:r>
              <a:rPr lang="en-US" sz="1400" b="1" dirty="0">
                <a:solidFill>
                  <a:srgbClr val="000000"/>
                </a:solidFill>
                <a:latin typeface="+mn-lt"/>
              </a:rPr>
              <a:t>BT (90-110 </a:t>
            </a:r>
            <a:r>
              <a:rPr lang="en-US" sz="1400" b="1" dirty="0" err="1">
                <a:solidFill>
                  <a:srgbClr val="000000"/>
                </a:solidFill>
                <a:latin typeface="+mn-lt"/>
              </a:rPr>
              <a:t>Gy</a:t>
            </a:r>
            <a:r>
              <a:rPr lang="en-US" sz="1400" b="1" dirty="0">
                <a:solidFill>
                  <a:srgbClr val="000000"/>
                </a:solidFill>
                <a:latin typeface="+mn-lt"/>
              </a:rPr>
              <a:t> en 3-4 </a:t>
            </a:r>
            <a:r>
              <a:rPr lang="en-US" sz="1400" b="1" dirty="0" err="1">
                <a:solidFill>
                  <a:srgbClr val="000000"/>
                </a:solidFill>
                <a:latin typeface="+mn-lt"/>
              </a:rPr>
              <a:t>fracciones</a:t>
            </a:r>
            <a:r>
              <a:rPr lang="en-US" sz="1400" b="1" dirty="0">
                <a:solidFill>
                  <a:srgbClr val="000000"/>
                </a:solidFill>
                <a:latin typeface="+mn-lt"/>
              </a:rPr>
              <a:t> </a:t>
            </a:r>
            <a:r>
              <a:rPr lang="en-US" sz="1400" b="1" dirty="0" err="1">
                <a:solidFill>
                  <a:srgbClr val="000000"/>
                </a:solidFill>
                <a:latin typeface="+mn-lt"/>
              </a:rPr>
              <a:t>separadas</a:t>
            </a:r>
            <a:r>
              <a:rPr lang="en-US" sz="1400" b="1" dirty="0">
                <a:solidFill>
                  <a:srgbClr val="000000"/>
                </a:solidFill>
                <a:latin typeface="+mn-lt"/>
              </a:rPr>
              <a:t> 1- 1,5 </a:t>
            </a:r>
            <a:r>
              <a:rPr lang="en-US" sz="1400" b="1" dirty="0" err="1">
                <a:solidFill>
                  <a:srgbClr val="000000"/>
                </a:solidFill>
                <a:latin typeface="+mn-lt"/>
              </a:rPr>
              <a:t>semanas</a:t>
            </a:r>
            <a:r>
              <a:rPr lang="en-US" sz="1400" b="1" dirty="0">
                <a:solidFill>
                  <a:srgbClr val="000000"/>
                </a:solidFill>
                <a:latin typeface="+mn-lt"/>
              </a:rPr>
              <a:t>) + 50 </a:t>
            </a:r>
            <a:r>
              <a:rPr lang="en-US" sz="1400" b="1" dirty="0" err="1">
                <a:solidFill>
                  <a:srgbClr val="000000"/>
                </a:solidFill>
                <a:latin typeface="+mn-lt"/>
              </a:rPr>
              <a:t>Gy</a:t>
            </a:r>
            <a:r>
              <a:rPr lang="en-US" sz="1400" b="1" dirty="0">
                <a:solidFill>
                  <a:srgbClr val="000000"/>
                </a:solidFill>
                <a:latin typeface="+mn-lt"/>
              </a:rPr>
              <a:t> a la pelvis post.</a:t>
            </a:r>
          </a:p>
          <a:p>
            <a:r>
              <a:rPr lang="en-US" sz="1400" dirty="0">
                <a:solidFill>
                  <a:srgbClr val="000000"/>
                </a:solidFill>
                <a:latin typeface="+mn-lt"/>
              </a:rPr>
              <a:t>Control local a 3 </a:t>
            </a:r>
            <a:r>
              <a:rPr lang="en-US" sz="1400" dirty="0" err="1">
                <a:solidFill>
                  <a:srgbClr val="000000"/>
                </a:solidFill>
                <a:latin typeface="+mn-lt"/>
              </a:rPr>
              <a:t>años</a:t>
            </a:r>
            <a:r>
              <a:rPr lang="en-US" sz="1400" dirty="0">
                <a:solidFill>
                  <a:srgbClr val="000000"/>
                </a:solidFill>
                <a:latin typeface="+mn-lt"/>
              </a:rPr>
              <a:t> 90%</a:t>
            </a:r>
          </a:p>
          <a:p>
            <a:r>
              <a:rPr lang="en-US" sz="1400" b="1" dirty="0" err="1">
                <a:latin typeface="+mn-lt"/>
              </a:rPr>
              <a:t>Toxicidad</a:t>
            </a:r>
            <a:r>
              <a:rPr lang="en-US" sz="1400" b="1" dirty="0">
                <a:latin typeface="+mn-lt"/>
              </a:rPr>
              <a:t> </a:t>
            </a:r>
            <a:r>
              <a:rPr lang="en-US" sz="1400" b="1" dirty="0" err="1">
                <a:latin typeface="+mn-lt"/>
              </a:rPr>
              <a:t>crónica</a:t>
            </a:r>
            <a:r>
              <a:rPr lang="en-US" sz="1400" b="1" dirty="0">
                <a:latin typeface="+mn-lt"/>
              </a:rPr>
              <a:t> ≥ G3:</a:t>
            </a:r>
            <a:r>
              <a:rPr lang="en-US" sz="1400" b="1" dirty="0">
                <a:solidFill>
                  <a:srgbClr val="000000"/>
                </a:solidFill>
                <a:latin typeface="+mn-lt"/>
              </a:rPr>
              <a:t> 12%</a:t>
            </a:r>
            <a:endParaRPr lang="en-US" sz="1400" dirty="0">
              <a:solidFill>
                <a:srgbClr val="000000"/>
              </a:solidFill>
              <a:latin typeface="+mn-lt"/>
            </a:endParaRPr>
          </a:p>
          <a:p>
            <a:r>
              <a:rPr lang="en-US" sz="1400" i="1" dirty="0">
                <a:solidFill>
                  <a:schemeClr val="accent2"/>
                </a:solidFill>
                <a:latin typeface="+mn-lt"/>
              </a:rPr>
              <a:t>Gérard JP, Barbet N, Gal J, et al. Planned organ preservation for early T2-3 rectal adenocarcinoma: A French, </a:t>
            </a:r>
            <a:r>
              <a:rPr lang="en-US" sz="1400" i="1" dirty="0" err="1">
                <a:solidFill>
                  <a:schemeClr val="accent2"/>
                </a:solidFill>
                <a:latin typeface="+mn-lt"/>
              </a:rPr>
              <a:t>multicentre</a:t>
            </a:r>
            <a:r>
              <a:rPr lang="en-US" sz="1400" i="1" dirty="0">
                <a:solidFill>
                  <a:schemeClr val="accent2"/>
                </a:solidFill>
                <a:latin typeface="+mn-lt"/>
              </a:rPr>
              <a:t> study. </a:t>
            </a:r>
            <a:r>
              <a:rPr lang="en-US" sz="1400" i="1" dirty="0" err="1">
                <a:solidFill>
                  <a:schemeClr val="accent2"/>
                </a:solidFill>
                <a:latin typeface="+mn-lt"/>
              </a:rPr>
              <a:t>Eur</a:t>
            </a:r>
            <a:r>
              <a:rPr lang="en-US" sz="1400" i="1" dirty="0">
                <a:solidFill>
                  <a:schemeClr val="accent2"/>
                </a:solidFill>
                <a:latin typeface="+mn-lt"/>
              </a:rPr>
              <a:t> J Cancer. 2019 Feb;108:1-16. </a:t>
            </a:r>
            <a:r>
              <a:rPr lang="en-US" sz="1400" i="1" dirty="0" err="1">
                <a:solidFill>
                  <a:schemeClr val="accent2"/>
                </a:solidFill>
                <a:latin typeface="+mn-lt"/>
              </a:rPr>
              <a:t>doi</a:t>
            </a:r>
            <a:r>
              <a:rPr lang="en-US" sz="1400" i="1" dirty="0">
                <a:solidFill>
                  <a:schemeClr val="accent2"/>
                </a:solidFill>
                <a:latin typeface="+mn-lt"/>
              </a:rPr>
              <a:t>: 10.1016/j.ejca.2018.11.022. </a:t>
            </a:r>
            <a:r>
              <a:rPr lang="en-US" sz="1400" i="1" dirty="0" err="1">
                <a:solidFill>
                  <a:schemeClr val="accent2"/>
                </a:solidFill>
                <a:latin typeface="+mn-lt"/>
              </a:rPr>
              <a:t>Epub</a:t>
            </a:r>
            <a:r>
              <a:rPr lang="en-US" sz="1400" i="1" dirty="0">
                <a:solidFill>
                  <a:schemeClr val="accent2"/>
                </a:solidFill>
                <a:latin typeface="+mn-lt"/>
              </a:rPr>
              <a:t> 2018 Dec 20.</a:t>
            </a:r>
          </a:p>
          <a:p>
            <a:pPr algn="just"/>
            <a:endParaRPr lang="en-US" sz="1400" i="1" dirty="0">
              <a:solidFill>
                <a:schemeClr val="accent2"/>
              </a:solidFill>
              <a:latin typeface="+mj-lt"/>
            </a:endParaRPr>
          </a:p>
          <a:p>
            <a:pPr algn="just"/>
            <a:endParaRPr lang="en-US" dirty="0">
              <a:latin typeface="+mj-lt"/>
            </a:endParaRPr>
          </a:p>
        </p:txBody>
      </p:sp>
    </p:spTree>
    <p:extLst>
      <p:ext uri="{BB962C8B-B14F-4D97-AF65-F5344CB8AC3E}">
        <p14:creationId xmlns:p14="http://schemas.microsoft.com/office/powerpoint/2010/main" val="165272033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F985972-BABC-7042-B163-93500AC2AE43}"/>
              </a:ext>
            </a:extLst>
          </p:cNvPr>
          <p:cNvPicPr>
            <a:picLocks noChangeAspect="1"/>
          </p:cNvPicPr>
          <p:nvPr/>
        </p:nvPicPr>
        <p:blipFill rotWithShape="1">
          <a:blip r:embed="rId2"/>
          <a:srcRect l="11610" t="13250" r="6295" b="1701"/>
          <a:stretch/>
        </p:blipFill>
        <p:spPr>
          <a:xfrm>
            <a:off x="2423592" y="1484783"/>
            <a:ext cx="8640960" cy="5035379"/>
          </a:xfrm>
          <a:prstGeom prst="rect">
            <a:avLst/>
          </a:prstGeom>
        </p:spPr>
      </p:pic>
      <p:sp>
        <p:nvSpPr>
          <p:cNvPr id="5" name="Título 1">
            <a:extLst>
              <a:ext uri="{FF2B5EF4-FFF2-40B4-BE49-F238E27FC236}">
                <a16:creationId xmlns:a16="http://schemas.microsoft.com/office/drawing/2014/main" id="{90991B21-CDE8-A55B-EF2B-449EFB87090C}"/>
              </a:ext>
            </a:extLst>
          </p:cNvPr>
          <p:cNvSpPr>
            <a:spLocks noGrp="1"/>
          </p:cNvSpPr>
          <p:nvPr>
            <p:ph type="title"/>
          </p:nvPr>
        </p:nvSpPr>
        <p:spPr>
          <a:xfrm>
            <a:off x="2009955" y="78497"/>
            <a:ext cx="9774677" cy="1334279"/>
          </a:xfrm>
        </p:spPr>
        <p:txBody>
          <a:bodyPr/>
          <a:lstStyle/>
          <a:p>
            <a:pPr algn="ctr"/>
            <a:r>
              <a:rPr lang="es-ES" sz="3200" b="1" u="sng" dirty="0">
                <a:solidFill>
                  <a:srgbClr val="FF0000"/>
                </a:solidFill>
                <a:effectLst>
                  <a:outerShdw blurRad="38100" dist="38100" dir="2700000" algn="tl">
                    <a:srgbClr val="000000">
                      <a:alpha val="43137"/>
                    </a:srgbClr>
                  </a:outerShdw>
                </a:effectLst>
              </a:rPr>
              <a:t>RESULTADOS</a:t>
            </a:r>
            <a:br>
              <a:rPr lang="es-ES" sz="3200" b="1" u="sng" dirty="0">
                <a:solidFill>
                  <a:srgbClr val="FF0000"/>
                </a:solidFill>
                <a:effectLst>
                  <a:outerShdw blurRad="38100" dist="38100" dir="2700000" algn="tl">
                    <a:srgbClr val="000000">
                      <a:alpha val="43137"/>
                    </a:srgbClr>
                  </a:outerShdw>
                </a:effectLst>
              </a:rPr>
            </a:br>
            <a:r>
              <a:rPr lang="es-ES" sz="3200" b="1" u="sng" dirty="0">
                <a:solidFill>
                  <a:srgbClr val="FF0000"/>
                </a:solidFill>
                <a:effectLst>
                  <a:outerShdw blurRad="38100" dist="38100" dir="2700000" algn="tl">
                    <a:srgbClr val="000000">
                      <a:alpha val="43137"/>
                    </a:srgbClr>
                  </a:outerShdw>
                </a:effectLst>
              </a:rPr>
              <a:t>OPERA TRIAL</a:t>
            </a:r>
            <a:endParaRPr lang="en-US" sz="3200" b="1" u="sng" dirty="0">
              <a:solidFill>
                <a:srgbClr val="FF0000"/>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870B9D77-5274-535D-4C63-5D62D9D448F9}"/>
              </a:ext>
            </a:extLst>
          </p:cNvPr>
          <p:cNvSpPr txBox="1"/>
          <p:nvPr/>
        </p:nvSpPr>
        <p:spPr>
          <a:xfrm>
            <a:off x="2063552" y="2780928"/>
            <a:ext cx="9289031" cy="349968"/>
          </a:xfrm>
          <a:prstGeom prst="rect">
            <a:avLst/>
          </a:prstGeom>
          <a:noFill/>
        </p:spPr>
        <p:txBody>
          <a:bodyPr wrap="square">
            <a:spAutoFit/>
          </a:bodyPr>
          <a:lstStyle/>
          <a:p>
            <a:r>
              <a:rPr lang="en-US" dirty="0"/>
              <a:t>RTE + QT (45 </a:t>
            </a:r>
            <a:r>
              <a:rPr lang="en-US" dirty="0" err="1"/>
              <a:t>Gy</a:t>
            </a:r>
            <a:r>
              <a:rPr lang="en-US" dirty="0"/>
              <a:t>) + BOOST RTE (5 </a:t>
            </a:r>
            <a:r>
              <a:rPr lang="en-US" dirty="0" err="1"/>
              <a:t>fr</a:t>
            </a:r>
            <a:r>
              <a:rPr lang="en-US" dirty="0"/>
              <a:t> de 9 </a:t>
            </a:r>
            <a:r>
              <a:rPr lang="en-US" dirty="0" err="1"/>
              <a:t>Gy</a:t>
            </a:r>
            <a:r>
              <a:rPr lang="en-US" dirty="0"/>
              <a:t>)              BT RX (3 </a:t>
            </a:r>
            <a:r>
              <a:rPr lang="en-US" dirty="0" err="1"/>
              <a:t>fr</a:t>
            </a:r>
            <a:r>
              <a:rPr lang="en-US" dirty="0"/>
              <a:t> de 30 </a:t>
            </a:r>
            <a:r>
              <a:rPr lang="en-US" dirty="0" err="1"/>
              <a:t>Gy</a:t>
            </a:r>
            <a:r>
              <a:rPr lang="en-US" dirty="0"/>
              <a:t>)</a:t>
            </a:r>
          </a:p>
        </p:txBody>
      </p:sp>
    </p:spTree>
    <p:extLst>
      <p:ext uri="{BB962C8B-B14F-4D97-AF65-F5344CB8AC3E}">
        <p14:creationId xmlns:p14="http://schemas.microsoft.com/office/powerpoint/2010/main" val="1279499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C86B-628A-1179-4AD2-7914D6C84C04}"/>
              </a:ext>
            </a:extLst>
          </p:cNvPr>
          <p:cNvSpPr>
            <a:spLocks noGrp="1"/>
          </p:cNvSpPr>
          <p:nvPr>
            <p:ph type="title"/>
          </p:nvPr>
        </p:nvSpPr>
        <p:spPr>
          <a:xfrm>
            <a:off x="2009955" y="78497"/>
            <a:ext cx="9774677" cy="1334279"/>
          </a:xfrm>
        </p:spPr>
        <p:txBody>
          <a:bodyPr/>
          <a:lstStyle/>
          <a:p>
            <a:pPr algn="ctr"/>
            <a:r>
              <a:rPr lang="es-ES" sz="3200" b="1" u="sng" dirty="0">
                <a:solidFill>
                  <a:srgbClr val="FF0000"/>
                </a:solidFill>
                <a:effectLst>
                  <a:outerShdw blurRad="38100" dist="38100" dir="2700000" algn="tl">
                    <a:srgbClr val="000000">
                      <a:alpha val="43137"/>
                    </a:srgbClr>
                  </a:outerShdw>
                </a:effectLst>
              </a:rPr>
              <a:t>RESULTADOS</a:t>
            </a:r>
            <a:endParaRPr lang="en-US" sz="3200" b="1" u="sng" dirty="0">
              <a:solidFill>
                <a:srgbClr val="FF0000"/>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1E46B804-57FD-0FB9-754E-8BF57AC857EA}"/>
              </a:ext>
            </a:extLst>
          </p:cNvPr>
          <p:cNvSpPr txBox="1"/>
          <p:nvPr/>
        </p:nvSpPr>
        <p:spPr>
          <a:xfrm>
            <a:off x="1775520" y="1340768"/>
            <a:ext cx="10009112" cy="4815164"/>
          </a:xfrm>
          <a:prstGeom prst="rect">
            <a:avLst/>
          </a:prstGeom>
          <a:noFill/>
        </p:spPr>
        <p:txBody>
          <a:bodyPr wrap="square" rtlCol="0">
            <a:spAutoFit/>
          </a:bodyPr>
          <a:lstStyle/>
          <a:p>
            <a:pPr marL="571500" indent="-571500" algn="just">
              <a:buFont typeface="Arial" panose="020B0604020202020204" pitchFamily="34" charset="0"/>
              <a:buChar char="•"/>
            </a:pPr>
            <a:r>
              <a:rPr lang="en-US" sz="2000" b="0" i="0" dirty="0">
                <a:solidFill>
                  <a:srgbClr val="000000"/>
                </a:solidFill>
                <a:effectLst/>
                <a:latin typeface="+mn-lt"/>
              </a:rPr>
              <a:t>European Phase III Study Comparing a Radiation Dose Escalation Using 2 Different Approaches : External Beam Radiation Therapy Versus </a:t>
            </a:r>
            <a:r>
              <a:rPr lang="en-US" sz="2000" b="0" i="0" dirty="0" err="1">
                <a:solidFill>
                  <a:srgbClr val="000000"/>
                </a:solidFill>
                <a:effectLst/>
                <a:latin typeface="+mn-lt"/>
              </a:rPr>
              <a:t>Endocavitary</a:t>
            </a:r>
            <a:r>
              <a:rPr lang="en-US" sz="2000" b="0" i="0" dirty="0">
                <a:solidFill>
                  <a:srgbClr val="000000"/>
                </a:solidFill>
                <a:effectLst/>
                <a:latin typeface="+mn-lt"/>
              </a:rPr>
              <a:t> Radiation Therapy With Contact X-ray Brachytherapy 50 </a:t>
            </a:r>
            <a:r>
              <a:rPr lang="en-US" sz="2000" b="0" i="0" dirty="0" err="1">
                <a:solidFill>
                  <a:srgbClr val="000000"/>
                </a:solidFill>
                <a:effectLst/>
                <a:latin typeface="+mn-lt"/>
              </a:rPr>
              <a:t>kiloVolts</a:t>
            </a:r>
            <a:r>
              <a:rPr lang="en-US" sz="2000" b="0" i="0" dirty="0">
                <a:solidFill>
                  <a:srgbClr val="000000"/>
                </a:solidFill>
                <a:effectLst/>
                <a:latin typeface="+mn-lt"/>
              </a:rPr>
              <a:t> (kV) for Patients With Rectal Adenocarcinoma. </a:t>
            </a:r>
            <a:r>
              <a:rPr lang="en-US" sz="2000" b="1" dirty="0">
                <a:solidFill>
                  <a:srgbClr val="000000"/>
                </a:solidFill>
                <a:latin typeface="+mn-lt"/>
              </a:rPr>
              <a:t>OPERA TRIAL. </a:t>
            </a:r>
            <a:r>
              <a:rPr lang="en-US" sz="2000" b="1" i="0" dirty="0">
                <a:solidFill>
                  <a:srgbClr val="000000"/>
                </a:solidFill>
                <a:effectLst/>
                <a:latin typeface="Source Sans Pro" panose="020B0503030403020204" pitchFamily="34" charset="0"/>
              </a:rPr>
              <a:t>NCT02505750. </a:t>
            </a:r>
            <a:r>
              <a:rPr lang="en-US" sz="2000" i="1" dirty="0" err="1">
                <a:solidFill>
                  <a:srgbClr val="000000"/>
                </a:solidFill>
                <a:effectLst/>
                <a:latin typeface="Source Sans Pro" panose="020B0503030403020204" pitchFamily="34" charset="0"/>
              </a:rPr>
              <a:t>Completado</a:t>
            </a:r>
            <a:r>
              <a:rPr lang="en-US" sz="2000" b="1" i="0" dirty="0">
                <a:solidFill>
                  <a:srgbClr val="000000"/>
                </a:solidFill>
                <a:effectLst/>
                <a:latin typeface="Source Sans Pro" panose="020B0503030403020204" pitchFamily="34" charset="0"/>
              </a:rPr>
              <a:t>. </a:t>
            </a:r>
            <a:r>
              <a:rPr lang="es-ES" sz="2000" b="1" dirty="0">
                <a:latin typeface="+mn-lt"/>
              </a:rPr>
              <a:t> </a:t>
            </a:r>
          </a:p>
          <a:p>
            <a:pPr lvl="1" indent="0" algn="just"/>
            <a:endParaRPr lang="es-ES" sz="2000" b="1" dirty="0">
              <a:latin typeface="+mn-lt"/>
            </a:endParaRPr>
          </a:p>
          <a:p>
            <a:pPr lvl="1" indent="0" algn="just"/>
            <a:r>
              <a:rPr lang="es-ES" sz="2000" b="1" dirty="0">
                <a:latin typeface="+mn-lt"/>
              </a:rPr>
              <a:t>141 pacientes.</a:t>
            </a:r>
          </a:p>
          <a:p>
            <a:pPr marL="1085850" lvl="1" indent="-342900" algn="just">
              <a:buFont typeface="Arial" panose="020B0604020202020204" pitchFamily="34" charset="0"/>
              <a:buChar char="•"/>
            </a:pPr>
            <a:r>
              <a:rPr lang="es-ES" sz="2000" b="1" dirty="0">
                <a:latin typeface="+mn-lt"/>
              </a:rPr>
              <a:t>    Preservación esfínter a 3 años: 59 vs 81% (p=0·0026)</a:t>
            </a:r>
          </a:p>
          <a:p>
            <a:pPr marL="1314450" lvl="1" indent="-571500" algn="just">
              <a:buFont typeface="Arial" panose="020B0604020202020204" pitchFamily="34" charset="0"/>
              <a:buChar char="•"/>
            </a:pPr>
            <a:r>
              <a:rPr lang="es-ES" sz="2000" b="1" dirty="0">
                <a:latin typeface="+mn-lt"/>
              </a:rPr>
              <a:t>Preservación esfínter T &lt; 3 cm: 63% vs 97% (p=0·012)</a:t>
            </a:r>
          </a:p>
          <a:p>
            <a:pPr marL="1314450" lvl="1" indent="-571500" algn="just">
              <a:buFont typeface="Arial" panose="020B0604020202020204" pitchFamily="34" charset="0"/>
              <a:buChar char="•"/>
            </a:pPr>
            <a:r>
              <a:rPr lang="es-ES" sz="2000" b="1" dirty="0">
                <a:latin typeface="+mn-lt"/>
              </a:rPr>
              <a:t>LARS &lt; 3 85%</a:t>
            </a:r>
          </a:p>
          <a:p>
            <a:pPr algn="l"/>
            <a:endParaRPr lang="en-US" sz="1400" b="0" i="1" u="none" strike="noStrike" baseline="0" dirty="0">
              <a:solidFill>
                <a:schemeClr val="accent2"/>
              </a:solidFill>
              <a:latin typeface="+mn-lt"/>
            </a:endParaRPr>
          </a:p>
          <a:p>
            <a:pPr algn="just"/>
            <a:r>
              <a:rPr lang="en-US" sz="1400" i="1" dirty="0">
                <a:solidFill>
                  <a:schemeClr val="accent2"/>
                </a:solidFill>
                <a:latin typeface="+mn-lt"/>
              </a:rPr>
              <a:t>	</a:t>
            </a:r>
            <a:r>
              <a:rPr lang="en-US" sz="1400" b="0" i="1" u="none" strike="noStrike" baseline="0" dirty="0" err="1">
                <a:solidFill>
                  <a:schemeClr val="accent2"/>
                </a:solidFill>
                <a:latin typeface="+mn-lt"/>
              </a:rPr>
              <a:t>Myint</a:t>
            </a:r>
            <a:r>
              <a:rPr lang="en-US" sz="1400" b="0" i="1" u="none" strike="noStrike" baseline="0" dirty="0">
                <a:solidFill>
                  <a:schemeClr val="accent2"/>
                </a:solidFill>
                <a:latin typeface="+mn-lt"/>
              </a:rPr>
              <a:t>, A.S.; </a:t>
            </a:r>
            <a:r>
              <a:rPr lang="en-US" sz="1400" b="0" i="1" u="none" strike="noStrike" baseline="0" dirty="0" err="1">
                <a:solidFill>
                  <a:schemeClr val="accent2"/>
                </a:solidFill>
                <a:latin typeface="+mn-lt"/>
              </a:rPr>
              <a:t>Thamphya</a:t>
            </a:r>
            <a:r>
              <a:rPr lang="en-US" sz="1400" b="0" i="1" u="none" strike="noStrike" baseline="0" dirty="0">
                <a:solidFill>
                  <a:schemeClr val="accent2"/>
                </a:solidFill>
                <a:latin typeface="+mn-lt"/>
              </a:rPr>
              <a:t>, B.; Gerard, J.-P. Does non-TME surgery of rectal cancer compromise the chance of cure? Preliminary 	surgical salvage data from OPERA phase III randomized trial. J. Clin. Oncol. </a:t>
            </a:r>
            <a:r>
              <a:rPr lang="en-US" sz="1400" b="1" i="1" u="none" strike="noStrike" baseline="0" dirty="0">
                <a:solidFill>
                  <a:schemeClr val="accent2"/>
                </a:solidFill>
                <a:latin typeface="+mn-lt"/>
              </a:rPr>
              <a:t>2021</a:t>
            </a:r>
            <a:r>
              <a:rPr lang="en-US" sz="1400" b="0" i="1" u="none" strike="noStrike" baseline="0" dirty="0">
                <a:solidFill>
                  <a:schemeClr val="accent2"/>
                </a:solidFill>
                <a:latin typeface="+mn-lt"/>
              </a:rPr>
              <a:t>, 39, 12. </a:t>
            </a:r>
          </a:p>
          <a:p>
            <a:pPr algn="just"/>
            <a:r>
              <a:rPr lang="en-US" sz="1400" i="1" dirty="0">
                <a:solidFill>
                  <a:schemeClr val="accent2"/>
                </a:solidFill>
                <a:latin typeface="+mn-lt"/>
              </a:rPr>
              <a:t>	</a:t>
            </a:r>
          </a:p>
          <a:p>
            <a:pPr algn="just"/>
            <a:r>
              <a:rPr lang="en-US" sz="1400" i="1" dirty="0">
                <a:solidFill>
                  <a:schemeClr val="accent2"/>
                </a:solidFill>
                <a:latin typeface="+mn-lt"/>
              </a:rPr>
              <a:t>	</a:t>
            </a:r>
            <a:r>
              <a:rPr lang="en-US" sz="1600" i="1" dirty="0">
                <a:solidFill>
                  <a:schemeClr val="accent2"/>
                </a:solidFill>
                <a:effectLst>
                  <a:outerShdw blurRad="38100" dist="38100" dir="2700000" algn="tl">
                    <a:srgbClr val="000000">
                      <a:alpha val="43137"/>
                    </a:srgbClr>
                  </a:outerShdw>
                </a:effectLst>
                <a:latin typeface="+mn-lt"/>
              </a:rPr>
              <a:t>Gerard JP, Barbet N, </a:t>
            </a:r>
            <a:r>
              <a:rPr lang="en-US" sz="1600" i="1" dirty="0" err="1">
                <a:solidFill>
                  <a:schemeClr val="accent2"/>
                </a:solidFill>
                <a:effectLst>
                  <a:outerShdw blurRad="38100" dist="38100" dir="2700000" algn="tl">
                    <a:srgbClr val="000000">
                      <a:alpha val="43137"/>
                    </a:srgbClr>
                  </a:outerShdw>
                </a:effectLst>
                <a:latin typeface="+mn-lt"/>
              </a:rPr>
              <a:t>Schiappa</a:t>
            </a:r>
            <a:r>
              <a:rPr lang="en-US" sz="1600" i="1" dirty="0">
                <a:solidFill>
                  <a:schemeClr val="accent2"/>
                </a:solidFill>
                <a:effectLst>
                  <a:outerShdw blurRad="38100" dist="38100" dir="2700000" algn="tl">
                    <a:srgbClr val="000000">
                      <a:alpha val="43137"/>
                    </a:srgbClr>
                  </a:outerShdw>
                </a:effectLst>
                <a:latin typeface="+mn-lt"/>
              </a:rPr>
              <a:t> R ET AL. ICONE group. Neoadjuvant chemoradiotherapy with radiation dose 	escalation with 	contact x-ray brachytherapy boost or external beam radiotherapy boost for organ preservation in 	early cT2-cT3 rectal 	adenocarcinoma (OPERA): a phase 3, </a:t>
            </a:r>
            <a:r>
              <a:rPr lang="en-US" sz="1600" i="1" dirty="0" err="1">
                <a:solidFill>
                  <a:schemeClr val="accent2"/>
                </a:solidFill>
                <a:effectLst>
                  <a:outerShdw blurRad="38100" dist="38100" dir="2700000" algn="tl">
                    <a:srgbClr val="000000">
                      <a:alpha val="43137"/>
                    </a:srgbClr>
                  </a:outerShdw>
                </a:effectLst>
                <a:latin typeface="+mn-lt"/>
              </a:rPr>
              <a:t>randomised</a:t>
            </a:r>
            <a:r>
              <a:rPr lang="en-US" sz="1600" i="1" dirty="0">
                <a:solidFill>
                  <a:schemeClr val="accent2"/>
                </a:solidFill>
                <a:effectLst>
                  <a:outerShdw blurRad="38100" dist="38100" dir="2700000" algn="tl">
                    <a:srgbClr val="000000">
                      <a:alpha val="43137"/>
                    </a:srgbClr>
                  </a:outerShdw>
                </a:effectLst>
                <a:latin typeface="+mn-lt"/>
              </a:rPr>
              <a:t> controlled trial. Clinical Trial Lancet 	Gastroenterol Hepatol </a:t>
            </a:r>
            <a:r>
              <a:rPr lang="en-US" sz="1600" b="1" i="1" dirty="0">
                <a:solidFill>
                  <a:schemeClr val="accent2"/>
                </a:solidFill>
                <a:effectLst>
                  <a:outerShdw blurRad="38100" dist="38100" dir="2700000" algn="tl">
                    <a:srgbClr val="000000">
                      <a:alpha val="43137"/>
                    </a:srgbClr>
                  </a:outerShdw>
                </a:effectLst>
                <a:latin typeface="+mn-lt"/>
              </a:rPr>
              <a:t>2023</a:t>
            </a:r>
            <a:r>
              <a:rPr lang="en-US" sz="1600" i="1" dirty="0">
                <a:solidFill>
                  <a:schemeClr val="accent2"/>
                </a:solidFill>
                <a:effectLst>
                  <a:outerShdw blurRad="38100" dist="38100" dir="2700000" algn="tl">
                    <a:srgbClr val="000000">
                      <a:alpha val="43137"/>
                    </a:srgbClr>
                  </a:outerShdw>
                </a:effectLst>
                <a:latin typeface="+mn-lt"/>
              </a:rPr>
              <a:t> Apr;8(4):356-	367. </a:t>
            </a:r>
            <a:r>
              <a:rPr lang="en-US" sz="1600" i="1" dirty="0" err="1">
                <a:solidFill>
                  <a:schemeClr val="accent2"/>
                </a:solidFill>
                <a:effectLst>
                  <a:outerShdw blurRad="38100" dist="38100" dir="2700000" algn="tl">
                    <a:srgbClr val="000000">
                      <a:alpha val="43137"/>
                    </a:srgbClr>
                  </a:outerShdw>
                </a:effectLst>
                <a:latin typeface="+mn-lt"/>
              </a:rPr>
              <a:t>doi</a:t>
            </a:r>
            <a:r>
              <a:rPr lang="en-US" sz="1600" i="1" dirty="0">
                <a:solidFill>
                  <a:schemeClr val="accent2"/>
                </a:solidFill>
                <a:effectLst>
                  <a:outerShdw blurRad="38100" dist="38100" dir="2700000" algn="tl">
                    <a:srgbClr val="000000">
                      <a:alpha val="43137"/>
                    </a:srgbClr>
                  </a:outerShdw>
                </a:effectLst>
                <a:latin typeface="+mn-lt"/>
              </a:rPr>
              <a:t>: 10.1016/S2468-1253(22)00392-2. </a:t>
            </a:r>
            <a:r>
              <a:rPr lang="en-US" sz="1600" i="1" dirty="0" err="1">
                <a:solidFill>
                  <a:schemeClr val="accent2"/>
                </a:solidFill>
                <a:effectLst>
                  <a:outerShdw blurRad="38100" dist="38100" dir="2700000" algn="tl">
                    <a:srgbClr val="000000">
                      <a:alpha val="43137"/>
                    </a:srgbClr>
                  </a:outerShdw>
                </a:effectLst>
                <a:latin typeface="+mn-lt"/>
              </a:rPr>
              <a:t>Epub</a:t>
            </a:r>
            <a:r>
              <a:rPr lang="en-US" sz="1600" i="1" dirty="0">
                <a:solidFill>
                  <a:schemeClr val="accent2"/>
                </a:solidFill>
                <a:effectLst>
                  <a:outerShdw blurRad="38100" dist="38100" dir="2700000" algn="tl">
                    <a:srgbClr val="000000">
                      <a:alpha val="43137"/>
                    </a:srgbClr>
                  </a:outerShdw>
                </a:effectLst>
                <a:latin typeface="+mn-lt"/>
              </a:rPr>
              <a:t> 2023 Feb 16.</a:t>
            </a:r>
          </a:p>
          <a:p>
            <a:pPr algn="just"/>
            <a:endParaRPr lang="en-US" sz="1600" b="0" i="1" u="none" strike="noStrike" baseline="0" dirty="0">
              <a:solidFill>
                <a:schemeClr val="accent2"/>
              </a:solidFill>
              <a:effectLst>
                <a:outerShdw blurRad="38100" dist="38100" dir="2700000" algn="tl">
                  <a:srgbClr val="000000">
                    <a:alpha val="43137"/>
                  </a:srgbClr>
                </a:outerShdw>
              </a:effectLst>
              <a:latin typeface="+mn-lt"/>
            </a:endParaRPr>
          </a:p>
          <a:p>
            <a:pPr algn="l"/>
            <a:endParaRPr lang="en-US" sz="1400" i="1" dirty="0">
              <a:solidFill>
                <a:schemeClr val="accent2"/>
              </a:solidFill>
              <a:latin typeface="+mn-lt"/>
            </a:endParaRPr>
          </a:p>
        </p:txBody>
      </p:sp>
      <p:sp>
        <p:nvSpPr>
          <p:cNvPr id="4" name="CuadroTexto 3">
            <a:extLst>
              <a:ext uri="{FF2B5EF4-FFF2-40B4-BE49-F238E27FC236}">
                <a16:creationId xmlns:a16="http://schemas.microsoft.com/office/drawing/2014/main" id="{DA596C95-4AD9-0914-3734-598374D6F4EA}"/>
              </a:ext>
            </a:extLst>
          </p:cNvPr>
          <p:cNvSpPr txBox="1"/>
          <p:nvPr/>
        </p:nvSpPr>
        <p:spPr>
          <a:xfrm>
            <a:off x="9237762" y="3284984"/>
            <a:ext cx="2402854" cy="349968"/>
          </a:xfrm>
          <a:prstGeom prst="rect">
            <a:avLst/>
          </a:prstGeom>
          <a:noFill/>
        </p:spPr>
        <p:txBody>
          <a:bodyPr wrap="square" rtlCol="0">
            <a:spAutoFit/>
          </a:bodyPr>
          <a:lstStyle/>
          <a:p>
            <a:r>
              <a:rPr lang="es-ES" b="1" dirty="0">
                <a:solidFill>
                  <a:srgbClr val="FF0000"/>
                </a:solidFill>
              </a:rPr>
              <a:t>BT RX contacto</a:t>
            </a:r>
            <a:endParaRPr lang="en-US" b="1" dirty="0">
              <a:solidFill>
                <a:srgbClr val="FF0000"/>
              </a:solidFill>
            </a:endParaRPr>
          </a:p>
        </p:txBody>
      </p:sp>
      <p:sp>
        <p:nvSpPr>
          <p:cNvPr id="5" name="Rectangle 1">
            <a:extLst>
              <a:ext uri="{FF2B5EF4-FFF2-40B4-BE49-F238E27FC236}">
                <a16:creationId xmlns:a16="http://schemas.microsoft.com/office/drawing/2014/main" id="{8248E664-BEFB-AEA4-64DC-364A1105767A}"/>
              </a:ext>
            </a:extLst>
          </p:cNvPr>
          <p:cNvSpPr>
            <a:spLocks noChangeArrowheads="1"/>
          </p:cNvSpPr>
          <p:nvPr/>
        </p:nvSpPr>
        <p:spPr bwMode="auto">
          <a:xfrm>
            <a:off x="152400" y="152400"/>
            <a:ext cx="12192000" cy="0"/>
          </a:xfrm>
          <a:prstGeom prst="rect">
            <a:avLst/>
          </a:prstGeom>
          <a:solidFill>
            <a:srgbClr val="DCE4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5493"/>
                </a:solidFill>
                <a:effectLst/>
                <a:latin typeface="BlinkMacSystemFont"/>
              </a:rPr>
              <a:t>Clinical Trial</a:t>
            </a:r>
            <a:endParaRPr kumimoji="0" lang="en-US" altLang="en-US" sz="1200" b="0" i="0" u="none" strike="noStrike" cap="none" normalizeH="0" baseline="0" dirty="0">
              <a:ln>
                <a:noFill/>
              </a:ln>
              <a:solidFill>
                <a:srgbClr val="212121"/>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BlinkMacSystemFon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752383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75183F-D7E4-C1A1-B29C-1240BB36B2F5}"/>
              </a:ext>
            </a:extLst>
          </p:cNvPr>
          <p:cNvSpPr txBox="1">
            <a:spLocks/>
          </p:cNvSpPr>
          <p:nvPr/>
        </p:nvSpPr>
        <p:spPr bwMode="auto">
          <a:xfrm>
            <a:off x="2063552" y="2465065"/>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4800" b="1" u="sng" dirty="0">
                <a:solidFill>
                  <a:srgbClr val="FF0000"/>
                </a:solidFill>
                <a:effectLst>
                  <a:outerShdw blurRad="38100" dist="38100" dir="2700000" algn="tl">
                    <a:srgbClr val="000000">
                      <a:alpha val="43137"/>
                    </a:srgbClr>
                  </a:outerShdw>
                </a:effectLst>
              </a:rPr>
              <a:t>BRAQUITERAPIA   HDR</a:t>
            </a:r>
            <a:endParaRPr lang="en-US" sz="80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3458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DCA4126F-4DC4-6CB0-A151-CA7AFA37BDC6}"/>
              </a:ext>
            </a:extLst>
          </p:cNvPr>
          <p:cNvSpPr>
            <a:spLocks noGrp="1"/>
          </p:cNvSpPr>
          <p:nvPr>
            <p:ph type="title"/>
          </p:nvPr>
        </p:nvSpPr>
        <p:spPr>
          <a:xfrm>
            <a:off x="2063552" y="116632"/>
            <a:ext cx="9721080" cy="1323975"/>
          </a:xfrm>
        </p:spPr>
        <p:txBody>
          <a:bodyPr/>
          <a:lstStyle/>
          <a:p>
            <a:pPr algn="ctr"/>
            <a:r>
              <a:rPr lang="es-ES" sz="3600" b="1" u="sng" dirty="0">
                <a:solidFill>
                  <a:srgbClr val="FF0000"/>
                </a:solidFill>
                <a:effectLst>
                  <a:outerShdw blurRad="38100" dist="38100" dir="2700000" algn="tl">
                    <a:srgbClr val="000000">
                      <a:alpha val="43137"/>
                    </a:srgbClr>
                  </a:outerShdw>
                </a:effectLst>
              </a:rPr>
              <a:t>DIFERENCIAS BT contacto &amp; HDR</a:t>
            </a:r>
            <a:endParaRPr lang="en-US" sz="3600" b="1" u="sng" dirty="0">
              <a:solidFill>
                <a:srgbClr val="FF0000"/>
              </a:solidFill>
              <a:effectLst>
                <a:outerShdw blurRad="38100" dist="38100" dir="2700000" algn="tl">
                  <a:srgbClr val="000000">
                    <a:alpha val="43137"/>
                  </a:srgbClr>
                </a:outerShdw>
              </a:effectLst>
            </a:endParaRPr>
          </a:p>
        </p:txBody>
      </p:sp>
      <p:graphicFrame>
        <p:nvGraphicFramePr>
          <p:cNvPr id="3" name="Tabla 7">
            <a:extLst>
              <a:ext uri="{FF2B5EF4-FFF2-40B4-BE49-F238E27FC236}">
                <a16:creationId xmlns:a16="http://schemas.microsoft.com/office/drawing/2014/main" id="{0864CD4D-A06A-029B-829B-C9799EDEDC9B}"/>
              </a:ext>
            </a:extLst>
          </p:cNvPr>
          <p:cNvGraphicFramePr>
            <a:graphicFrameLocks noGrp="1"/>
          </p:cNvGraphicFramePr>
          <p:nvPr>
            <p:extLst>
              <p:ext uri="{D42A27DB-BD31-4B8C-83A1-F6EECF244321}">
                <p14:modId xmlns:p14="http://schemas.microsoft.com/office/powerpoint/2010/main" val="3722877442"/>
              </p:ext>
            </p:extLst>
          </p:nvPr>
        </p:nvGraphicFramePr>
        <p:xfrm>
          <a:off x="1919536" y="1329968"/>
          <a:ext cx="9865096" cy="2656840"/>
        </p:xfrm>
        <a:graphic>
          <a:graphicData uri="http://schemas.openxmlformats.org/drawingml/2006/table">
            <a:tbl>
              <a:tblPr firstRow="1" bandRow="1">
                <a:tableStyleId>{5C22544A-7EE6-4342-B048-85BDC9FD1C3A}</a:tableStyleId>
              </a:tblPr>
              <a:tblGrid>
                <a:gridCol w="4749604">
                  <a:extLst>
                    <a:ext uri="{9D8B030D-6E8A-4147-A177-3AD203B41FA5}">
                      <a16:colId xmlns:a16="http://schemas.microsoft.com/office/drawing/2014/main" val="804728862"/>
                    </a:ext>
                  </a:extLst>
                </a:gridCol>
                <a:gridCol w="5115492">
                  <a:extLst>
                    <a:ext uri="{9D8B030D-6E8A-4147-A177-3AD203B41FA5}">
                      <a16:colId xmlns:a16="http://schemas.microsoft.com/office/drawing/2014/main" val="3163688919"/>
                    </a:ext>
                  </a:extLst>
                </a:gridCol>
              </a:tblGrid>
              <a:tr h="370840">
                <a:tc>
                  <a:txBody>
                    <a:bodyPr/>
                    <a:lstStyle/>
                    <a:p>
                      <a:r>
                        <a:rPr lang="es-ES" dirty="0">
                          <a:solidFill>
                            <a:schemeClr val="tx1"/>
                          </a:solidFill>
                        </a:rPr>
                        <a:t>RX 50 KV</a:t>
                      </a:r>
                    </a:p>
                    <a:p>
                      <a:r>
                        <a:rPr lang="es-ES" sz="1800" b="1" kern="1200" dirty="0">
                          <a:solidFill>
                            <a:schemeClr val="tx1"/>
                          </a:solidFill>
                          <a:effectLst/>
                          <a:latin typeface="+mn-lt"/>
                          <a:ea typeface="+mn-ea"/>
                          <a:cs typeface="+mn-cs"/>
                        </a:rPr>
                        <a:t>Equipo móvil/blindaje mínimo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rPr>
                        <a:t>Aplicador rígido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solidFill>
                            <a:schemeClr val="tx1"/>
                          </a:solidFill>
                        </a:rPr>
                        <a:t>Librerias</a:t>
                      </a:r>
                      <a:r>
                        <a:rPr lang="es-ES" dirty="0">
                          <a:solidFill>
                            <a:schemeClr val="tx1"/>
                          </a:solidFill>
                        </a:rPr>
                        <a:t>: </a:t>
                      </a:r>
                      <a:r>
                        <a:rPr lang="es-ES" altLang="en-US" sz="1800" b="1" kern="1200" dirty="0">
                          <a:solidFill>
                            <a:schemeClr val="tx1"/>
                          </a:solidFill>
                          <a:effectLst/>
                          <a:latin typeface="+mn-lt"/>
                          <a:ea typeface="+mn-ea"/>
                          <a:cs typeface="+mn-cs"/>
                        </a:rPr>
                        <a:t>Diámetro aplicador &amp; dosis           Tiempo de tratamiento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altLang="en-US" sz="1800" b="1" kern="1200" dirty="0">
                          <a:solidFill>
                            <a:schemeClr val="tx1"/>
                          </a:solidFill>
                          <a:effectLst/>
                          <a:latin typeface="+mn-lt"/>
                          <a:ea typeface="+mn-ea"/>
                          <a:cs typeface="+mn-cs"/>
                        </a:rPr>
                        <a:t>Prescripción: Dosis mínima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ltLang="en-US" sz="1800" b="1" kern="1200" dirty="0">
                        <a:solidFill>
                          <a:schemeClr val="tx1"/>
                        </a:solidFill>
                        <a:effectLst/>
                        <a:latin typeface="+mn-lt"/>
                        <a:ea typeface="+mn-ea"/>
                        <a:cs typeface="+mn-cs"/>
                      </a:endParaRPr>
                    </a:p>
                    <a:p>
                      <a:endParaRPr lang="en-US" dirty="0">
                        <a:solidFill>
                          <a:schemeClr val="tx1"/>
                        </a:solidFill>
                        <a:effectLst/>
                      </a:endParaRPr>
                    </a:p>
                  </a:txBody>
                  <a:tcPr>
                    <a:noFill/>
                  </a:tcPr>
                </a:tc>
                <a:tc>
                  <a:txBody>
                    <a:bodyPr/>
                    <a:lstStyle/>
                    <a:p>
                      <a:r>
                        <a:rPr lang="es-ES" dirty="0">
                          <a:solidFill>
                            <a:schemeClr val="tx1"/>
                          </a:solidFill>
                        </a:rPr>
                        <a:t>Iridio 192</a:t>
                      </a:r>
                    </a:p>
                    <a:p>
                      <a:r>
                        <a:rPr lang="es-ES" dirty="0">
                          <a:solidFill>
                            <a:schemeClr val="tx1"/>
                          </a:solidFill>
                        </a:rPr>
                        <a:t>Equipo fijo/Bunker </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rPr>
                        <a:t>Aplicador flexible</a:t>
                      </a:r>
                    </a:p>
                    <a:p>
                      <a:r>
                        <a:rPr lang="es-ES" dirty="0">
                          <a:solidFill>
                            <a:schemeClr val="tx1"/>
                          </a:solidFill>
                        </a:rPr>
                        <a:t>Planificación TAC/RMN</a:t>
                      </a:r>
                    </a:p>
                    <a:p>
                      <a:endParaRPr lang="es-ES" dirty="0">
                        <a:solidFill>
                          <a:schemeClr val="tx1"/>
                        </a:solidFill>
                      </a:endParaRPr>
                    </a:p>
                    <a:p>
                      <a:r>
                        <a:rPr lang="es-ES" dirty="0">
                          <a:solidFill>
                            <a:schemeClr val="tx1"/>
                          </a:solidFill>
                        </a:rPr>
                        <a:t>Prescripción: OPTIMIZACIÓN (Dosis min, Dosis </a:t>
                      </a:r>
                      <a:r>
                        <a:rPr lang="es-ES" dirty="0" err="1">
                          <a:solidFill>
                            <a:schemeClr val="tx1"/>
                          </a:solidFill>
                        </a:rPr>
                        <a:t>máx</a:t>
                      </a:r>
                      <a:r>
                        <a:rPr lang="es-ES" dirty="0">
                          <a:solidFill>
                            <a:schemeClr val="tx1"/>
                          </a:solidFill>
                        </a:rPr>
                        <a:t>)</a:t>
                      </a:r>
                    </a:p>
                    <a:p>
                      <a:r>
                        <a:rPr lang="es-ES" dirty="0">
                          <a:solidFill>
                            <a:schemeClr val="tx1"/>
                          </a:solidFill>
                        </a:rPr>
                        <a:t>Volúmenes mayores de tratamiento</a:t>
                      </a:r>
                    </a:p>
                    <a:p>
                      <a:endParaRPr lang="en-US" dirty="0">
                        <a:solidFill>
                          <a:schemeClr val="tx1"/>
                        </a:solidFill>
                      </a:endParaRPr>
                    </a:p>
                  </a:txBody>
                  <a:tcPr>
                    <a:noFill/>
                  </a:tcPr>
                </a:tc>
                <a:extLst>
                  <a:ext uri="{0D108BD9-81ED-4DB2-BD59-A6C34878D82A}">
                    <a16:rowId xmlns:a16="http://schemas.microsoft.com/office/drawing/2014/main" val="42415394"/>
                  </a:ext>
                </a:extLst>
              </a:tr>
              <a:tr h="37084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514744172"/>
                  </a:ext>
                </a:extLst>
              </a:tr>
            </a:tbl>
          </a:graphicData>
        </a:graphic>
      </p:graphicFrame>
      <p:sp>
        <p:nvSpPr>
          <p:cNvPr id="8" name="Rectangle 4">
            <a:extLst>
              <a:ext uri="{FF2B5EF4-FFF2-40B4-BE49-F238E27FC236}">
                <a16:creationId xmlns:a16="http://schemas.microsoft.com/office/drawing/2014/main" id="{CC72F59A-5E79-F7F2-BA0A-0CB2A684EDF0}"/>
              </a:ext>
            </a:extLst>
          </p:cNvPr>
          <p:cNvSpPr>
            <a:spLocks noChangeArrowheads="1"/>
          </p:cNvSpPr>
          <p:nvPr/>
        </p:nvSpPr>
        <p:spPr bwMode="auto">
          <a:xfrm>
            <a:off x="4313208" y="4653136"/>
            <a:ext cx="4735120" cy="550279"/>
          </a:xfrm>
          <a:prstGeom prst="rect">
            <a:avLst/>
          </a:prstGeom>
          <a:noFill/>
          <a:ln>
            <a:noFill/>
          </a:ln>
          <a:effectLst/>
        </p:spPr>
        <p:txBody>
          <a:bodyPr wrap="square">
            <a:spAutoFit/>
          </a:bodyPr>
          <a:lstStyle/>
          <a:p>
            <a:pPr algn="ctr">
              <a:buClrTx/>
              <a:defRPr/>
            </a:pPr>
            <a:r>
              <a:rPr lang="es-ES" altLang="en-US" sz="3200" b="1" dirty="0">
                <a:solidFill>
                  <a:srgbClr val="FF0000"/>
                </a:solidFill>
                <a:latin typeface="+mj-lt"/>
              </a:rPr>
              <a:t>Diferencias radiobiológicas</a:t>
            </a:r>
          </a:p>
        </p:txBody>
      </p:sp>
    </p:spTree>
    <p:extLst>
      <p:ext uri="{BB962C8B-B14F-4D97-AF65-F5344CB8AC3E}">
        <p14:creationId xmlns:p14="http://schemas.microsoft.com/office/powerpoint/2010/main" val="1431908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F2AD6A-2B1E-7D3B-73F0-1B14D9B45A3E}"/>
              </a:ext>
            </a:extLst>
          </p:cNvPr>
          <p:cNvSpPr txBox="1"/>
          <p:nvPr/>
        </p:nvSpPr>
        <p:spPr>
          <a:xfrm>
            <a:off x="2135560" y="1484784"/>
            <a:ext cx="9649072" cy="2668679"/>
          </a:xfrm>
          <a:prstGeom prst="rect">
            <a:avLst/>
          </a:prstGeom>
          <a:noFill/>
        </p:spPr>
        <p:txBody>
          <a:bodyPr wrap="square">
            <a:spAutoFit/>
          </a:bodyPr>
          <a:lstStyle/>
          <a:p>
            <a:pPr marL="285750" indent="-285750">
              <a:buFontTx/>
              <a:buChar char="-"/>
            </a:pPr>
            <a:r>
              <a:rPr lang="es-ES" b="1" dirty="0"/>
              <a:t>NEOADYUVANCIA A CIRUGÍA</a:t>
            </a:r>
          </a:p>
          <a:p>
            <a:pPr marL="285750" indent="-285750">
              <a:buFontTx/>
              <a:buChar char="-"/>
            </a:pPr>
            <a:endParaRPr lang="es-ES" b="1" dirty="0"/>
          </a:p>
          <a:p>
            <a:pPr marL="285750" indent="-285750">
              <a:buFontTx/>
              <a:buChar char="-"/>
            </a:pPr>
            <a:r>
              <a:rPr lang="es-ES" b="1" dirty="0"/>
              <a:t>PACIENTES POTENCIALMENTE QUIRÚRGICOS: PRESERVACIÓN DEL ESFÍNTER/ RECHAZO CIRUGÍA</a:t>
            </a:r>
          </a:p>
          <a:p>
            <a:pPr marL="285750" indent="-285750">
              <a:buFontTx/>
              <a:buChar char="-"/>
            </a:pPr>
            <a:endParaRPr lang="es-ES" b="1" dirty="0"/>
          </a:p>
          <a:p>
            <a:endParaRPr lang="es-ES" b="1" dirty="0"/>
          </a:p>
          <a:p>
            <a:pPr marL="285750" indent="-285750">
              <a:buFontTx/>
              <a:buChar char="-"/>
            </a:pPr>
            <a:r>
              <a:rPr lang="es-ES" b="1" dirty="0"/>
              <a:t>PACIENTES NO QUIRURGICOS</a:t>
            </a:r>
          </a:p>
          <a:p>
            <a:pPr lvl="1" indent="0"/>
            <a:br>
              <a:rPr lang="es-ES" dirty="0"/>
            </a:br>
            <a:r>
              <a:rPr lang="es-ES" dirty="0"/>
              <a:t>	- </a:t>
            </a:r>
            <a:r>
              <a:rPr lang="es-ES" dirty="0">
                <a:latin typeface="+mn-lt"/>
              </a:rPr>
              <a:t>Ancianos</a:t>
            </a:r>
            <a:br>
              <a:rPr lang="es-ES" dirty="0">
                <a:latin typeface="+mn-lt"/>
              </a:rPr>
            </a:br>
            <a:r>
              <a:rPr lang="es-ES" dirty="0">
                <a:latin typeface="+mn-lt"/>
              </a:rPr>
              <a:t>	- Pacientes frágiles/COMORBILIDADES</a:t>
            </a:r>
            <a:endParaRPr lang="en-US" dirty="0"/>
          </a:p>
        </p:txBody>
      </p:sp>
      <p:sp>
        <p:nvSpPr>
          <p:cNvPr id="4" name="CuadroTexto 3">
            <a:extLst>
              <a:ext uri="{FF2B5EF4-FFF2-40B4-BE49-F238E27FC236}">
                <a16:creationId xmlns:a16="http://schemas.microsoft.com/office/drawing/2014/main" id="{570D7E48-B293-DAF0-2B68-48DFFBDB47AB}"/>
              </a:ext>
            </a:extLst>
          </p:cNvPr>
          <p:cNvSpPr txBox="1"/>
          <p:nvPr/>
        </p:nvSpPr>
        <p:spPr>
          <a:xfrm>
            <a:off x="2783632" y="4437112"/>
            <a:ext cx="8928992" cy="1523622"/>
          </a:xfrm>
          <a:prstGeom prst="rect">
            <a:avLst/>
          </a:prstGeom>
          <a:noFill/>
        </p:spPr>
        <p:txBody>
          <a:bodyPr wrap="square">
            <a:spAutoFit/>
          </a:bodyPr>
          <a:lstStyle/>
          <a:p>
            <a:pPr algn="just"/>
            <a:r>
              <a:rPr lang="es-ES" dirty="0">
                <a:latin typeface="+mj-lt"/>
              </a:rPr>
              <a:t>6-30% con tumores curables (estadios I-III) no son tratados con cirugía. </a:t>
            </a:r>
          </a:p>
          <a:p>
            <a:pPr marL="285750" marR="0" lvl="0" indent="-285750" algn="just"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Calibri"/>
                <a:ea typeface="+mn-ea"/>
              </a:rPr>
              <a:t>9% SG a 3 años</a:t>
            </a:r>
          </a:p>
          <a:p>
            <a:pPr marL="285750" marR="0" lvl="0" indent="-285750" algn="just"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lang="es-ES" dirty="0">
                <a:solidFill>
                  <a:srgbClr val="000000"/>
                </a:solidFill>
                <a:latin typeface="Calibri"/>
              </a:rPr>
              <a:t>Calidad de vida</a:t>
            </a:r>
          </a:p>
          <a:p>
            <a:pPr marL="285750" marR="0" lvl="0" indent="-285750" algn="just"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endParaRPr lang="en-US" dirty="0">
              <a:latin typeface="+mj-lt"/>
            </a:endParaRPr>
          </a:p>
          <a:p>
            <a:pPr algn="just"/>
            <a:r>
              <a:rPr lang="en-US" sz="1400" i="1" u="none" strike="noStrike" baseline="0" dirty="0">
                <a:solidFill>
                  <a:srgbClr val="2196D1"/>
                </a:solidFill>
                <a:latin typeface="+mj-lt"/>
              </a:rPr>
              <a:t>Benitez </a:t>
            </a:r>
            <a:r>
              <a:rPr lang="en-US" sz="1400" i="1" u="none" strike="noStrike" baseline="0" dirty="0" err="1">
                <a:solidFill>
                  <a:srgbClr val="2196D1"/>
                </a:solidFill>
                <a:latin typeface="+mj-lt"/>
              </a:rPr>
              <a:t>Majano</a:t>
            </a:r>
            <a:r>
              <a:rPr lang="en-US" sz="1400" i="1" u="none" strike="noStrike" baseline="0" dirty="0">
                <a:solidFill>
                  <a:srgbClr val="2196D1"/>
                </a:solidFill>
                <a:latin typeface="+mj-lt"/>
              </a:rPr>
              <a:t> S, Di Girolamo C, Rachet B, </a:t>
            </a:r>
            <a:r>
              <a:rPr lang="en-US" sz="1400" i="1" u="none" strike="noStrike" baseline="0" dirty="0" err="1">
                <a:solidFill>
                  <a:srgbClr val="2196D1"/>
                </a:solidFill>
                <a:latin typeface="+mj-lt"/>
              </a:rPr>
              <a:t>Maringe</a:t>
            </a:r>
            <a:r>
              <a:rPr lang="en-US" sz="1400" i="1" u="none" strike="noStrike" baseline="0" dirty="0">
                <a:solidFill>
                  <a:srgbClr val="2196D1"/>
                </a:solidFill>
                <a:latin typeface="+mj-lt"/>
              </a:rPr>
              <a:t> C, </a:t>
            </a:r>
            <a:r>
              <a:rPr lang="en-US" sz="1400" i="1" u="none" strike="noStrike" baseline="0" dirty="0" err="1">
                <a:solidFill>
                  <a:srgbClr val="2196D1"/>
                </a:solidFill>
                <a:latin typeface="+mj-lt"/>
              </a:rPr>
              <a:t>Guren</a:t>
            </a:r>
            <a:r>
              <a:rPr lang="en-US" sz="1400" i="1" u="none" strike="noStrike" baseline="0" dirty="0">
                <a:solidFill>
                  <a:srgbClr val="2196D1"/>
                </a:solidFill>
                <a:latin typeface="+mj-lt"/>
              </a:rPr>
              <a:t> MG, </a:t>
            </a:r>
            <a:r>
              <a:rPr lang="en-US" sz="1400" i="1" u="none" strike="noStrike" baseline="0" dirty="0" err="1">
                <a:solidFill>
                  <a:srgbClr val="2196D1"/>
                </a:solidFill>
                <a:latin typeface="+mj-lt"/>
              </a:rPr>
              <a:t>Glimelius</a:t>
            </a:r>
            <a:r>
              <a:rPr lang="en-US" sz="1400" i="1" u="none" strike="noStrike" baseline="0" dirty="0">
                <a:solidFill>
                  <a:srgbClr val="2196D1"/>
                </a:solidFill>
                <a:latin typeface="+mj-lt"/>
              </a:rPr>
              <a:t> B, et al. Surgical treatment and survival from colorectal cancer in Denmark, England, Norway, and Sweden: a population-based study. Lancet Oncol </a:t>
            </a:r>
            <a:r>
              <a:rPr lang="en-US" sz="1400" b="1" i="1" u="none" strike="noStrike" baseline="0" dirty="0">
                <a:solidFill>
                  <a:srgbClr val="2196D1"/>
                </a:solidFill>
                <a:latin typeface="+mj-lt"/>
              </a:rPr>
              <a:t>2019</a:t>
            </a:r>
            <a:r>
              <a:rPr lang="en-US" sz="1400" i="1" u="none" strike="noStrike" baseline="0" dirty="0">
                <a:solidFill>
                  <a:srgbClr val="2196D1"/>
                </a:solidFill>
                <a:latin typeface="+mj-lt"/>
              </a:rPr>
              <a:t>;20: 74–87</a:t>
            </a:r>
            <a:r>
              <a:rPr lang="es-ES" sz="1400" i="1" dirty="0">
                <a:latin typeface="+mj-lt"/>
              </a:rPr>
              <a:t>.</a:t>
            </a:r>
          </a:p>
        </p:txBody>
      </p:sp>
      <p:sp>
        <p:nvSpPr>
          <p:cNvPr id="2" name="Título 1">
            <a:extLst>
              <a:ext uri="{FF2B5EF4-FFF2-40B4-BE49-F238E27FC236}">
                <a16:creationId xmlns:a16="http://schemas.microsoft.com/office/drawing/2014/main" id="{A129F955-7492-08C1-219B-869AC0196BC5}"/>
              </a:ext>
            </a:extLst>
          </p:cNvPr>
          <p:cNvSpPr>
            <a:spLocks noGrp="1"/>
          </p:cNvSpPr>
          <p:nvPr>
            <p:ph type="title"/>
          </p:nvPr>
        </p:nvSpPr>
        <p:spPr>
          <a:xfrm>
            <a:off x="2009955" y="365125"/>
            <a:ext cx="9774677" cy="975643"/>
          </a:xfrm>
        </p:spPr>
        <p:txBody>
          <a:bodyPr/>
          <a:lstStyle/>
          <a:p>
            <a:pPr algn="ctr"/>
            <a:r>
              <a:rPr lang="es-ES" sz="4800" b="1" u="sng" dirty="0">
                <a:solidFill>
                  <a:srgbClr val="FF0000"/>
                </a:solidFill>
                <a:effectLst>
                  <a:outerShdw blurRad="38100" dist="38100" dir="2700000" algn="tl">
                    <a:srgbClr val="000000">
                      <a:alpha val="43137"/>
                    </a:srgbClr>
                  </a:outerShdw>
                </a:effectLst>
              </a:rPr>
              <a:t>BT en cáncer de recto. ESCENARIOS</a:t>
            </a:r>
            <a:endParaRPr lang="en-US" sz="4800" b="1" u="sng" dirty="0">
              <a:solidFill>
                <a:srgbClr val="FF0000"/>
              </a:solidFill>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FE556309-B8B0-BCDF-D43B-CE8C4CDE5AC3}"/>
              </a:ext>
            </a:extLst>
          </p:cNvPr>
          <p:cNvPicPr>
            <a:picLocks noChangeAspect="1"/>
          </p:cNvPicPr>
          <p:nvPr/>
        </p:nvPicPr>
        <p:blipFill rotWithShape="1">
          <a:blip r:embed="rId3"/>
          <a:srcRect l="34053" t="45800" r="45866" b="23751"/>
          <a:stretch/>
        </p:blipFill>
        <p:spPr>
          <a:xfrm>
            <a:off x="9926309" y="3789040"/>
            <a:ext cx="1786315" cy="1523622"/>
          </a:xfrm>
          <a:prstGeom prst="rect">
            <a:avLst/>
          </a:prstGeom>
        </p:spPr>
      </p:pic>
      <p:pic>
        <p:nvPicPr>
          <p:cNvPr id="7" name="Imagen 6">
            <a:extLst>
              <a:ext uri="{FF2B5EF4-FFF2-40B4-BE49-F238E27FC236}">
                <a16:creationId xmlns:a16="http://schemas.microsoft.com/office/drawing/2014/main" id="{2305E06D-7A20-6626-2856-86F17604EC77}"/>
              </a:ext>
            </a:extLst>
          </p:cNvPr>
          <p:cNvPicPr>
            <a:picLocks noChangeAspect="1"/>
          </p:cNvPicPr>
          <p:nvPr/>
        </p:nvPicPr>
        <p:blipFill>
          <a:blip r:embed="rId4"/>
          <a:stretch>
            <a:fillRect/>
          </a:stretch>
        </p:blipFill>
        <p:spPr>
          <a:xfrm>
            <a:off x="7882835" y="3157632"/>
            <a:ext cx="2043474" cy="1169665"/>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04063-B948-CFB0-3A7F-2861B322A236}"/>
              </a:ext>
            </a:extLst>
          </p:cNvPr>
          <p:cNvSpPr>
            <a:spLocks noGrp="1"/>
          </p:cNvSpPr>
          <p:nvPr>
            <p:ph type="title"/>
          </p:nvPr>
        </p:nvSpPr>
        <p:spPr>
          <a:xfrm>
            <a:off x="2063552" y="116632"/>
            <a:ext cx="9721080" cy="1323975"/>
          </a:xfrm>
        </p:spPr>
        <p:txBody>
          <a:bodyPr/>
          <a:lstStyle/>
          <a:p>
            <a:pPr algn="ctr"/>
            <a:r>
              <a:rPr lang="es-ES" sz="4800" b="1" u="sng" dirty="0">
                <a:solidFill>
                  <a:srgbClr val="FF0000"/>
                </a:solidFill>
                <a:effectLst>
                  <a:outerShdw blurRad="38100" dist="38100" dir="2700000" algn="tl">
                    <a:srgbClr val="000000">
                      <a:alpha val="43137"/>
                    </a:srgbClr>
                  </a:outerShdw>
                </a:effectLst>
              </a:rPr>
              <a:t>BRAQUITERAPIA HDR</a:t>
            </a:r>
            <a:endParaRPr lang="en-US" sz="4800" b="1" u="sng" dirty="0">
              <a:solidFill>
                <a:srgbClr val="FF0000"/>
              </a:solidFill>
              <a:effectLst>
                <a:outerShdw blurRad="38100" dist="38100" dir="2700000" algn="tl">
                  <a:srgbClr val="000000">
                    <a:alpha val="43137"/>
                  </a:srgbClr>
                </a:outerShdw>
              </a:effectLst>
            </a:endParaRPr>
          </a:p>
        </p:txBody>
      </p:sp>
      <p:sp>
        <p:nvSpPr>
          <p:cNvPr id="4" name="Rectangle 4">
            <a:extLst>
              <a:ext uri="{FF2B5EF4-FFF2-40B4-BE49-F238E27FC236}">
                <a16:creationId xmlns:a16="http://schemas.microsoft.com/office/drawing/2014/main" id="{521A2DD8-74FB-E2B4-89A7-3F960B179536}"/>
              </a:ext>
            </a:extLst>
          </p:cNvPr>
          <p:cNvSpPr>
            <a:spLocks noChangeArrowheads="1"/>
          </p:cNvSpPr>
          <p:nvPr/>
        </p:nvSpPr>
        <p:spPr bwMode="auto">
          <a:xfrm>
            <a:off x="2207568" y="1268760"/>
            <a:ext cx="9289032" cy="1008225"/>
          </a:xfrm>
          <a:prstGeom prst="rect">
            <a:avLst/>
          </a:prstGeom>
          <a:noFill/>
          <a:ln>
            <a:noFill/>
          </a:ln>
          <a:effectLst/>
        </p:spPr>
        <p:txBody>
          <a:bodyPr wrap="square">
            <a:spAutoFit/>
          </a:bodyPr>
          <a:lstStyle/>
          <a:p>
            <a:pPr>
              <a:buClrTx/>
              <a:buFontTx/>
              <a:buChar char="•"/>
              <a:defRPr/>
            </a:pPr>
            <a:r>
              <a:rPr lang="es-ES" altLang="en-US" sz="3200" dirty="0">
                <a:latin typeface="+mj-lt"/>
              </a:rPr>
              <a:t>1998. Universidad de </a:t>
            </a:r>
            <a:r>
              <a:rPr lang="es-ES" altLang="en-US" sz="3200" dirty="0" err="1">
                <a:latin typeface="+mj-lt"/>
              </a:rPr>
              <a:t>McGuill</a:t>
            </a:r>
            <a:r>
              <a:rPr lang="es-ES" altLang="en-US" sz="3200" dirty="0">
                <a:latin typeface="+mj-lt"/>
              </a:rPr>
              <a:t> (</a:t>
            </a:r>
            <a:r>
              <a:rPr lang="es-ES" altLang="en-US" sz="3200" dirty="0" err="1">
                <a:latin typeface="+mj-lt"/>
              </a:rPr>
              <a:t>Canada</a:t>
            </a:r>
            <a:r>
              <a:rPr lang="es-ES" altLang="en-US" sz="3200" dirty="0">
                <a:latin typeface="+mj-lt"/>
              </a:rPr>
              <a:t>)</a:t>
            </a:r>
            <a:endParaRPr lang="es-ES" altLang="en-US" sz="3200" dirty="0">
              <a:solidFill>
                <a:schemeClr val="hlink"/>
              </a:solidFill>
              <a:effectLst>
                <a:outerShdw blurRad="38100" dist="38100" dir="2700000" algn="tl">
                  <a:srgbClr val="C0C0C0"/>
                </a:outerShdw>
              </a:effectLst>
            </a:endParaRPr>
          </a:p>
          <a:p>
            <a:pPr lvl="1">
              <a:buClr>
                <a:srgbClr val="6600CC"/>
              </a:buClr>
              <a:defRPr/>
            </a:pPr>
            <a:endParaRPr lang="es-ES" altLang="en-US" sz="3200" b="1" dirty="0">
              <a:solidFill>
                <a:schemeClr val="hlink"/>
              </a:solidFill>
              <a:effectLst>
                <a:outerShdw blurRad="38100" dist="38100" dir="2700000" algn="tl">
                  <a:srgbClr val="C0C0C0"/>
                </a:outerShdw>
              </a:effectLst>
            </a:endParaRPr>
          </a:p>
        </p:txBody>
      </p:sp>
      <p:pic>
        <p:nvPicPr>
          <p:cNvPr id="5" name="Imagen 4">
            <a:extLst>
              <a:ext uri="{FF2B5EF4-FFF2-40B4-BE49-F238E27FC236}">
                <a16:creationId xmlns:a16="http://schemas.microsoft.com/office/drawing/2014/main" id="{442D7D3D-AF6F-8EFB-045E-53FB0D458385}"/>
              </a:ext>
            </a:extLst>
          </p:cNvPr>
          <p:cNvPicPr>
            <a:picLocks noChangeAspect="1"/>
          </p:cNvPicPr>
          <p:nvPr/>
        </p:nvPicPr>
        <p:blipFill>
          <a:blip r:embed="rId3"/>
          <a:stretch>
            <a:fillRect/>
          </a:stretch>
        </p:blipFill>
        <p:spPr>
          <a:xfrm>
            <a:off x="3232794" y="1988840"/>
            <a:ext cx="7471717" cy="4184162"/>
          </a:xfrm>
          <a:prstGeom prst="rect">
            <a:avLst/>
          </a:prstGeom>
        </p:spPr>
      </p:pic>
    </p:spTree>
    <p:extLst>
      <p:ext uri="{BB962C8B-B14F-4D97-AF65-F5344CB8AC3E}">
        <p14:creationId xmlns:p14="http://schemas.microsoft.com/office/powerpoint/2010/main" val="283181711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P1280065">
            <a:extLst>
              <a:ext uri="{FF2B5EF4-FFF2-40B4-BE49-F238E27FC236}">
                <a16:creationId xmlns:a16="http://schemas.microsoft.com/office/drawing/2014/main" id="{9957F434-9F02-0EA1-7F13-14DF68035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385" y="4221088"/>
            <a:ext cx="288032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989192A1-7EBF-F964-1222-6EF152A1DF5F}"/>
              </a:ext>
            </a:extLst>
          </p:cNvPr>
          <p:cNvSpPr>
            <a:spLocks noGrp="1"/>
          </p:cNvSpPr>
          <p:nvPr>
            <p:ph type="title"/>
          </p:nvPr>
        </p:nvSpPr>
        <p:spPr>
          <a:xfrm>
            <a:off x="2063552" y="304825"/>
            <a:ext cx="9721080" cy="1323975"/>
          </a:xfrm>
        </p:spPr>
        <p:txBody>
          <a:bodyPr/>
          <a:lstStyle/>
          <a:p>
            <a:pPr algn="ctr"/>
            <a:r>
              <a:rPr lang="es-ES" sz="4000" b="1" u="sng" dirty="0">
                <a:solidFill>
                  <a:srgbClr val="FF0000"/>
                </a:solidFill>
                <a:effectLst>
                  <a:outerShdw blurRad="38100" dist="38100" dir="2700000" algn="tl">
                    <a:srgbClr val="000000">
                      <a:alpha val="43137"/>
                    </a:srgbClr>
                  </a:outerShdw>
                </a:effectLst>
              </a:rPr>
              <a:t>BRAQUITERAPIA ENDORECTAL HDR</a:t>
            </a:r>
            <a:br>
              <a:rPr lang="es-ES" sz="4000" b="1" u="sng" dirty="0">
                <a:solidFill>
                  <a:srgbClr val="FF0000"/>
                </a:solidFill>
                <a:effectLst>
                  <a:outerShdw blurRad="38100" dist="38100" dir="2700000" algn="tl">
                    <a:srgbClr val="000000">
                      <a:alpha val="43137"/>
                    </a:srgbClr>
                  </a:outerShdw>
                </a:effectLst>
              </a:rPr>
            </a:br>
            <a:r>
              <a:rPr lang="es-ES" sz="4000" b="1" u="sng" dirty="0">
                <a:solidFill>
                  <a:srgbClr val="FF0000"/>
                </a:solidFill>
                <a:effectLst>
                  <a:outerShdw blurRad="38100" dist="38100" dir="2700000" algn="tl">
                    <a:srgbClr val="000000">
                      <a:alpha val="43137"/>
                    </a:srgbClr>
                  </a:outerShdw>
                </a:effectLst>
              </a:rPr>
              <a:t>APLICADORES</a:t>
            </a:r>
            <a:endParaRPr lang="en-US" sz="6600" b="1" u="sng" dirty="0">
              <a:solidFill>
                <a:srgbClr val="FF0000"/>
              </a:solidFill>
              <a:effectLst>
                <a:outerShdw blurRad="38100" dist="38100" dir="2700000" algn="tl">
                  <a:srgbClr val="000000">
                    <a:alpha val="43137"/>
                  </a:srgbClr>
                </a:outerShdw>
              </a:effectLst>
            </a:endParaRPr>
          </a:p>
        </p:txBody>
      </p:sp>
      <p:pic>
        <p:nvPicPr>
          <p:cNvPr id="2051" name="Picture 6" descr="C:\Documents and Settings\varis\Desktop\FOTOS BRAQUITERAPIA\P5110005.JPG">
            <a:extLst>
              <a:ext uri="{FF2B5EF4-FFF2-40B4-BE49-F238E27FC236}">
                <a16:creationId xmlns:a16="http://schemas.microsoft.com/office/drawing/2014/main" id="{4EEBBCF7-43A6-8511-69D2-4BBE5DA1F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8003" y="4159393"/>
            <a:ext cx="2792177"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6 HILOS">
            <a:extLst>
              <a:ext uri="{FF2B5EF4-FFF2-40B4-BE49-F238E27FC236}">
                <a16:creationId xmlns:a16="http://schemas.microsoft.com/office/drawing/2014/main" id="{0B86D02F-B9DC-21B6-913B-B1438D37B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33" t="41682" r="59679" b="27362"/>
          <a:stretch>
            <a:fillRect/>
          </a:stretch>
        </p:blipFill>
        <p:spPr bwMode="auto">
          <a:xfrm>
            <a:off x="8688288" y="3755174"/>
            <a:ext cx="2814059" cy="264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21F416EE-6DB9-9F4B-AFC1-BF4BD8C9CC6B}"/>
              </a:ext>
            </a:extLst>
          </p:cNvPr>
          <p:cNvSpPr txBox="1"/>
          <p:nvPr/>
        </p:nvSpPr>
        <p:spPr>
          <a:xfrm>
            <a:off x="6600056" y="3212976"/>
            <a:ext cx="5400600" cy="435825"/>
          </a:xfrm>
          <a:prstGeom prst="rect">
            <a:avLst/>
          </a:prstGeom>
          <a:noFill/>
        </p:spPr>
        <p:txBody>
          <a:bodyPr wrap="square">
            <a:spAutoFit/>
          </a:bodyPr>
          <a:lstStyle/>
          <a:p>
            <a:r>
              <a:rPr lang="es-E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2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plicadores</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rígidos</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Nucletron</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/Elekta)</a:t>
            </a:r>
          </a:p>
        </p:txBody>
      </p:sp>
      <p:pic>
        <p:nvPicPr>
          <p:cNvPr id="7" name="Imagen 6">
            <a:extLst>
              <a:ext uri="{FF2B5EF4-FFF2-40B4-BE49-F238E27FC236}">
                <a16:creationId xmlns:a16="http://schemas.microsoft.com/office/drawing/2014/main" id="{63E7FCC8-111C-9C94-BB26-E9BA44AEEB77}"/>
              </a:ext>
            </a:extLst>
          </p:cNvPr>
          <p:cNvPicPr>
            <a:picLocks noChangeAspect="1"/>
          </p:cNvPicPr>
          <p:nvPr/>
        </p:nvPicPr>
        <p:blipFill rotWithShape="1">
          <a:blip r:embed="rId6"/>
          <a:srcRect l="26966" t="38450" r="30510" b="16400"/>
          <a:stretch/>
        </p:blipFill>
        <p:spPr>
          <a:xfrm>
            <a:off x="2248584" y="1637838"/>
            <a:ext cx="3847416" cy="2297762"/>
          </a:xfrm>
          <a:prstGeom prst="rect">
            <a:avLst/>
          </a:prstGeom>
        </p:spPr>
      </p:pic>
      <p:sp>
        <p:nvSpPr>
          <p:cNvPr id="8" name="CuadroTexto 7">
            <a:extLst>
              <a:ext uri="{FF2B5EF4-FFF2-40B4-BE49-F238E27FC236}">
                <a16:creationId xmlns:a16="http://schemas.microsoft.com/office/drawing/2014/main" id="{A6423CFC-D71F-9928-2603-E445C5C86308}"/>
              </a:ext>
            </a:extLst>
          </p:cNvPr>
          <p:cNvSpPr txBox="1"/>
          <p:nvPr/>
        </p:nvSpPr>
        <p:spPr>
          <a:xfrm>
            <a:off x="6336031" y="1988840"/>
            <a:ext cx="3144345" cy="435825"/>
          </a:xfrm>
          <a:prstGeom prst="rect">
            <a:avLst/>
          </a:prstGeom>
          <a:noFill/>
        </p:spPr>
        <p:txBody>
          <a:bodyPr wrap="square">
            <a:spAutoFit/>
          </a:bodyPr>
          <a:lstStyle/>
          <a:p>
            <a:r>
              <a:rPr lang="en-US" sz="2400" b="1" i="0"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Novi Sad (</a:t>
            </a:r>
            <a:r>
              <a:rPr lang="en-US" sz="2400" b="1" i="0"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Nucletron</a:t>
            </a:r>
            <a:r>
              <a:rPr lang="en-US" sz="2400" b="1" i="0"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94090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1280063">
            <a:extLst>
              <a:ext uri="{FF2B5EF4-FFF2-40B4-BE49-F238E27FC236}">
                <a16:creationId xmlns:a16="http://schemas.microsoft.com/office/drawing/2014/main" id="{64BE2F5E-39E1-D0FE-4515-A6021F650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937" y="723900"/>
            <a:ext cx="360838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7" descr="P1280056">
            <a:extLst>
              <a:ext uri="{FF2B5EF4-FFF2-40B4-BE49-F238E27FC236}">
                <a16:creationId xmlns:a16="http://schemas.microsoft.com/office/drawing/2014/main" id="{2A5CB792-F040-EA29-8C30-1B6D8180A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3019425"/>
            <a:ext cx="43243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P1280057">
            <a:extLst>
              <a:ext uri="{FF2B5EF4-FFF2-40B4-BE49-F238E27FC236}">
                <a16:creationId xmlns:a16="http://schemas.microsoft.com/office/drawing/2014/main" id="{4016ADD9-8FFD-2CDE-A579-860129C82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136" y="3028950"/>
            <a:ext cx="429418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64F26613-DF18-D78B-6B03-D396B6D60A24}"/>
              </a:ext>
            </a:extLst>
          </p:cNvPr>
          <p:cNvSpPr txBox="1"/>
          <p:nvPr/>
        </p:nvSpPr>
        <p:spPr>
          <a:xfrm>
            <a:off x="1919536" y="836712"/>
            <a:ext cx="6120680" cy="2096087"/>
          </a:xfrm>
          <a:prstGeom prst="rect">
            <a:avLst/>
          </a:prstGeom>
          <a:noFill/>
        </p:spPr>
        <p:txBody>
          <a:bodyPr wrap="square">
            <a:spAutoFit/>
          </a:bodyPr>
          <a:lstStyle/>
          <a:p>
            <a:r>
              <a:rPr lang="es-E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plicador</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flexible rectal (2006)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Nucletron</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/Elekta)</a:t>
            </a:r>
          </a:p>
          <a:p>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Silicona</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Longitud</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27 cm.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Diámetro</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2 cm</a:t>
            </a:r>
          </a:p>
          <a:p>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8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catéteres</a:t>
            </a: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Distribución</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homogénea</a:t>
            </a: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01440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EF49AB37-F6A2-6C70-4AAD-7D8DA60B1300}"/>
              </a:ext>
            </a:extLst>
          </p:cNvPr>
          <p:cNvSpPr>
            <a:spLocks noChangeArrowheads="1"/>
          </p:cNvSpPr>
          <p:nvPr/>
        </p:nvSpPr>
        <p:spPr bwMode="auto">
          <a:xfrm>
            <a:off x="1847528" y="1849440"/>
            <a:ext cx="10081120" cy="4500591"/>
          </a:xfrm>
          <a:prstGeom prst="rect">
            <a:avLst/>
          </a:prstGeom>
          <a:noFill/>
          <a:ln>
            <a:noFill/>
          </a:ln>
          <a:effectLst/>
        </p:spPr>
        <p:txBody>
          <a:bodyPr wrap="square">
            <a:spAutoFit/>
          </a:bodyPr>
          <a:lstStyle/>
          <a:p>
            <a:pPr>
              <a:buClrTx/>
              <a:buFontTx/>
              <a:buChar char="•"/>
              <a:defRPr/>
            </a:pPr>
            <a:r>
              <a:rPr lang="es-ES" altLang="en-US" sz="2800" dirty="0">
                <a:latin typeface="+mj-lt"/>
              </a:rPr>
              <a:t>Dieta pobre en residuos 2-3 días previos.</a:t>
            </a:r>
          </a:p>
          <a:p>
            <a:pPr>
              <a:buClrTx/>
              <a:buFontTx/>
              <a:buChar char="•"/>
              <a:defRPr/>
            </a:pPr>
            <a:r>
              <a:rPr lang="es-ES" altLang="en-US" sz="2800" dirty="0">
                <a:latin typeface="+mj-lt"/>
              </a:rPr>
              <a:t>Enemas el día anterior y el día del procedimiento</a:t>
            </a:r>
          </a:p>
          <a:p>
            <a:pPr>
              <a:buClrTx/>
              <a:buFontTx/>
              <a:buChar char="•"/>
              <a:defRPr/>
            </a:pPr>
            <a:r>
              <a:rPr lang="es-ES" altLang="en-US" sz="2800" dirty="0">
                <a:latin typeface="+mj-lt"/>
              </a:rPr>
              <a:t>Anestésico local</a:t>
            </a:r>
          </a:p>
          <a:p>
            <a:pPr>
              <a:buClrTx/>
              <a:buFontTx/>
              <a:buChar char="•"/>
              <a:defRPr/>
            </a:pPr>
            <a:r>
              <a:rPr lang="es-ES" altLang="en-US" sz="2800" dirty="0">
                <a:latin typeface="+mj-lt"/>
              </a:rPr>
              <a:t>Posición de litotomía. </a:t>
            </a:r>
          </a:p>
          <a:p>
            <a:pPr>
              <a:buClrTx/>
              <a:buFontTx/>
              <a:buChar char="•"/>
              <a:defRPr/>
            </a:pPr>
            <a:r>
              <a:rPr lang="es-ES" altLang="en-US" sz="2800" b="1" dirty="0">
                <a:solidFill>
                  <a:srgbClr val="FF0000"/>
                </a:solidFill>
                <a:latin typeface="+mj-lt"/>
              </a:rPr>
              <a:t>RMN planificación/TAC planificación</a:t>
            </a:r>
          </a:p>
          <a:p>
            <a:pPr>
              <a:buClrTx/>
              <a:buFontTx/>
              <a:buChar char="•"/>
              <a:defRPr/>
            </a:pPr>
            <a:r>
              <a:rPr lang="es-ES" altLang="en-US" sz="2800" b="1" dirty="0">
                <a:solidFill>
                  <a:srgbClr val="FF0000"/>
                </a:solidFill>
                <a:latin typeface="+mj-lt"/>
              </a:rPr>
              <a:t>Planificación</a:t>
            </a:r>
          </a:p>
          <a:p>
            <a:pPr>
              <a:buClrTx/>
              <a:buFontTx/>
              <a:buChar char="•"/>
              <a:defRPr/>
            </a:pPr>
            <a:r>
              <a:rPr lang="es-ES" altLang="en-US" sz="2800" dirty="0">
                <a:latin typeface="+mj-lt"/>
              </a:rPr>
              <a:t>Tratamiento ambulatorio</a:t>
            </a:r>
          </a:p>
          <a:p>
            <a:pPr>
              <a:buClrTx/>
              <a:buFontTx/>
              <a:buChar char="•"/>
              <a:defRPr/>
            </a:pPr>
            <a:r>
              <a:rPr lang="es-ES" altLang="en-US" sz="2800" dirty="0">
                <a:latin typeface="+mj-lt"/>
              </a:rPr>
              <a:t>IDEAL: IGABT. Adaptada a cada sesión de BT. </a:t>
            </a:r>
            <a:r>
              <a:rPr lang="es-ES" altLang="en-US" sz="2800" i="1" dirty="0">
                <a:latin typeface="+mj-lt"/>
              </a:rPr>
              <a:t>Incremento del tiempo por sesión</a:t>
            </a:r>
          </a:p>
          <a:p>
            <a:pPr>
              <a:buClrTx/>
              <a:buFontTx/>
              <a:buChar char="•"/>
              <a:defRPr/>
            </a:pPr>
            <a:endParaRPr lang="es-ES" altLang="en-US" sz="2800" dirty="0">
              <a:latin typeface="+mj-lt"/>
            </a:endParaRPr>
          </a:p>
          <a:p>
            <a:pPr>
              <a:buClrTx/>
              <a:defRPr/>
            </a:pPr>
            <a:endParaRPr lang="es-ES" altLang="en-US" sz="2800" dirty="0">
              <a:latin typeface="+mj-lt"/>
            </a:endParaRPr>
          </a:p>
        </p:txBody>
      </p:sp>
      <p:sp>
        <p:nvSpPr>
          <p:cNvPr id="5" name="Título 1">
            <a:extLst>
              <a:ext uri="{FF2B5EF4-FFF2-40B4-BE49-F238E27FC236}">
                <a16:creationId xmlns:a16="http://schemas.microsoft.com/office/drawing/2014/main" id="{A80BD048-C71A-C9FC-D3EA-BF3B83904281}"/>
              </a:ext>
            </a:extLst>
          </p:cNvPr>
          <p:cNvSpPr txBox="1">
            <a:spLocks/>
          </p:cNvSpPr>
          <p:nvPr/>
        </p:nvSpPr>
        <p:spPr bwMode="auto">
          <a:xfrm>
            <a:off x="2063552" y="304825"/>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4800" b="1" u="sng" dirty="0">
                <a:solidFill>
                  <a:srgbClr val="FF0000"/>
                </a:solidFill>
                <a:effectLst>
                  <a:outerShdw blurRad="38100" dist="38100" dir="2700000" algn="tl">
                    <a:srgbClr val="000000">
                      <a:alpha val="43137"/>
                    </a:srgbClr>
                  </a:outerShdw>
                </a:effectLst>
              </a:rPr>
              <a:t>PRINCIPIOS BÁSICOS</a:t>
            </a:r>
            <a:br>
              <a:rPr lang="es-ES" sz="4800" b="1" u="sng" dirty="0">
                <a:solidFill>
                  <a:srgbClr val="FF0000"/>
                </a:solidFill>
                <a:effectLst>
                  <a:outerShdw blurRad="38100" dist="38100" dir="2700000" algn="tl">
                    <a:srgbClr val="000000">
                      <a:alpha val="43137"/>
                    </a:srgbClr>
                  </a:outerShdw>
                </a:effectLst>
              </a:rPr>
            </a:br>
            <a:r>
              <a:rPr lang="es-ES" sz="4800" b="1" u="sng" dirty="0">
                <a:solidFill>
                  <a:srgbClr val="FF0000"/>
                </a:solidFill>
                <a:effectLst>
                  <a:outerShdw blurRad="38100" dist="38100" dir="2700000" algn="tl">
                    <a:srgbClr val="000000">
                      <a:alpha val="43137"/>
                    </a:srgbClr>
                  </a:outerShdw>
                </a:effectLst>
              </a:rPr>
              <a:t>BT </a:t>
            </a:r>
            <a:r>
              <a:rPr lang="es-ES" sz="4800" b="1" u="sng" dirty="0" err="1">
                <a:solidFill>
                  <a:srgbClr val="FF0000"/>
                </a:solidFill>
                <a:effectLst>
                  <a:outerShdw blurRad="38100" dist="38100" dir="2700000" algn="tl">
                    <a:srgbClr val="000000">
                      <a:alpha val="43137"/>
                    </a:srgbClr>
                  </a:outerShdw>
                </a:effectLst>
              </a:rPr>
              <a:t>endorectal</a:t>
            </a:r>
            <a:r>
              <a:rPr lang="es-ES" sz="4800" b="1" u="sng" dirty="0">
                <a:solidFill>
                  <a:srgbClr val="FF0000"/>
                </a:solidFill>
                <a:effectLst>
                  <a:outerShdw blurRad="38100" dist="38100" dir="2700000" algn="tl">
                    <a:srgbClr val="000000">
                      <a:alpha val="43137"/>
                    </a:srgbClr>
                  </a:outerShdw>
                </a:effectLst>
              </a:rPr>
              <a:t> HDR</a:t>
            </a:r>
            <a:endParaRPr lang="en-US" sz="48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366227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flexible1">
            <a:extLst>
              <a:ext uri="{FF2B5EF4-FFF2-40B4-BE49-F238E27FC236}">
                <a16:creationId xmlns:a16="http://schemas.microsoft.com/office/drawing/2014/main" id="{E8DCDE2C-321E-3AEB-3C8E-7D7B0180F8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82" t="46173" r="60730" b="35237"/>
          <a:stretch/>
        </p:blipFill>
        <p:spPr bwMode="auto">
          <a:xfrm>
            <a:off x="5313880" y="4437112"/>
            <a:ext cx="3290269" cy="200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1">
            <a:extLst>
              <a:ext uri="{FF2B5EF4-FFF2-40B4-BE49-F238E27FC236}">
                <a16:creationId xmlns:a16="http://schemas.microsoft.com/office/drawing/2014/main" id="{D2AAEB07-7AA9-3574-7E8C-B06447018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48" y="513060"/>
            <a:ext cx="3889337" cy="291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8" descr="SDC13817">
            <a:extLst>
              <a:ext uri="{FF2B5EF4-FFF2-40B4-BE49-F238E27FC236}">
                <a16:creationId xmlns:a16="http://schemas.microsoft.com/office/drawing/2014/main" id="{1256AC30-8D12-CD66-C67C-8C48B60B3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261" y="3265348"/>
            <a:ext cx="3411612" cy="257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DC13815">
            <a:extLst>
              <a:ext uri="{FF2B5EF4-FFF2-40B4-BE49-F238E27FC236}">
                <a16:creationId xmlns:a16="http://schemas.microsoft.com/office/drawing/2014/main" id="{F4CDC891-FE0E-C15C-04B4-D8910B12B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452" y="3215240"/>
            <a:ext cx="3200124" cy="26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231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90E3ED-EADA-A409-C0A2-021F6D64CAF2}"/>
              </a:ext>
            </a:extLst>
          </p:cNvPr>
          <p:cNvPicPr>
            <a:picLocks noChangeAspect="1"/>
          </p:cNvPicPr>
          <p:nvPr/>
        </p:nvPicPr>
        <p:blipFill rotWithShape="1">
          <a:blip r:embed="rId2"/>
          <a:srcRect l="28147" t="24801" r="39960" b="30050"/>
          <a:stretch/>
        </p:blipFill>
        <p:spPr>
          <a:xfrm>
            <a:off x="2855640" y="505966"/>
            <a:ext cx="3888432" cy="3096344"/>
          </a:xfrm>
          <a:prstGeom prst="rect">
            <a:avLst/>
          </a:prstGeom>
        </p:spPr>
      </p:pic>
      <p:pic>
        <p:nvPicPr>
          <p:cNvPr id="5" name="Imagen 4">
            <a:extLst>
              <a:ext uri="{FF2B5EF4-FFF2-40B4-BE49-F238E27FC236}">
                <a16:creationId xmlns:a16="http://schemas.microsoft.com/office/drawing/2014/main" id="{5E4BEC0C-0420-22A7-873B-C240AE1D6FE2}"/>
              </a:ext>
            </a:extLst>
          </p:cNvPr>
          <p:cNvPicPr>
            <a:picLocks noChangeAspect="1"/>
          </p:cNvPicPr>
          <p:nvPr/>
        </p:nvPicPr>
        <p:blipFill rotWithShape="1">
          <a:blip r:embed="rId3"/>
          <a:srcRect l="25194" t="23750" r="42912" b="13251"/>
          <a:stretch/>
        </p:blipFill>
        <p:spPr>
          <a:xfrm>
            <a:off x="8040216" y="404664"/>
            <a:ext cx="2786710" cy="3096344"/>
          </a:xfrm>
          <a:prstGeom prst="rect">
            <a:avLst/>
          </a:prstGeom>
        </p:spPr>
      </p:pic>
      <p:pic>
        <p:nvPicPr>
          <p:cNvPr id="7" name="Imagen 6">
            <a:extLst>
              <a:ext uri="{FF2B5EF4-FFF2-40B4-BE49-F238E27FC236}">
                <a16:creationId xmlns:a16="http://schemas.microsoft.com/office/drawing/2014/main" id="{7AA485F2-31B0-8ECD-8721-DE46964E921A}"/>
              </a:ext>
            </a:extLst>
          </p:cNvPr>
          <p:cNvPicPr>
            <a:picLocks noChangeAspect="1"/>
          </p:cNvPicPr>
          <p:nvPr/>
        </p:nvPicPr>
        <p:blipFill rotWithShape="1">
          <a:blip r:embed="rId4"/>
          <a:srcRect l="34644" t="37000" r="26375" b="19551"/>
          <a:stretch/>
        </p:blipFill>
        <p:spPr>
          <a:xfrm>
            <a:off x="2495600" y="3776515"/>
            <a:ext cx="4104456" cy="2573388"/>
          </a:xfrm>
          <a:prstGeom prst="rect">
            <a:avLst/>
          </a:prstGeom>
        </p:spPr>
      </p:pic>
      <p:pic>
        <p:nvPicPr>
          <p:cNvPr id="9" name="Imagen 8">
            <a:extLst>
              <a:ext uri="{FF2B5EF4-FFF2-40B4-BE49-F238E27FC236}">
                <a16:creationId xmlns:a16="http://schemas.microsoft.com/office/drawing/2014/main" id="{7FAD9C5D-11E9-3162-A16F-20F9A4B61CF9}"/>
              </a:ext>
            </a:extLst>
          </p:cNvPr>
          <p:cNvPicPr>
            <a:picLocks noChangeAspect="1"/>
          </p:cNvPicPr>
          <p:nvPr/>
        </p:nvPicPr>
        <p:blipFill rotWithShape="1">
          <a:blip r:embed="rId5"/>
          <a:srcRect l="31692" t="31499" r="18696" b="20202"/>
          <a:stretch/>
        </p:blipFill>
        <p:spPr>
          <a:xfrm>
            <a:off x="6888088" y="3778646"/>
            <a:ext cx="4699231" cy="2573388"/>
          </a:xfrm>
          <a:prstGeom prst="rect">
            <a:avLst/>
          </a:prstGeom>
        </p:spPr>
      </p:pic>
    </p:spTree>
    <p:extLst>
      <p:ext uri="{BB962C8B-B14F-4D97-AF65-F5344CB8AC3E}">
        <p14:creationId xmlns:p14="http://schemas.microsoft.com/office/powerpoint/2010/main" val="3381098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A0D51BD-B658-5F56-9984-7D1B0E6F5C56}"/>
              </a:ext>
            </a:extLst>
          </p:cNvPr>
          <p:cNvPicPr>
            <a:picLocks noChangeAspect="1"/>
          </p:cNvPicPr>
          <p:nvPr/>
        </p:nvPicPr>
        <p:blipFill rotWithShape="1">
          <a:blip r:embed="rId2"/>
          <a:srcRect l="31084" t="36195" r="33735" b="16074"/>
          <a:stretch/>
        </p:blipFill>
        <p:spPr>
          <a:xfrm>
            <a:off x="2734264" y="3309694"/>
            <a:ext cx="4104456" cy="2962713"/>
          </a:xfrm>
          <a:prstGeom prst="rect">
            <a:avLst/>
          </a:prstGeom>
        </p:spPr>
      </p:pic>
      <p:pic>
        <p:nvPicPr>
          <p:cNvPr id="8" name="Imagen 7">
            <a:extLst>
              <a:ext uri="{FF2B5EF4-FFF2-40B4-BE49-F238E27FC236}">
                <a16:creationId xmlns:a16="http://schemas.microsoft.com/office/drawing/2014/main" id="{AE580B18-D2E9-542B-00A4-3E778B029436}"/>
              </a:ext>
            </a:extLst>
          </p:cNvPr>
          <p:cNvPicPr>
            <a:picLocks noChangeAspect="1"/>
          </p:cNvPicPr>
          <p:nvPr/>
        </p:nvPicPr>
        <p:blipFill rotWithShape="1">
          <a:blip r:embed="rId3"/>
          <a:srcRect l="34053" t="35300" r="34054" b="22700"/>
          <a:stretch/>
        </p:blipFill>
        <p:spPr>
          <a:xfrm>
            <a:off x="7320136" y="3309694"/>
            <a:ext cx="3999663" cy="2962713"/>
          </a:xfrm>
          <a:prstGeom prst="rect">
            <a:avLst/>
          </a:prstGeom>
        </p:spPr>
      </p:pic>
      <p:pic>
        <p:nvPicPr>
          <p:cNvPr id="13" name="Imagen 12">
            <a:extLst>
              <a:ext uri="{FF2B5EF4-FFF2-40B4-BE49-F238E27FC236}">
                <a16:creationId xmlns:a16="http://schemas.microsoft.com/office/drawing/2014/main" id="{082C6D93-0F70-AAA6-9AD8-93AD08F6BCCA}"/>
              </a:ext>
            </a:extLst>
          </p:cNvPr>
          <p:cNvPicPr>
            <a:picLocks noChangeAspect="1"/>
          </p:cNvPicPr>
          <p:nvPr/>
        </p:nvPicPr>
        <p:blipFill rotWithShape="1">
          <a:blip r:embed="rId4"/>
          <a:srcRect l="7744" t="24801" r="25785" b="15351"/>
          <a:stretch/>
        </p:blipFill>
        <p:spPr>
          <a:xfrm>
            <a:off x="2279576" y="435476"/>
            <a:ext cx="5675056" cy="2874219"/>
          </a:xfrm>
          <a:prstGeom prst="rect">
            <a:avLst/>
          </a:prstGeom>
        </p:spPr>
      </p:pic>
      <p:pic>
        <p:nvPicPr>
          <p:cNvPr id="15" name="Imagen 14">
            <a:extLst>
              <a:ext uri="{FF2B5EF4-FFF2-40B4-BE49-F238E27FC236}">
                <a16:creationId xmlns:a16="http://schemas.microsoft.com/office/drawing/2014/main" id="{67E885C8-0349-DE16-8D8F-430D87769DA0}"/>
              </a:ext>
            </a:extLst>
          </p:cNvPr>
          <p:cNvPicPr>
            <a:picLocks noChangeAspect="1"/>
          </p:cNvPicPr>
          <p:nvPr/>
        </p:nvPicPr>
        <p:blipFill rotWithShape="1">
          <a:blip r:embed="rId5"/>
          <a:srcRect l="16335" t="27951" r="38188" b="17450"/>
          <a:stretch/>
        </p:blipFill>
        <p:spPr>
          <a:xfrm>
            <a:off x="7248128" y="363616"/>
            <a:ext cx="4387093" cy="2962712"/>
          </a:xfrm>
          <a:prstGeom prst="rect">
            <a:avLst/>
          </a:prstGeom>
        </p:spPr>
      </p:pic>
    </p:spTree>
    <p:extLst>
      <p:ext uri="{BB962C8B-B14F-4D97-AF65-F5344CB8AC3E}">
        <p14:creationId xmlns:p14="http://schemas.microsoft.com/office/powerpoint/2010/main" val="1427559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C7676A-E391-454D-F8E7-BB76E5E5843B}"/>
              </a:ext>
            </a:extLst>
          </p:cNvPr>
          <p:cNvPicPr>
            <a:picLocks noChangeAspect="1"/>
          </p:cNvPicPr>
          <p:nvPr/>
        </p:nvPicPr>
        <p:blipFill rotWithShape="1">
          <a:blip r:embed="rId2"/>
          <a:srcRect l="19878" t="35637" r="36416" b="15013"/>
          <a:stretch/>
        </p:blipFill>
        <p:spPr>
          <a:xfrm>
            <a:off x="6384032" y="2492896"/>
            <a:ext cx="5328592" cy="3384376"/>
          </a:xfrm>
          <a:prstGeom prst="rect">
            <a:avLst/>
          </a:prstGeom>
        </p:spPr>
      </p:pic>
      <p:pic>
        <p:nvPicPr>
          <p:cNvPr id="5" name="Imagen 4">
            <a:extLst>
              <a:ext uri="{FF2B5EF4-FFF2-40B4-BE49-F238E27FC236}">
                <a16:creationId xmlns:a16="http://schemas.microsoft.com/office/drawing/2014/main" id="{E10C85E6-BC85-5F99-44F0-065E72C024EF}"/>
              </a:ext>
            </a:extLst>
          </p:cNvPr>
          <p:cNvPicPr>
            <a:picLocks noChangeAspect="1"/>
          </p:cNvPicPr>
          <p:nvPr/>
        </p:nvPicPr>
        <p:blipFill rotWithShape="1">
          <a:blip r:embed="rId3"/>
          <a:srcRect l="16335" t="24801" r="39959" b="13251"/>
          <a:stretch/>
        </p:blipFill>
        <p:spPr>
          <a:xfrm>
            <a:off x="1847528" y="548680"/>
            <a:ext cx="5328592" cy="4248472"/>
          </a:xfrm>
          <a:prstGeom prst="rect">
            <a:avLst/>
          </a:prstGeom>
        </p:spPr>
      </p:pic>
      <p:sp>
        <p:nvSpPr>
          <p:cNvPr id="7" name="CuadroTexto 6">
            <a:extLst>
              <a:ext uri="{FF2B5EF4-FFF2-40B4-BE49-F238E27FC236}">
                <a16:creationId xmlns:a16="http://schemas.microsoft.com/office/drawing/2014/main" id="{E00E302F-CA6E-7353-0A88-FD29003264AF}"/>
              </a:ext>
            </a:extLst>
          </p:cNvPr>
          <p:cNvSpPr txBox="1"/>
          <p:nvPr/>
        </p:nvSpPr>
        <p:spPr>
          <a:xfrm>
            <a:off x="2351584" y="5197662"/>
            <a:ext cx="2808312" cy="664797"/>
          </a:xfrm>
          <a:prstGeom prst="rect">
            <a:avLst/>
          </a:prstGeom>
          <a:noFill/>
        </p:spPr>
        <p:txBody>
          <a:bodyPr wrap="square">
            <a:spAutoFit/>
          </a:bodyPr>
          <a:lstStyle/>
          <a:p>
            <a:r>
              <a:rPr lang="es-E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No cubrimiento.</a:t>
            </a:r>
          </a:p>
          <a:p>
            <a:r>
              <a:rPr lang="es-E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Desestimada la BT</a:t>
            </a:r>
            <a:endPar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0907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216F5E-41BB-881D-E7B3-B68BCA6FFD9D}"/>
              </a:ext>
            </a:extLst>
          </p:cNvPr>
          <p:cNvPicPr>
            <a:picLocks noChangeAspect="1"/>
          </p:cNvPicPr>
          <p:nvPr/>
        </p:nvPicPr>
        <p:blipFill rotWithShape="1">
          <a:blip r:embed="rId2"/>
          <a:srcRect l="38188" t="34251" r="33463" b="12200"/>
          <a:stretch/>
        </p:blipFill>
        <p:spPr>
          <a:xfrm>
            <a:off x="1991544" y="1045985"/>
            <a:ext cx="4824536" cy="5126069"/>
          </a:xfrm>
          <a:prstGeom prst="rect">
            <a:avLst/>
          </a:prstGeom>
        </p:spPr>
      </p:pic>
      <p:pic>
        <p:nvPicPr>
          <p:cNvPr id="2" name="Imagen 1">
            <a:extLst>
              <a:ext uri="{FF2B5EF4-FFF2-40B4-BE49-F238E27FC236}">
                <a16:creationId xmlns:a16="http://schemas.microsoft.com/office/drawing/2014/main" id="{60B42C75-424A-0260-6506-7CE867CDFB98}"/>
              </a:ext>
            </a:extLst>
          </p:cNvPr>
          <p:cNvPicPr>
            <a:picLocks noChangeAspect="1"/>
          </p:cNvPicPr>
          <p:nvPr/>
        </p:nvPicPr>
        <p:blipFill rotWithShape="1">
          <a:blip r:embed="rId3"/>
          <a:srcRect l="17245" t="42651" r="23693" b="16399"/>
          <a:stretch/>
        </p:blipFill>
        <p:spPr>
          <a:xfrm>
            <a:off x="6067070" y="2060848"/>
            <a:ext cx="5539077" cy="2160240"/>
          </a:xfrm>
          <a:prstGeom prst="rect">
            <a:avLst/>
          </a:prstGeom>
        </p:spPr>
      </p:pic>
      <p:sp>
        <p:nvSpPr>
          <p:cNvPr id="7" name="CuadroTexto 6">
            <a:extLst>
              <a:ext uri="{FF2B5EF4-FFF2-40B4-BE49-F238E27FC236}">
                <a16:creationId xmlns:a16="http://schemas.microsoft.com/office/drawing/2014/main" id="{1F45B73F-49DB-0657-0B7C-2879E79CEF31}"/>
              </a:ext>
            </a:extLst>
          </p:cNvPr>
          <p:cNvSpPr txBox="1"/>
          <p:nvPr/>
        </p:nvSpPr>
        <p:spPr>
          <a:xfrm>
            <a:off x="7248128" y="5197662"/>
            <a:ext cx="4464496" cy="951030"/>
          </a:xfrm>
          <a:prstGeom prst="rect">
            <a:avLst/>
          </a:prstGeom>
          <a:noFill/>
        </p:spPr>
        <p:txBody>
          <a:bodyPr wrap="square">
            <a:spAutoFit/>
          </a:bodyPr>
          <a:lstStyle/>
          <a:p>
            <a:r>
              <a:rPr lang="es-E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Balón </a:t>
            </a:r>
            <a:r>
              <a:rPr lang="es-ES" sz="2000" b="1" dirty="0" err="1">
                <a:solidFill>
                  <a:srgbClr val="000000"/>
                </a:solidFill>
                <a:latin typeface="Calibri" panose="020F0502020204030204" pitchFamily="34" charset="0"/>
                <a:ea typeface="Calibri" panose="020F0502020204030204" pitchFamily="34" charset="0"/>
                <a:cs typeface="Calibri" panose="020F0502020204030204" pitchFamily="34" charset="0"/>
              </a:rPr>
              <a:t>endorectal</a:t>
            </a:r>
            <a:r>
              <a:rPr lang="es-E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No comercializado</a:t>
            </a:r>
          </a:p>
          <a:p>
            <a:r>
              <a:rPr lang="es-E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30-50 </a:t>
            </a:r>
            <a:r>
              <a:rPr lang="es-ES" sz="20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cc</a:t>
            </a:r>
            <a:r>
              <a:rPr lang="es-E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de agua o contraste iodado</a:t>
            </a:r>
          </a:p>
          <a:p>
            <a:endPar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4065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9" descr="flexible3">
            <a:extLst>
              <a:ext uri="{FF2B5EF4-FFF2-40B4-BE49-F238E27FC236}">
                <a16:creationId xmlns:a16="http://schemas.microsoft.com/office/drawing/2014/main" id="{F2710636-62A2-4167-6D3B-B659994BA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56" t="34148" r="51178" b="33400"/>
          <a:stretch>
            <a:fillRect/>
          </a:stretch>
        </p:blipFill>
        <p:spPr bwMode="auto">
          <a:xfrm>
            <a:off x="2135560" y="620688"/>
            <a:ext cx="53213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Imagen 10" descr="flexible2">
            <a:extLst>
              <a:ext uri="{FF2B5EF4-FFF2-40B4-BE49-F238E27FC236}">
                <a16:creationId xmlns:a16="http://schemas.microsoft.com/office/drawing/2014/main" id="{47A957E8-57D0-BE54-6642-93977EB67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16" t="30090" r="50583" b="31421"/>
          <a:stretch>
            <a:fillRect/>
          </a:stretch>
        </p:blipFill>
        <p:spPr bwMode="auto">
          <a:xfrm>
            <a:off x="6312024" y="2708920"/>
            <a:ext cx="484505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73978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A1B0466-BBD3-99B5-E7F3-B74C3A63B900}"/>
              </a:ext>
            </a:extLst>
          </p:cNvPr>
          <p:cNvPicPr>
            <a:picLocks noChangeAspect="1"/>
          </p:cNvPicPr>
          <p:nvPr/>
        </p:nvPicPr>
        <p:blipFill>
          <a:blip r:embed="rId2"/>
          <a:stretch>
            <a:fillRect/>
          </a:stretch>
        </p:blipFill>
        <p:spPr>
          <a:xfrm>
            <a:off x="1919536" y="442826"/>
            <a:ext cx="3312368" cy="3312368"/>
          </a:xfrm>
          <a:prstGeom prst="rect">
            <a:avLst/>
          </a:prstGeom>
        </p:spPr>
      </p:pic>
      <p:pic>
        <p:nvPicPr>
          <p:cNvPr id="3" name="Imagen 2">
            <a:extLst>
              <a:ext uri="{FF2B5EF4-FFF2-40B4-BE49-F238E27FC236}">
                <a16:creationId xmlns:a16="http://schemas.microsoft.com/office/drawing/2014/main" id="{73FB09CD-AFE0-08BF-8CB7-811CF7DC8D79}"/>
              </a:ext>
            </a:extLst>
          </p:cNvPr>
          <p:cNvPicPr>
            <a:picLocks noChangeAspect="1"/>
          </p:cNvPicPr>
          <p:nvPr/>
        </p:nvPicPr>
        <p:blipFill>
          <a:blip r:embed="rId3"/>
          <a:stretch>
            <a:fillRect/>
          </a:stretch>
        </p:blipFill>
        <p:spPr>
          <a:xfrm>
            <a:off x="6312024" y="2322899"/>
            <a:ext cx="4900069" cy="2576488"/>
          </a:xfrm>
          <a:prstGeom prst="rect">
            <a:avLst/>
          </a:prstGeom>
        </p:spPr>
      </p:pic>
      <p:sp>
        <p:nvSpPr>
          <p:cNvPr id="4" name="Signo de multiplicación 3">
            <a:extLst>
              <a:ext uri="{FF2B5EF4-FFF2-40B4-BE49-F238E27FC236}">
                <a16:creationId xmlns:a16="http://schemas.microsoft.com/office/drawing/2014/main" id="{597AB021-4FF1-6CF1-D11D-C5A7ED14992D}"/>
              </a:ext>
            </a:extLst>
          </p:cNvPr>
          <p:cNvSpPr/>
          <p:nvPr/>
        </p:nvSpPr>
        <p:spPr bwMode="auto">
          <a:xfrm>
            <a:off x="2732743" y="2673618"/>
            <a:ext cx="1440160" cy="1510764"/>
          </a:xfrm>
          <a:prstGeom prst="mathMultiply">
            <a:avLst/>
          </a:prstGeom>
          <a:solidFill>
            <a:srgbClr val="FF0000">
              <a:alpha val="2509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SC Regular" panose="020B0502040504020204" pitchFamily="34" charset="0"/>
            </a:endParaRPr>
          </a:p>
        </p:txBody>
      </p:sp>
      <p:sp>
        <p:nvSpPr>
          <p:cNvPr id="5" name="CuadroTexto 4">
            <a:extLst>
              <a:ext uri="{FF2B5EF4-FFF2-40B4-BE49-F238E27FC236}">
                <a16:creationId xmlns:a16="http://schemas.microsoft.com/office/drawing/2014/main" id="{6B862E29-7569-D92C-300F-40D7F0C677EC}"/>
              </a:ext>
            </a:extLst>
          </p:cNvPr>
          <p:cNvSpPr txBox="1"/>
          <p:nvPr/>
        </p:nvSpPr>
        <p:spPr>
          <a:xfrm>
            <a:off x="6686300" y="1340768"/>
            <a:ext cx="4234236" cy="607539"/>
          </a:xfrm>
          <a:prstGeom prst="rect">
            <a:avLst/>
          </a:prstGeom>
          <a:noFill/>
        </p:spPr>
        <p:txBody>
          <a:bodyPr wrap="none" rtlCol="0">
            <a:spAutoFit/>
          </a:bodyPr>
          <a:lstStyle/>
          <a:p>
            <a:r>
              <a:rPr lang="es-ES" sz="3600" dirty="0">
                <a:latin typeface="+mj-lt"/>
              </a:rPr>
              <a:t>FUNCION INTESTINAL</a:t>
            </a:r>
            <a:endParaRPr lang="en-US" sz="3600" dirty="0">
              <a:latin typeface="+mj-lt"/>
            </a:endParaRPr>
          </a:p>
        </p:txBody>
      </p:sp>
      <p:sp>
        <p:nvSpPr>
          <p:cNvPr id="6" name="CuadroTexto 5">
            <a:extLst>
              <a:ext uri="{FF2B5EF4-FFF2-40B4-BE49-F238E27FC236}">
                <a16:creationId xmlns:a16="http://schemas.microsoft.com/office/drawing/2014/main" id="{5CA65446-4B98-94F9-B454-2E29B01736AD}"/>
              </a:ext>
            </a:extLst>
          </p:cNvPr>
          <p:cNvSpPr txBox="1"/>
          <p:nvPr/>
        </p:nvSpPr>
        <p:spPr>
          <a:xfrm>
            <a:off x="7224713" y="5269733"/>
            <a:ext cx="3479799" cy="607539"/>
          </a:xfrm>
          <a:prstGeom prst="rect">
            <a:avLst/>
          </a:prstGeom>
          <a:noFill/>
        </p:spPr>
        <p:txBody>
          <a:bodyPr wrap="none" rtlCol="0">
            <a:spAutoFit/>
          </a:bodyPr>
          <a:lstStyle/>
          <a:p>
            <a:r>
              <a:rPr lang="es-ES" sz="3600" dirty="0">
                <a:latin typeface="+mj-lt"/>
              </a:rPr>
              <a:t>CALIDAD DE VIDA</a:t>
            </a:r>
            <a:endParaRPr lang="en-US" sz="3600" dirty="0">
              <a:latin typeface="+mj-lt"/>
            </a:endParaRPr>
          </a:p>
        </p:txBody>
      </p:sp>
      <p:pic>
        <p:nvPicPr>
          <p:cNvPr id="10" name="Imagen 9">
            <a:extLst>
              <a:ext uri="{FF2B5EF4-FFF2-40B4-BE49-F238E27FC236}">
                <a16:creationId xmlns:a16="http://schemas.microsoft.com/office/drawing/2014/main" id="{F2B9FC30-1147-4BC1-6BB5-785FCE7F48CA}"/>
              </a:ext>
            </a:extLst>
          </p:cNvPr>
          <p:cNvPicPr>
            <a:picLocks noChangeAspect="1"/>
          </p:cNvPicPr>
          <p:nvPr/>
        </p:nvPicPr>
        <p:blipFill rotWithShape="1">
          <a:blip r:embed="rId4"/>
          <a:srcRect l="28738" t="38450" r="54725" b="9722"/>
          <a:stretch/>
        </p:blipFill>
        <p:spPr>
          <a:xfrm>
            <a:off x="4157259" y="2860801"/>
            <a:ext cx="2016224" cy="3554373"/>
          </a:xfrm>
          <a:prstGeom prst="rect">
            <a:avLst/>
          </a:prstGeom>
        </p:spPr>
      </p:pic>
    </p:spTree>
    <p:extLst>
      <p:ext uri="{BB962C8B-B14F-4D97-AF65-F5344CB8AC3E}">
        <p14:creationId xmlns:p14="http://schemas.microsoft.com/office/powerpoint/2010/main" val="1507128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ABDE4DA-FE36-9AFB-86E2-B51567092496}"/>
              </a:ext>
            </a:extLst>
          </p:cNvPr>
          <p:cNvSpPr txBox="1">
            <a:spLocks/>
          </p:cNvSpPr>
          <p:nvPr/>
        </p:nvSpPr>
        <p:spPr bwMode="auto">
          <a:xfrm>
            <a:off x="2063552" y="304825"/>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2800" b="1" u="sng" dirty="0">
                <a:solidFill>
                  <a:srgbClr val="FF0000"/>
                </a:solidFill>
                <a:effectLst>
                  <a:outerShdw blurRad="38100" dist="38100" dir="2700000" algn="tl">
                    <a:srgbClr val="000000">
                      <a:alpha val="43137"/>
                    </a:srgbClr>
                  </a:outerShdw>
                </a:effectLst>
              </a:rPr>
              <a:t>BRAQUITERAPIA </a:t>
            </a:r>
            <a:r>
              <a:rPr lang="es-ES" sz="2800" b="1" u="sng" dirty="0" err="1">
                <a:solidFill>
                  <a:srgbClr val="FF0000"/>
                </a:solidFill>
                <a:effectLst>
                  <a:outerShdw blurRad="38100" dist="38100" dir="2700000" algn="tl">
                    <a:srgbClr val="000000">
                      <a:alpha val="43137"/>
                    </a:srgbClr>
                  </a:outerShdw>
                </a:effectLst>
              </a:rPr>
              <a:t>endorectal</a:t>
            </a:r>
            <a:r>
              <a:rPr lang="es-ES" sz="2800" b="1" u="sng" dirty="0">
                <a:solidFill>
                  <a:srgbClr val="FF0000"/>
                </a:solidFill>
                <a:effectLst>
                  <a:outerShdw blurRad="38100" dist="38100" dir="2700000" algn="tl">
                    <a:srgbClr val="000000">
                      <a:alpha val="43137"/>
                    </a:srgbClr>
                  </a:outerShdw>
                </a:effectLst>
              </a:rPr>
              <a:t> HDR</a:t>
            </a:r>
            <a:br>
              <a:rPr lang="es-ES" sz="4800" b="1" u="sng" dirty="0">
                <a:solidFill>
                  <a:srgbClr val="FF0000"/>
                </a:solidFill>
                <a:effectLst>
                  <a:outerShdw blurRad="38100" dist="38100" dir="2700000" algn="tl">
                    <a:srgbClr val="000000">
                      <a:alpha val="43137"/>
                    </a:srgbClr>
                  </a:outerShdw>
                </a:effectLst>
              </a:rPr>
            </a:br>
            <a:endParaRPr lang="en-US" sz="4800" b="1" u="sng" dirty="0">
              <a:solidFill>
                <a:srgbClr val="FF0000"/>
              </a:solidFill>
              <a:effectLst>
                <a:outerShdw blurRad="38100" dist="38100" dir="2700000" algn="tl">
                  <a:srgbClr val="000000">
                    <a:alpha val="43137"/>
                  </a:srgbClr>
                </a:outerShdw>
              </a:effectLst>
            </a:endParaRPr>
          </a:p>
        </p:txBody>
      </p:sp>
      <p:sp>
        <p:nvSpPr>
          <p:cNvPr id="2" name="Rectangle 4">
            <a:extLst>
              <a:ext uri="{FF2B5EF4-FFF2-40B4-BE49-F238E27FC236}">
                <a16:creationId xmlns:a16="http://schemas.microsoft.com/office/drawing/2014/main" id="{77D906C9-3D13-0225-636B-A3E28F2D57F5}"/>
              </a:ext>
            </a:extLst>
          </p:cNvPr>
          <p:cNvSpPr>
            <a:spLocks noChangeArrowheads="1"/>
          </p:cNvSpPr>
          <p:nvPr/>
        </p:nvSpPr>
        <p:spPr bwMode="auto">
          <a:xfrm>
            <a:off x="1847528" y="1196752"/>
            <a:ext cx="10081120" cy="3755900"/>
          </a:xfrm>
          <a:prstGeom prst="rect">
            <a:avLst/>
          </a:prstGeom>
          <a:noFill/>
          <a:ln>
            <a:noFill/>
          </a:ln>
          <a:effectLst/>
        </p:spPr>
        <p:txBody>
          <a:bodyPr wrap="square">
            <a:spAutoFit/>
          </a:bodyPr>
          <a:lstStyle/>
          <a:p>
            <a:pPr>
              <a:buClrTx/>
              <a:defRPr/>
            </a:pPr>
            <a:r>
              <a:rPr lang="es-ES" altLang="en-US" sz="3200" b="1" u="sng" dirty="0">
                <a:latin typeface="+mj-lt"/>
              </a:rPr>
              <a:t>BT </a:t>
            </a:r>
            <a:r>
              <a:rPr lang="es-ES" altLang="en-US" sz="3200" b="1" u="sng" dirty="0" err="1">
                <a:latin typeface="+mj-lt"/>
              </a:rPr>
              <a:t>endorectal</a:t>
            </a:r>
            <a:r>
              <a:rPr lang="es-ES" altLang="en-US" sz="3200" b="1" u="sng" dirty="0">
                <a:latin typeface="+mj-lt"/>
              </a:rPr>
              <a:t> HDR preoperatoria exclusiva</a:t>
            </a:r>
          </a:p>
          <a:p>
            <a:pPr>
              <a:buClrTx/>
              <a:buFontTx/>
              <a:buChar char="•"/>
              <a:defRPr/>
            </a:pPr>
            <a:r>
              <a:rPr lang="es-ES" altLang="en-US" sz="3200" dirty="0">
                <a:latin typeface="+mj-lt"/>
              </a:rPr>
              <a:t>T2-T3. Recto bajo</a:t>
            </a:r>
          </a:p>
          <a:p>
            <a:pPr>
              <a:buClrTx/>
              <a:buFontTx/>
              <a:buChar char="•"/>
              <a:defRPr/>
            </a:pPr>
            <a:r>
              <a:rPr lang="es-ES" altLang="en-US" sz="3200" b="1" dirty="0">
                <a:latin typeface="+mj-lt"/>
              </a:rPr>
              <a:t>4 fracciones de 6,5 Gy días consecutivos</a:t>
            </a:r>
          </a:p>
          <a:p>
            <a:pPr>
              <a:buClrTx/>
              <a:buFontTx/>
              <a:buChar char="•"/>
              <a:defRPr/>
            </a:pPr>
            <a:r>
              <a:rPr lang="es-ES" altLang="en-US" sz="3200" dirty="0">
                <a:latin typeface="+mj-lt"/>
              </a:rPr>
              <a:t>Cirugía 6-8 semanas</a:t>
            </a:r>
          </a:p>
          <a:p>
            <a:pPr>
              <a:buClrTx/>
              <a:buFontTx/>
              <a:buChar char="•"/>
              <a:defRPr/>
            </a:pPr>
            <a:r>
              <a:rPr lang="es-ES" altLang="en-US" sz="3200" dirty="0">
                <a:latin typeface="+mj-lt"/>
              </a:rPr>
              <a:t>pT0 32%</a:t>
            </a:r>
          </a:p>
          <a:p>
            <a:pPr>
              <a:buClrTx/>
              <a:buFontTx/>
              <a:buChar char="•"/>
              <a:defRPr/>
            </a:pPr>
            <a:r>
              <a:rPr lang="es-ES" altLang="en-US" sz="3200" dirty="0">
                <a:latin typeface="+mj-lt"/>
              </a:rPr>
              <a:t>Control local 95,5% a 5 a</a:t>
            </a:r>
          </a:p>
          <a:p>
            <a:pPr>
              <a:buClrTx/>
              <a:buFontTx/>
              <a:buChar char="•"/>
              <a:defRPr/>
            </a:pPr>
            <a:r>
              <a:rPr lang="es-ES" altLang="en-US" sz="3200" b="1" dirty="0">
                <a:latin typeface="+mj-lt"/>
              </a:rPr>
              <a:t>Toxicidad crónica G3: 1%</a:t>
            </a:r>
          </a:p>
          <a:p>
            <a:pPr>
              <a:buClrTx/>
              <a:buFontTx/>
              <a:buChar char="•"/>
              <a:defRPr/>
            </a:pPr>
            <a:endParaRPr lang="es-ES" altLang="en-US" sz="3200" dirty="0">
              <a:latin typeface="+mj-lt"/>
            </a:endParaRPr>
          </a:p>
        </p:txBody>
      </p:sp>
      <p:sp>
        <p:nvSpPr>
          <p:cNvPr id="3" name="CuadroTexto 2">
            <a:extLst>
              <a:ext uri="{FF2B5EF4-FFF2-40B4-BE49-F238E27FC236}">
                <a16:creationId xmlns:a16="http://schemas.microsoft.com/office/drawing/2014/main" id="{A26D8611-4200-140F-1E27-D9E2D05D4C1E}"/>
              </a:ext>
            </a:extLst>
          </p:cNvPr>
          <p:cNvSpPr txBox="1"/>
          <p:nvPr/>
        </p:nvSpPr>
        <p:spPr>
          <a:xfrm>
            <a:off x="1919536" y="4557624"/>
            <a:ext cx="10009112" cy="1895712"/>
          </a:xfrm>
          <a:prstGeom prst="rect">
            <a:avLst/>
          </a:prstGeom>
          <a:noFill/>
        </p:spPr>
        <p:txBody>
          <a:bodyPr wrap="square">
            <a:spAutoFit/>
          </a:bodyPr>
          <a:lstStyle/>
          <a:p>
            <a:pPr algn="just"/>
            <a:r>
              <a:rPr lang="en-US" sz="1400" b="0" i="1" u="none" strike="noStrike" baseline="0" dirty="0">
                <a:solidFill>
                  <a:schemeClr val="accent2"/>
                </a:solidFill>
                <a:latin typeface="+mn-lt"/>
              </a:rPr>
              <a:t>Vuong, T.; Belliveau, P.J.; Michel, R.P.; </a:t>
            </a:r>
            <a:r>
              <a:rPr lang="en-US" sz="1400" b="0" i="1" u="none" strike="noStrike" baseline="0" dirty="0" err="1">
                <a:solidFill>
                  <a:schemeClr val="accent2"/>
                </a:solidFill>
                <a:latin typeface="+mn-lt"/>
              </a:rPr>
              <a:t>Moftah</a:t>
            </a:r>
            <a:r>
              <a:rPr lang="en-US" sz="1400" b="0" i="1" u="none" strike="noStrike" baseline="0" dirty="0">
                <a:solidFill>
                  <a:schemeClr val="accent2"/>
                </a:solidFill>
                <a:latin typeface="+mn-lt"/>
              </a:rPr>
              <a:t>, B.A.; Parent, J.; </a:t>
            </a:r>
            <a:r>
              <a:rPr lang="en-US" sz="1400" b="0" i="1" u="none" strike="noStrike" baseline="0" dirty="0" err="1">
                <a:solidFill>
                  <a:schemeClr val="accent2"/>
                </a:solidFill>
                <a:latin typeface="+mn-lt"/>
              </a:rPr>
              <a:t>Trudel</a:t>
            </a:r>
            <a:r>
              <a:rPr lang="en-US" sz="1400" b="0" i="1" u="none" strike="noStrike" baseline="0" dirty="0">
                <a:solidFill>
                  <a:schemeClr val="accent2"/>
                </a:solidFill>
                <a:latin typeface="+mn-lt"/>
              </a:rPr>
              <a:t>, J.L.; Reinhold, C.; </a:t>
            </a:r>
            <a:r>
              <a:rPr lang="en-US" sz="1400" b="0" i="1" u="none" strike="noStrike" baseline="0" dirty="0" err="1">
                <a:solidFill>
                  <a:schemeClr val="accent2"/>
                </a:solidFill>
                <a:latin typeface="+mn-lt"/>
              </a:rPr>
              <a:t>Souhami</a:t>
            </a:r>
            <a:r>
              <a:rPr lang="en-US" sz="1400" b="0" i="1" u="none" strike="noStrike" baseline="0" dirty="0">
                <a:solidFill>
                  <a:schemeClr val="accent2"/>
                </a:solidFill>
                <a:latin typeface="+mn-lt"/>
              </a:rPr>
              <a:t>, L. Conformal Preoperative</a:t>
            </a:r>
          </a:p>
          <a:p>
            <a:pPr algn="just"/>
            <a:r>
              <a:rPr lang="en-US" sz="1400" b="0" i="1" u="none" strike="noStrike" baseline="0" dirty="0">
                <a:solidFill>
                  <a:schemeClr val="accent2"/>
                </a:solidFill>
                <a:latin typeface="+mn-lt"/>
              </a:rPr>
              <a:t>Endorectal Brachytherapy Treatment for Locally Advanced Rectal Cancer. Dis. Colon Rectum </a:t>
            </a:r>
            <a:r>
              <a:rPr lang="en-US" sz="1400" b="1" i="1" u="none" strike="noStrike" baseline="0" dirty="0">
                <a:solidFill>
                  <a:schemeClr val="accent2"/>
                </a:solidFill>
                <a:latin typeface="+mn-lt"/>
              </a:rPr>
              <a:t>2002</a:t>
            </a:r>
            <a:r>
              <a:rPr lang="en-US" sz="1400" b="0" i="1" u="none" strike="noStrike" baseline="0" dirty="0">
                <a:solidFill>
                  <a:schemeClr val="accent2"/>
                </a:solidFill>
                <a:latin typeface="+mn-lt"/>
              </a:rPr>
              <a:t>, 45, 1486–1495.</a:t>
            </a:r>
          </a:p>
          <a:p>
            <a:pPr algn="just"/>
            <a:endParaRPr lang="en-US" sz="1400" b="0" i="1" u="none" strike="noStrike" baseline="0" dirty="0">
              <a:solidFill>
                <a:schemeClr val="accent2"/>
              </a:solidFill>
              <a:latin typeface="+mn-lt"/>
            </a:endParaRPr>
          </a:p>
          <a:p>
            <a:pPr algn="just"/>
            <a:r>
              <a:rPr lang="en-US" sz="1400" b="0" i="1" u="none" strike="noStrike" baseline="0" dirty="0">
                <a:solidFill>
                  <a:schemeClr val="accent2"/>
                </a:solidFill>
                <a:latin typeface="+mn-lt"/>
              </a:rPr>
              <a:t>Vuong, T.; Richard, C.; Niazi, T.; Liberman, S.; </a:t>
            </a:r>
            <a:r>
              <a:rPr lang="en-US" sz="1400" b="0" i="1" u="none" strike="noStrike" baseline="0" dirty="0" err="1">
                <a:solidFill>
                  <a:schemeClr val="accent2"/>
                </a:solidFill>
                <a:latin typeface="+mn-lt"/>
              </a:rPr>
              <a:t>Letellier</a:t>
            </a:r>
            <a:r>
              <a:rPr lang="en-US" sz="1400" b="0" i="1" u="none" strike="noStrike" baseline="0" dirty="0">
                <a:solidFill>
                  <a:schemeClr val="accent2"/>
                </a:solidFill>
                <a:latin typeface="+mn-lt"/>
              </a:rPr>
              <a:t>, F.; Morin, N.; Hu, K.; Anderson, D.; </a:t>
            </a:r>
            <a:r>
              <a:rPr lang="en-US" sz="1400" b="0" i="1" u="none" strike="noStrike" baseline="0" dirty="0" err="1">
                <a:solidFill>
                  <a:schemeClr val="accent2"/>
                </a:solidFill>
                <a:latin typeface="+mn-lt"/>
              </a:rPr>
              <a:t>Devic</a:t>
            </a:r>
            <a:r>
              <a:rPr lang="en-US" sz="1400" b="0" i="1" u="none" strike="noStrike" baseline="0" dirty="0">
                <a:solidFill>
                  <a:schemeClr val="accent2"/>
                </a:solidFill>
                <a:latin typeface="+mn-lt"/>
              </a:rPr>
              <a:t>, S. High Dose Rate Endorectal</a:t>
            </a:r>
          </a:p>
          <a:p>
            <a:pPr algn="just"/>
            <a:r>
              <a:rPr lang="en-US" sz="1400" b="0" i="1" u="none" strike="noStrike" baseline="0" dirty="0">
                <a:solidFill>
                  <a:schemeClr val="accent2"/>
                </a:solidFill>
                <a:latin typeface="+mn-lt"/>
              </a:rPr>
              <a:t>Brachytherapy for Patients With Curable Rectal Cancer. Semin. Colon Rectal Surg. </a:t>
            </a:r>
            <a:r>
              <a:rPr lang="en-US" sz="1400" b="1" i="1" u="none" strike="noStrike" baseline="0" dirty="0">
                <a:solidFill>
                  <a:schemeClr val="accent2"/>
                </a:solidFill>
                <a:latin typeface="+mn-lt"/>
              </a:rPr>
              <a:t>2010</a:t>
            </a:r>
            <a:r>
              <a:rPr lang="en-US" sz="1400" b="0" i="1" u="none" strike="noStrike" baseline="0" dirty="0">
                <a:solidFill>
                  <a:schemeClr val="accent2"/>
                </a:solidFill>
                <a:latin typeface="+mn-lt"/>
              </a:rPr>
              <a:t>, 21, 115–119.</a:t>
            </a:r>
          </a:p>
          <a:p>
            <a:pPr algn="just"/>
            <a:endParaRPr lang="en-US" sz="1400" b="0" i="1" u="none" strike="noStrike" baseline="0" dirty="0">
              <a:solidFill>
                <a:schemeClr val="accent2"/>
              </a:solidFill>
              <a:latin typeface="+mn-lt"/>
            </a:endParaRPr>
          </a:p>
          <a:p>
            <a:pPr algn="just"/>
            <a:r>
              <a:rPr lang="en-US" sz="1400" b="0" i="1" u="none" strike="noStrike" baseline="0" dirty="0" err="1">
                <a:solidFill>
                  <a:schemeClr val="accent2"/>
                </a:solidFill>
                <a:latin typeface="+mn-lt"/>
              </a:rPr>
              <a:t>Breugom</a:t>
            </a:r>
            <a:r>
              <a:rPr lang="en-US" sz="1400" b="0" i="1" u="none" strike="noStrike" baseline="0" dirty="0">
                <a:solidFill>
                  <a:schemeClr val="accent2"/>
                </a:solidFill>
                <a:latin typeface="+mn-lt"/>
              </a:rPr>
              <a:t>, A.J.; Vermeer, T.A.; van den Broek CB, M.; Vuong, T.; </a:t>
            </a:r>
            <a:r>
              <a:rPr lang="en-US" sz="1400" b="0" i="1" u="none" strike="noStrike" baseline="0" dirty="0" err="1">
                <a:solidFill>
                  <a:schemeClr val="accent2"/>
                </a:solidFill>
                <a:latin typeface="+mn-lt"/>
              </a:rPr>
              <a:t>Bastiaannet</a:t>
            </a:r>
            <a:r>
              <a:rPr lang="en-US" sz="1400" b="0" i="1" u="none" strike="noStrike" baseline="0" dirty="0">
                <a:solidFill>
                  <a:schemeClr val="accent2"/>
                </a:solidFill>
                <a:latin typeface="+mn-lt"/>
              </a:rPr>
              <a:t>, E.; </a:t>
            </a:r>
            <a:r>
              <a:rPr lang="en-US" sz="1400" b="0" i="1" u="none" strike="noStrike" baseline="0" dirty="0" err="1">
                <a:solidFill>
                  <a:schemeClr val="accent2"/>
                </a:solidFill>
                <a:latin typeface="+mn-lt"/>
              </a:rPr>
              <a:t>Azoulay</a:t>
            </a:r>
            <a:r>
              <a:rPr lang="en-US" sz="1400" b="0" i="1" u="none" strike="noStrike" baseline="0" dirty="0">
                <a:solidFill>
                  <a:schemeClr val="accent2"/>
                </a:solidFill>
                <a:latin typeface="+mn-lt"/>
              </a:rPr>
              <a:t>, L.; van de Velde, C.J.H. Effect of</a:t>
            </a:r>
          </a:p>
          <a:p>
            <a:pPr algn="just"/>
            <a:r>
              <a:rPr lang="en-US" sz="1400" b="0" i="1" u="none" strike="noStrike" baseline="0" dirty="0">
                <a:solidFill>
                  <a:schemeClr val="accent2"/>
                </a:solidFill>
                <a:latin typeface="+mn-lt"/>
              </a:rPr>
              <a:t>preoperative treatment strategies on the outcome of patients with clinical T3, non-metastasized rectal cancer: A comparison</a:t>
            </a:r>
          </a:p>
          <a:p>
            <a:pPr algn="just"/>
            <a:r>
              <a:rPr lang="en-US" sz="1400" b="0" i="1" u="none" strike="noStrike" baseline="0" dirty="0">
                <a:solidFill>
                  <a:schemeClr val="accent2"/>
                </a:solidFill>
                <a:latin typeface="+mn-lt"/>
              </a:rPr>
              <a:t>between Dutch and Canadian expert centers. Eur. J. Surg. Oncol. </a:t>
            </a:r>
            <a:r>
              <a:rPr lang="en-US" sz="1400" b="1" i="1" u="none" strike="noStrike" baseline="0" dirty="0">
                <a:solidFill>
                  <a:schemeClr val="accent2"/>
                </a:solidFill>
                <a:latin typeface="+mn-lt"/>
              </a:rPr>
              <a:t>2015</a:t>
            </a:r>
            <a:r>
              <a:rPr lang="en-US" sz="1400" b="0" i="1" u="none" strike="noStrike" baseline="0" dirty="0">
                <a:solidFill>
                  <a:schemeClr val="accent2"/>
                </a:solidFill>
                <a:latin typeface="+mn-lt"/>
              </a:rPr>
              <a:t>, 41, 1039–1044.</a:t>
            </a:r>
            <a:endParaRPr lang="en-US" sz="1400" i="1" dirty="0">
              <a:solidFill>
                <a:schemeClr val="accent2"/>
              </a:solidFill>
              <a:latin typeface="+mn-lt"/>
            </a:endParaRPr>
          </a:p>
        </p:txBody>
      </p:sp>
    </p:spTree>
    <p:extLst>
      <p:ext uri="{BB962C8B-B14F-4D97-AF65-F5344CB8AC3E}">
        <p14:creationId xmlns:p14="http://schemas.microsoft.com/office/powerpoint/2010/main" val="376935714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B31AE6-8649-A331-A2F9-8BF71CCA12C9}"/>
              </a:ext>
            </a:extLst>
          </p:cNvPr>
          <p:cNvSpPr txBox="1"/>
          <p:nvPr/>
        </p:nvSpPr>
        <p:spPr>
          <a:xfrm>
            <a:off x="1847528" y="836712"/>
            <a:ext cx="10009111" cy="6103146"/>
          </a:xfrm>
          <a:prstGeom prst="rect">
            <a:avLst/>
          </a:prstGeom>
          <a:noFill/>
        </p:spPr>
        <p:txBody>
          <a:bodyPr wrap="square">
            <a:spAutoFit/>
          </a:bodyPr>
          <a:lstStyle/>
          <a:p>
            <a:pPr marL="0" marR="0" lvl="0" indent="0" algn="l" defTabSz="457200" rtl="0" eaLnBrk="1" fontAlgn="base" latinLnBrk="0" hangingPunct="0">
              <a:lnSpc>
                <a:spcPct val="93000"/>
              </a:lnSpc>
              <a:spcBef>
                <a:spcPts val="13"/>
              </a:spcBef>
              <a:spcAft>
                <a:spcPts val="13"/>
              </a:spcAft>
              <a:buClrTx/>
              <a:buSzPct val="100000"/>
              <a:buFont typeface="Times New Roman" panose="02020603050405020304" pitchFamily="18" charset="0"/>
              <a:buNone/>
              <a:tabLst/>
              <a:defRPr/>
            </a:pPr>
            <a:r>
              <a:rPr kumimoji="0" lang="es-ES" altLang="en-US" sz="2000" b="1" i="0" u="sng" strike="noStrike" kern="1200" cap="none" spc="0" normalizeH="0" baseline="0" noProof="0" dirty="0">
                <a:ln>
                  <a:noFill/>
                </a:ln>
                <a:solidFill>
                  <a:srgbClr val="000000"/>
                </a:solidFill>
                <a:effectLst/>
                <a:uLnTx/>
                <a:uFillTx/>
                <a:latin typeface="+mn-lt"/>
                <a:ea typeface="+mn-ea"/>
              </a:rPr>
              <a:t>BT </a:t>
            </a:r>
            <a:r>
              <a:rPr kumimoji="0" lang="es-ES" altLang="en-US" sz="2000" b="1" i="0" u="sng" strike="noStrike" kern="1200" cap="none" spc="0" normalizeH="0" baseline="0" noProof="0" dirty="0" err="1">
                <a:ln>
                  <a:noFill/>
                </a:ln>
                <a:solidFill>
                  <a:srgbClr val="000000"/>
                </a:solidFill>
                <a:effectLst/>
                <a:uLnTx/>
                <a:uFillTx/>
                <a:latin typeface="+mn-lt"/>
                <a:ea typeface="+mn-ea"/>
              </a:rPr>
              <a:t>endorectal</a:t>
            </a:r>
            <a:r>
              <a:rPr kumimoji="0" lang="es-ES" altLang="en-US" sz="2000" b="1" i="0" u="sng" strike="noStrike" kern="1200" cap="none" spc="0" normalizeH="0" baseline="0" noProof="0" dirty="0">
                <a:ln>
                  <a:noFill/>
                </a:ln>
                <a:solidFill>
                  <a:srgbClr val="000000"/>
                </a:solidFill>
                <a:effectLst/>
                <a:uLnTx/>
                <a:uFillTx/>
                <a:latin typeface="+mn-lt"/>
                <a:ea typeface="+mn-ea"/>
              </a:rPr>
              <a:t> HDR + RTE. Escalada de dosis. </a:t>
            </a:r>
          </a:p>
          <a:p>
            <a:pPr algn="just"/>
            <a:r>
              <a:rPr lang="en-US" sz="1600" b="1" u="sng" dirty="0">
                <a:latin typeface="+mn-lt"/>
              </a:rPr>
              <a:t>Danish W&amp;W Trial:</a:t>
            </a:r>
          </a:p>
          <a:p>
            <a:pPr algn="just"/>
            <a:r>
              <a:rPr lang="en-US" sz="1600" dirty="0">
                <a:latin typeface="+mn-lt"/>
              </a:rPr>
              <a:t>51  </a:t>
            </a:r>
            <a:r>
              <a:rPr lang="en-US" sz="1600" dirty="0" err="1">
                <a:latin typeface="+mn-lt"/>
              </a:rPr>
              <a:t>pacientes</a:t>
            </a:r>
            <a:r>
              <a:rPr lang="en-US" sz="1600" dirty="0">
                <a:latin typeface="+mn-lt"/>
              </a:rPr>
              <a:t>. cT2-T3, N0-1. 6 cm o </a:t>
            </a:r>
            <a:r>
              <a:rPr lang="en-US" sz="1600" dirty="0" err="1">
                <a:latin typeface="+mn-lt"/>
              </a:rPr>
              <a:t>menos</a:t>
            </a:r>
            <a:r>
              <a:rPr lang="en-US" sz="1600" dirty="0">
                <a:latin typeface="+mn-lt"/>
              </a:rPr>
              <a:t> de canal anal</a:t>
            </a:r>
          </a:p>
          <a:p>
            <a:pPr algn="just"/>
            <a:r>
              <a:rPr lang="en-US" sz="1600" b="1" dirty="0">
                <a:latin typeface="+mn-lt"/>
              </a:rPr>
              <a:t>RTE 60 </a:t>
            </a:r>
            <a:r>
              <a:rPr lang="en-US" sz="1600" b="1" dirty="0" err="1">
                <a:latin typeface="+mn-lt"/>
              </a:rPr>
              <a:t>Gy</a:t>
            </a:r>
            <a:r>
              <a:rPr lang="en-US" sz="1600" b="1" dirty="0">
                <a:latin typeface="+mn-lt"/>
              </a:rPr>
              <a:t> al GTV (30 </a:t>
            </a:r>
            <a:r>
              <a:rPr lang="en-US" sz="1600" b="1" dirty="0" err="1">
                <a:latin typeface="+mn-lt"/>
              </a:rPr>
              <a:t>fracciones</a:t>
            </a:r>
            <a:r>
              <a:rPr lang="en-US" sz="1600" b="1" dirty="0">
                <a:latin typeface="+mn-lt"/>
              </a:rPr>
              <a:t> de 200 </a:t>
            </a:r>
            <a:r>
              <a:rPr lang="en-US" sz="1600" b="1" dirty="0" err="1">
                <a:latin typeface="+mn-lt"/>
              </a:rPr>
              <a:t>cGy</a:t>
            </a:r>
            <a:r>
              <a:rPr lang="en-US" sz="1600" b="1" dirty="0">
                <a:latin typeface="+mn-lt"/>
              </a:rPr>
              <a:t>), 50 </a:t>
            </a:r>
            <a:r>
              <a:rPr lang="en-US" sz="1600" b="1" dirty="0" err="1">
                <a:latin typeface="+mn-lt"/>
              </a:rPr>
              <a:t>Gy</a:t>
            </a:r>
            <a:r>
              <a:rPr lang="en-US" sz="1600" b="1" dirty="0">
                <a:latin typeface="+mn-lt"/>
              </a:rPr>
              <a:t> a </a:t>
            </a:r>
            <a:r>
              <a:rPr lang="en-US" sz="1600" b="1" dirty="0" err="1">
                <a:latin typeface="+mn-lt"/>
              </a:rPr>
              <a:t>los</a:t>
            </a:r>
            <a:r>
              <a:rPr lang="en-US" sz="1600" b="1" dirty="0">
                <a:latin typeface="+mn-lt"/>
              </a:rPr>
              <a:t> </a:t>
            </a:r>
            <a:r>
              <a:rPr lang="en-US" sz="1600" b="1" dirty="0" err="1">
                <a:latin typeface="+mn-lt"/>
              </a:rPr>
              <a:t>ganglios</a:t>
            </a:r>
            <a:r>
              <a:rPr lang="en-US" sz="1600" b="1" dirty="0">
                <a:latin typeface="+mn-lt"/>
              </a:rPr>
              <a:t> + BT (5 </a:t>
            </a:r>
            <a:r>
              <a:rPr lang="en-US" sz="1600" b="1" dirty="0" err="1">
                <a:latin typeface="+mn-lt"/>
              </a:rPr>
              <a:t>Gy</a:t>
            </a:r>
            <a:r>
              <a:rPr lang="en-US" sz="1600" b="1" dirty="0">
                <a:latin typeface="+mn-lt"/>
              </a:rPr>
              <a:t> </a:t>
            </a:r>
            <a:r>
              <a:rPr lang="en-US" sz="1600" b="1" dirty="0" err="1">
                <a:latin typeface="+mn-lt"/>
              </a:rPr>
              <a:t>fracción</a:t>
            </a:r>
            <a:r>
              <a:rPr lang="en-US" sz="1600" b="1" dirty="0">
                <a:latin typeface="+mn-lt"/>
              </a:rPr>
              <a:t> </a:t>
            </a:r>
            <a:r>
              <a:rPr lang="en-US" sz="1600" b="1" dirty="0" err="1">
                <a:latin typeface="+mn-lt"/>
              </a:rPr>
              <a:t>única</a:t>
            </a:r>
            <a:r>
              <a:rPr lang="en-US" sz="1600" b="1" dirty="0">
                <a:latin typeface="+mn-lt"/>
              </a:rPr>
              <a:t>)</a:t>
            </a:r>
          </a:p>
          <a:p>
            <a:pPr algn="just"/>
            <a:r>
              <a:rPr lang="es-ES" sz="1600" dirty="0">
                <a:latin typeface="+mn-lt"/>
              </a:rPr>
              <a:t>78% respuesta completa. 58% control local a 2 años</a:t>
            </a:r>
          </a:p>
          <a:p>
            <a:pPr algn="just"/>
            <a:r>
              <a:rPr lang="es-ES" sz="1600" dirty="0">
                <a:latin typeface="+mn-lt"/>
              </a:rPr>
              <a:t>Funcionalidad del esfínter: 72% a 1 año y 69% a 2 años</a:t>
            </a:r>
          </a:p>
          <a:p>
            <a:pPr algn="just"/>
            <a:r>
              <a:rPr lang="en-US" sz="1600" b="1" dirty="0" err="1">
                <a:latin typeface="+mn-lt"/>
              </a:rPr>
              <a:t>Toxicidad</a:t>
            </a:r>
            <a:r>
              <a:rPr lang="en-US" sz="1600" b="1" dirty="0">
                <a:latin typeface="+mn-lt"/>
              </a:rPr>
              <a:t> </a:t>
            </a:r>
            <a:r>
              <a:rPr lang="en-US" sz="1600" b="1" dirty="0" err="1">
                <a:latin typeface="+mn-lt"/>
              </a:rPr>
              <a:t>crónica</a:t>
            </a:r>
            <a:r>
              <a:rPr lang="en-US" sz="1600" b="1" dirty="0">
                <a:latin typeface="+mn-lt"/>
              </a:rPr>
              <a:t> ≥ G3: sangrado rectal  6%</a:t>
            </a:r>
          </a:p>
          <a:p>
            <a:pPr algn="just"/>
            <a:r>
              <a:rPr lang="en-US" sz="1200" i="1" dirty="0" err="1">
                <a:solidFill>
                  <a:schemeClr val="accent2"/>
                </a:solidFill>
                <a:latin typeface="+mn-lt"/>
              </a:rPr>
              <a:t>Appelt</a:t>
            </a:r>
            <a:r>
              <a:rPr lang="en-US" sz="1200" i="1" dirty="0">
                <a:solidFill>
                  <a:schemeClr val="accent2"/>
                </a:solidFill>
                <a:latin typeface="+mn-lt"/>
              </a:rPr>
              <a:t> AL, </a:t>
            </a:r>
            <a:r>
              <a:rPr lang="en-US" sz="1200" i="1" dirty="0" err="1">
                <a:solidFill>
                  <a:schemeClr val="accent2"/>
                </a:solidFill>
                <a:latin typeface="+mn-lt"/>
              </a:rPr>
              <a:t>Pløen</a:t>
            </a:r>
            <a:r>
              <a:rPr lang="en-US" sz="1200" i="1" dirty="0">
                <a:solidFill>
                  <a:schemeClr val="accent2"/>
                </a:solidFill>
                <a:latin typeface="+mn-lt"/>
              </a:rPr>
              <a:t> J, Harling H, Jensen FS, Jensen LH, </a:t>
            </a:r>
            <a:r>
              <a:rPr lang="en-US" sz="1200" i="1" dirty="0" err="1">
                <a:solidFill>
                  <a:schemeClr val="accent2"/>
                </a:solidFill>
                <a:latin typeface="+mn-lt"/>
              </a:rPr>
              <a:t>Jørgensen</a:t>
            </a:r>
            <a:r>
              <a:rPr lang="en-US" sz="1200" i="1" dirty="0">
                <a:solidFill>
                  <a:schemeClr val="accent2"/>
                </a:solidFill>
                <a:latin typeface="+mn-lt"/>
              </a:rPr>
              <a:t> JCR, </a:t>
            </a:r>
            <a:r>
              <a:rPr lang="en-US" sz="1200" i="1" dirty="0" err="1">
                <a:solidFill>
                  <a:schemeClr val="accent2"/>
                </a:solidFill>
                <a:latin typeface="+mn-lt"/>
              </a:rPr>
              <a:t>Lindebjerg</a:t>
            </a:r>
            <a:r>
              <a:rPr lang="en-US" sz="1200" i="1" dirty="0">
                <a:solidFill>
                  <a:schemeClr val="accent2"/>
                </a:solidFill>
                <a:latin typeface="+mn-lt"/>
              </a:rPr>
              <a:t> J, </a:t>
            </a:r>
            <a:r>
              <a:rPr lang="en-US" sz="1200" i="1" dirty="0" err="1">
                <a:solidFill>
                  <a:schemeClr val="accent2"/>
                </a:solidFill>
                <a:latin typeface="+mn-lt"/>
              </a:rPr>
              <a:t>Rafaelsen</a:t>
            </a:r>
            <a:r>
              <a:rPr lang="en-US" sz="1200" i="1" dirty="0">
                <a:solidFill>
                  <a:schemeClr val="accent2"/>
                </a:solidFill>
                <a:latin typeface="+mn-lt"/>
              </a:rPr>
              <a:t> SR, Jakobsen A. </a:t>
            </a:r>
            <a:r>
              <a:rPr lang="en-US" sz="1200" b="1" i="1" dirty="0">
                <a:solidFill>
                  <a:schemeClr val="accent2"/>
                </a:solidFill>
                <a:latin typeface="+mn-lt"/>
              </a:rPr>
              <a:t>2015</a:t>
            </a:r>
            <a:r>
              <a:rPr lang="en-US" sz="1200" i="1" dirty="0">
                <a:solidFill>
                  <a:schemeClr val="accent2"/>
                </a:solidFill>
                <a:latin typeface="+mn-lt"/>
              </a:rPr>
              <a:t>. High-dose chemoradiotherapy and watchful waiting for distal rectal cancer: a prospective observational study. Lancet Oncol 16(8):919–927. https://doi.org/10.1016/S1470-2045(15)00120-5</a:t>
            </a:r>
          </a:p>
          <a:p>
            <a:pPr algn="just"/>
            <a:r>
              <a:rPr lang="en-US" sz="1600" b="1" u="sng" dirty="0">
                <a:latin typeface="+mn-lt"/>
              </a:rPr>
              <a:t>HERBERT phase I trial (</a:t>
            </a:r>
            <a:r>
              <a:rPr lang="en-US" sz="1600" b="1" u="sng" dirty="0" err="1">
                <a:latin typeface="+mn-lt"/>
              </a:rPr>
              <a:t>inoperables</a:t>
            </a:r>
            <a:r>
              <a:rPr lang="en-US" sz="1600" b="1" u="sng" dirty="0">
                <a:latin typeface="+mn-lt"/>
              </a:rPr>
              <a:t>/</a:t>
            </a:r>
            <a:r>
              <a:rPr lang="en-US" sz="1600" b="1" u="sng" dirty="0" err="1">
                <a:latin typeface="+mn-lt"/>
              </a:rPr>
              <a:t>ancianos</a:t>
            </a:r>
            <a:r>
              <a:rPr lang="en-US" sz="1600" b="1" u="sng" dirty="0">
                <a:latin typeface="+mn-lt"/>
              </a:rPr>
              <a:t>)</a:t>
            </a:r>
          </a:p>
          <a:p>
            <a:pPr algn="just"/>
            <a:r>
              <a:rPr lang="en-US" sz="1600" dirty="0">
                <a:latin typeface="+mn-lt"/>
              </a:rPr>
              <a:t>38 </a:t>
            </a:r>
            <a:r>
              <a:rPr lang="en-US" sz="1600" dirty="0" err="1">
                <a:latin typeface="+mn-lt"/>
              </a:rPr>
              <a:t>pacientes</a:t>
            </a:r>
            <a:r>
              <a:rPr lang="en-US" sz="1600" dirty="0">
                <a:latin typeface="+mn-lt"/>
              </a:rPr>
              <a:t>. </a:t>
            </a:r>
            <a:r>
              <a:rPr lang="en-US" sz="1600" dirty="0" err="1">
                <a:latin typeface="+mn-lt"/>
              </a:rPr>
              <a:t>Mediana</a:t>
            </a:r>
            <a:r>
              <a:rPr lang="en-US" sz="1600" dirty="0">
                <a:latin typeface="+mn-lt"/>
              </a:rPr>
              <a:t> </a:t>
            </a:r>
            <a:r>
              <a:rPr lang="en-US" sz="1600" dirty="0" err="1">
                <a:latin typeface="+mn-lt"/>
              </a:rPr>
              <a:t>edad</a:t>
            </a:r>
            <a:r>
              <a:rPr lang="en-US" sz="1600" dirty="0">
                <a:latin typeface="+mn-lt"/>
              </a:rPr>
              <a:t> 83 </a:t>
            </a:r>
            <a:r>
              <a:rPr lang="en-US" sz="1600" dirty="0" err="1">
                <a:latin typeface="+mn-lt"/>
              </a:rPr>
              <a:t>años</a:t>
            </a:r>
            <a:r>
              <a:rPr lang="en-US" sz="1600" dirty="0">
                <a:latin typeface="+mn-lt"/>
              </a:rPr>
              <a:t>. cT2-T3. N0-2</a:t>
            </a:r>
          </a:p>
          <a:p>
            <a:pPr algn="just"/>
            <a:r>
              <a:rPr lang="en-US" sz="1600" b="1" dirty="0">
                <a:latin typeface="+mn-lt"/>
              </a:rPr>
              <a:t>RTE 39 </a:t>
            </a:r>
            <a:r>
              <a:rPr lang="en-US" sz="1600" b="1" dirty="0" err="1">
                <a:latin typeface="+mn-lt"/>
              </a:rPr>
              <a:t>Gy</a:t>
            </a:r>
            <a:r>
              <a:rPr lang="en-US" sz="1600" b="1" dirty="0">
                <a:latin typeface="+mn-lt"/>
              </a:rPr>
              <a:t> pelvis (13 </a:t>
            </a:r>
            <a:r>
              <a:rPr lang="en-US" sz="1600" b="1" dirty="0" err="1">
                <a:latin typeface="+mn-lt"/>
              </a:rPr>
              <a:t>fracciones</a:t>
            </a:r>
            <a:r>
              <a:rPr lang="en-US" sz="1600" b="1" dirty="0">
                <a:latin typeface="+mn-lt"/>
              </a:rPr>
              <a:t> de 300 </a:t>
            </a:r>
            <a:r>
              <a:rPr lang="en-US" sz="1600" b="1" dirty="0" err="1">
                <a:latin typeface="+mn-lt"/>
              </a:rPr>
              <a:t>cGy</a:t>
            </a:r>
            <a:r>
              <a:rPr lang="en-US" sz="1600" b="1" dirty="0">
                <a:latin typeface="+mn-lt"/>
              </a:rPr>
              <a:t>) + BT (3 </a:t>
            </a:r>
            <a:r>
              <a:rPr lang="en-US" sz="1600" b="1" dirty="0" err="1">
                <a:latin typeface="+mn-lt"/>
              </a:rPr>
              <a:t>fracciones</a:t>
            </a:r>
            <a:r>
              <a:rPr lang="en-US" sz="1600" b="1" dirty="0">
                <a:latin typeface="+mn-lt"/>
              </a:rPr>
              <a:t> de 5-8 </a:t>
            </a:r>
            <a:r>
              <a:rPr lang="en-US" sz="1600" b="1" dirty="0" err="1">
                <a:latin typeface="+mn-lt"/>
              </a:rPr>
              <a:t>Gy</a:t>
            </a:r>
            <a:r>
              <a:rPr lang="en-US" sz="1600" b="1" dirty="0">
                <a:latin typeface="+mn-lt"/>
              </a:rPr>
              <a:t>. </a:t>
            </a:r>
            <a:r>
              <a:rPr lang="en-US" sz="1600" b="1" dirty="0" err="1">
                <a:latin typeface="+mn-lt"/>
              </a:rPr>
              <a:t>Semanal</a:t>
            </a:r>
            <a:r>
              <a:rPr lang="en-US" sz="1600" b="1" dirty="0">
                <a:latin typeface="+mn-lt"/>
              </a:rPr>
              <a:t>). </a:t>
            </a:r>
            <a:r>
              <a:rPr lang="en-US" sz="1600" b="1" dirty="0" err="1">
                <a:latin typeface="+mn-lt"/>
              </a:rPr>
              <a:t>Inicio</a:t>
            </a:r>
            <a:r>
              <a:rPr lang="en-US" sz="1600" b="1" dirty="0">
                <a:latin typeface="+mn-lt"/>
              </a:rPr>
              <a:t> 6 </a:t>
            </a:r>
            <a:r>
              <a:rPr lang="en-US" sz="1600" b="1" dirty="0" err="1">
                <a:latin typeface="+mn-lt"/>
              </a:rPr>
              <a:t>semanas</a:t>
            </a:r>
            <a:r>
              <a:rPr lang="en-US" sz="1600" b="1" dirty="0">
                <a:latin typeface="+mn-lt"/>
              </a:rPr>
              <a:t> </a:t>
            </a:r>
            <a:r>
              <a:rPr lang="en-US" sz="1600" b="1" dirty="0" err="1">
                <a:latin typeface="+mn-lt"/>
              </a:rPr>
              <a:t>tras</a:t>
            </a:r>
            <a:r>
              <a:rPr lang="en-US" sz="1600" b="1" dirty="0">
                <a:latin typeface="+mn-lt"/>
              </a:rPr>
              <a:t> RTE. </a:t>
            </a:r>
          </a:p>
          <a:p>
            <a:pPr algn="just"/>
            <a:r>
              <a:rPr lang="es-ES" sz="1600" dirty="0">
                <a:latin typeface="+mn-lt"/>
              </a:rPr>
              <a:t>60% respuesta completa. 55% control local a 2 años</a:t>
            </a:r>
          </a:p>
          <a:p>
            <a:pPr algn="just"/>
            <a:r>
              <a:rPr lang="en-US" sz="1600" b="1" dirty="0" err="1">
                <a:latin typeface="+mn-lt"/>
              </a:rPr>
              <a:t>Toxicidad</a:t>
            </a:r>
            <a:r>
              <a:rPr lang="en-US" sz="1600" b="1" dirty="0">
                <a:latin typeface="+mn-lt"/>
              </a:rPr>
              <a:t> </a:t>
            </a:r>
            <a:r>
              <a:rPr lang="en-US" sz="1600" b="1" dirty="0" err="1">
                <a:latin typeface="+mn-lt"/>
              </a:rPr>
              <a:t>crónica</a:t>
            </a:r>
            <a:r>
              <a:rPr lang="en-US" sz="1600" b="1" dirty="0">
                <a:latin typeface="+mn-lt"/>
              </a:rPr>
              <a:t> ≥ G3: sangrado rectal  33%. G4: 4%</a:t>
            </a:r>
          </a:p>
          <a:p>
            <a:pPr algn="just"/>
            <a:r>
              <a:rPr lang="en-US" sz="1200" i="1" dirty="0" err="1">
                <a:solidFill>
                  <a:schemeClr val="accent2"/>
                </a:solidFill>
                <a:latin typeface="+mn-lt"/>
              </a:rPr>
              <a:t>Rijkmans</a:t>
            </a:r>
            <a:r>
              <a:rPr lang="en-US" sz="1200" i="1" dirty="0">
                <a:solidFill>
                  <a:schemeClr val="accent2"/>
                </a:solidFill>
                <a:latin typeface="+mn-lt"/>
              </a:rPr>
              <a:t>, E.C.; Cats, A.; </a:t>
            </a:r>
            <a:r>
              <a:rPr lang="en-US" sz="1200" i="1" dirty="0" err="1">
                <a:solidFill>
                  <a:schemeClr val="accent2"/>
                </a:solidFill>
                <a:latin typeface="+mn-lt"/>
              </a:rPr>
              <a:t>Nout</a:t>
            </a:r>
            <a:r>
              <a:rPr lang="en-US" sz="1200" i="1" dirty="0">
                <a:solidFill>
                  <a:schemeClr val="accent2"/>
                </a:solidFill>
                <a:latin typeface="+mn-lt"/>
              </a:rPr>
              <a:t>, R.A.; van den </a:t>
            </a:r>
            <a:r>
              <a:rPr lang="en-US" sz="1200" i="1" dirty="0" err="1">
                <a:solidFill>
                  <a:schemeClr val="accent2"/>
                </a:solidFill>
                <a:latin typeface="+mn-lt"/>
              </a:rPr>
              <a:t>Bongard</a:t>
            </a:r>
            <a:r>
              <a:rPr lang="en-US" sz="1200" i="1" dirty="0">
                <a:solidFill>
                  <a:schemeClr val="accent2"/>
                </a:solidFill>
                <a:latin typeface="+mn-lt"/>
              </a:rPr>
              <a:t>, D.H.J.G.; </a:t>
            </a:r>
            <a:r>
              <a:rPr lang="en-US" sz="1200" i="1" dirty="0" err="1">
                <a:solidFill>
                  <a:schemeClr val="accent2"/>
                </a:solidFill>
                <a:latin typeface="+mn-lt"/>
              </a:rPr>
              <a:t>Ketelaars</a:t>
            </a:r>
            <a:r>
              <a:rPr lang="en-US" sz="1200" i="1" dirty="0">
                <a:solidFill>
                  <a:schemeClr val="accent2"/>
                </a:solidFill>
                <a:latin typeface="+mn-lt"/>
              </a:rPr>
              <a:t>, M.; </a:t>
            </a:r>
            <a:r>
              <a:rPr lang="en-US" sz="1200" i="1" dirty="0" err="1">
                <a:solidFill>
                  <a:schemeClr val="accent2"/>
                </a:solidFill>
                <a:latin typeface="+mn-lt"/>
              </a:rPr>
              <a:t>Buijsen</a:t>
            </a:r>
            <a:r>
              <a:rPr lang="en-US" sz="1200" i="1" dirty="0">
                <a:solidFill>
                  <a:schemeClr val="accent2"/>
                </a:solidFill>
                <a:latin typeface="+mn-lt"/>
              </a:rPr>
              <a:t>, J.; </a:t>
            </a:r>
            <a:r>
              <a:rPr lang="en-US" sz="1200" i="1" dirty="0" err="1">
                <a:solidFill>
                  <a:schemeClr val="accent2"/>
                </a:solidFill>
                <a:latin typeface="+mn-lt"/>
              </a:rPr>
              <a:t>Rozema</a:t>
            </a:r>
            <a:r>
              <a:rPr lang="en-US" sz="1200" i="1" dirty="0">
                <a:solidFill>
                  <a:schemeClr val="accent2"/>
                </a:solidFill>
                <a:latin typeface="+mn-lt"/>
              </a:rPr>
              <a:t>, T.; Franssen, J.-H.; </a:t>
            </a:r>
            <a:r>
              <a:rPr lang="en-US" sz="1200" i="1" dirty="0" err="1">
                <a:solidFill>
                  <a:schemeClr val="accent2"/>
                </a:solidFill>
                <a:latin typeface="+mn-lt"/>
              </a:rPr>
              <a:t>Velema</a:t>
            </a:r>
            <a:r>
              <a:rPr lang="en-US" sz="1200" i="1" dirty="0">
                <a:solidFill>
                  <a:schemeClr val="accent2"/>
                </a:solidFill>
                <a:latin typeface="+mn-lt"/>
              </a:rPr>
              <a:t>, L.A.; van </a:t>
            </a:r>
            <a:r>
              <a:rPr lang="en-US" sz="1200" i="1" dirty="0" err="1">
                <a:solidFill>
                  <a:schemeClr val="accent2"/>
                </a:solidFill>
                <a:latin typeface="+mn-lt"/>
              </a:rPr>
              <a:t>Triest</a:t>
            </a:r>
            <a:r>
              <a:rPr lang="en-US" sz="1200" i="1" dirty="0">
                <a:solidFill>
                  <a:schemeClr val="accent2"/>
                </a:solidFill>
                <a:latin typeface="+mn-lt"/>
              </a:rPr>
              <a:t>, B.; et al. Endorectal Brachytherapy Boost After External Beam Radiation Therapy in Elderly or Medically Inoperable Patients With Rectal Cancer: Primary Outcomes of the Phase 1 HERBERT Study. Int. J. </a:t>
            </a:r>
            <a:r>
              <a:rPr lang="en-US" sz="1200" i="1" dirty="0" err="1">
                <a:solidFill>
                  <a:schemeClr val="accent2"/>
                </a:solidFill>
                <a:latin typeface="+mn-lt"/>
              </a:rPr>
              <a:t>Radiat</a:t>
            </a:r>
            <a:r>
              <a:rPr lang="en-US" sz="1200" i="1" dirty="0">
                <a:solidFill>
                  <a:schemeClr val="accent2"/>
                </a:solidFill>
                <a:latin typeface="+mn-lt"/>
              </a:rPr>
              <a:t>. Oncol. Biol. Phys. </a:t>
            </a:r>
            <a:r>
              <a:rPr lang="en-US" sz="1200" b="1" i="1" dirty="0">
                <a:solidFill>
                  <a:schemeClr val="accent2"/>
                </a:solidFill>
                <a:latin typeface="+mn-lt"/>
              </a:rPr>
              <a:t>2017</a:t>
            </a:r>
            <a:r>
              <a:rPr lang="en-US" sz="1200" i="1" dirty="0">
                <a:solidFill>
                  <a:schemeClr val="accent2"/>
                </a:solidFill>
                <a:latin typeface="+mn-lt"/>
              </a:rPr>
              <a:t>, 98, 908–917.</a:t>
            </a: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lang="en-US" sz="1200" i="1" dirty="0">
                <a:solidFill>
                  <a:schemeClr val="accent2"/>
                </a:solidFill>
                <a:latin typeface="+mn-lt"/>
              </a:rPr>
              <a:t> </a:t>
            </a:r>
            <a:r>
              <a:rPr kumimoji="0" lang="en-US" b="0" i="0" u="none" strike="noStrike" kern="1200" cap="none" spc="0" normalizeH="0" baseline="0" noProof="0" dirty="0">
                <a:ln>
                  <a:noFill/>
                </a:ln>
                <a:solidFill>
                  <a:srgbClr val="000000"/>
                </a:solidFill>
                <a:effectLst/>
                <a:uLnTx/>
                <a:uFillTx/>
                <a:latin typeface="+mn-lt"/>
                <a:ea typeface="+mn-ea"/>
              </a:rPr>
              <a:t>94 </a:t>
            </a:r>
            <a:r>
              <a:rPr kumimoji="0" lang="en-US" b="0" i="0" u="none" strike="noStrike" kern="1200" cap="none" spc="0" normalizeH="0" baseline="0" noProof="0" dirty="0" err="1">
                <a:ln>
                  <a:noFill/>
                </a:ln>
                <a:solidFill>
                  <a:srgbClr val="000000"/>
                </a:solidFill>
                <a:effectLst/>
                <a:uLnTx/>
                <a:uFillTx/>
                <a:latin typeface="+mn-lt"/>
                <a:ea typeface="+mn-ea"/>
              </a:rPr>
              <a:t>pacientes</a:t>
            </a:r>
            <a:r>
              <a:rPr kumimoji="0" lang="en-US" b="0" i="0" u="none" strike="noStrike" kern="1200" cap="none" spc="0" normalizeH="0" baseline="0" noProof="0" dirty="0">
                <a:ln>
                  <a:noFill/>
                </a:ln>
                <a:solidFill>
                  <a:srgbClr val="000000"/>
                </a:solidFill>
                <a:effectLst/>
                <a:uLnTx/>
                <a:uFillTx/>
                <a:latin typeface="+mn-lt"/>
                <a:ea typeface="+mn-ea"/>
              </a:rPr>
              <a:t>. </a:t>
            </a:r>
            <a:r>
              <a:rPr kumimoji="0" lang="en-US" b="0" i="0" u="none" strike="noStrike" kern="1200" cap="none" spc="0" normalizeH="0" baseline="0" noProof="0" dirty="0" err="1">
                <a:ln>
                  <a:noFill/>
                </a:ln>
                <a:solidFill>
                  <a:srgbClr val="000000"/>
                </a:solidFill>
                <a:effectLst/>
                <a:uLnTx/>
                <a:uFillTx/>
                <a:latin typeface="+mn-lt"/>
                <a:ea typeface="+mn-ea"/>
              </a:rPr>
              <a:t>Edad</a:t>
            </a:r>
            <a:r>
              <a:rPr kumimoji="0" lang="en-US" b="0" i="0" u="none" strike="noStrike" kern="1200" cap="none" spc="0" normalizeH="0" baseline="0" noProof="0" dirty="0">
                <a:ln>
                  <a:noFill/>
                </a:ln>
                <a:solidFill>
                  <a:srgbClr val="000000"/>
                </a:solidFill>
                <a:effectLst/>
                <a:uLnTx/>
                <a:uFillTx/>
                <a:latin typeface="+mn-lt"/>
                <a:ea typeface="+mn-ea"/>
              </a:rPr>
              <a:t> </a:t>
            </a:r>
            <a:r>
              <a:rPr kumimoji="0" lang="en-US" b="0" i="0" u="none" strike="noStrike" kern="1200" cap="none" spc="0" normalizeH="0" baseline="0" noProof="0" dirty="0" err="1">
                <a:ln>
                  <a:noFill/>
                </a:ln>
                <a:solidFill>
                  <a:srgbClr val="000000"/>
                </a:solidFill>
                <a:effectLst/>
                <a:uLnTx/>
                <a:uFillTx/>
                <a:latin typeface="+mn-lt"/>
                <a:ea typeface="+mn-ea"/>
              </a:rPr>
              <a:t>mediana</a:t>
            </a:r>
            <a:r>
              <a:rPr kumimoji="0" lang="en-US" b="0" i="0" u="none" strike="noStrike" kern="1200" cap="none" spc="0" normalizeH="0" baseline="0" noProof="0" dirty="0">
                <a:ln>
                  <a:noFill/>
                </a:ln>
                <a:solidFill>
                  <a:srgbClr val="000000"/>
                </a:solidFill>
                <a:effectLst/>
                <a:uLnTx/>
                <a:uFillTx/>
                <a:latin typeface="+mn-lt"/>
                <a:ea typeface="+mn-ea"/>
              </a:rPr>
              <a:t> 82 </a:t>
            </a:r>
            <a:r>
              <a:rPr kumimoji="0" lang="en-US" b="0" i="0" u="none" strike="noStrike" kern="1200" cap="none" spc="0" normalizeH="0" baseline="0" noProof="0" dirty="0" err="1">
                <a:ln>
                  <a:noFill/>
                </a:ln>
                <a:solidFill>
                  <a:srgbClr val="000000"/>
                </a:solidFill>
                <a:effectLst/>
                <a:uLnTx/>
                <a:uFillTx/>
                <a:latin typeface="+mn-lt"/>
                <a:ea typeface="+mn-ea"/>
              </a:rPr>
              <a:t>años</a:t>
            </a:r>
            <a:r>
              <a:rPr kumimoji="0" lang="en-US" b="0" i="0" u="none" strike="noStrike" kern="1200" cap="none" spc="0" normalizeH="0" baseline="0" noProof="0" dirty="0">
                <a:ln>
                  <a:noFill/>
                </a:ln>
                <a:solidFill>
                  <a:srgbClr val="000000"/>
                </a:solidFill>
                <a:effectLst/>
                <a:uLnTx/>
                <a:uFillTx/>
                <a:latin typeface="+mn-lt"/>
                <a:ea typeface="+mn-ea"/>
              </a:rPr>
              <a:t>. cT1-T4, cN0/N+</a:t>
            </a: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b="1" i="0" u="none" strike="noStrike" kern="1200" cap="none" spc="0" normalizeH="0" baseline="0" noProof="0" dirty="0">
                <a:ln>
                  <a:noFill/>
                </a:ln>
                <a:solidFill>
                  <a:srgbClr val="000000"/>
                </a:solidFill>
                <a:effectLst/>
                <a:uLnTx/>
                <a:uFillTx/>
                <a:latin typeface="+mn-lt"/>
                <a:ea typeface="+mn-ea"/>
              </a:rPr>
              <a:t>RTE + QT: 40 </a:t>
            </a:r>
            <a:r>
              <a:rPr kumimoji="0" lang="en-US" b="1" i="0" u="none" strike="noStrike" kern="1200" cap="none" spc="0" normalizeH="0" baseline="0" noProof="0" dirty="0" err="1">
                <a:ln>
                  <a:noFill/>
                </a:ln>
                <a:solidFill>
                  <a:srgbClr val="000000"/>
                </a:solidFill>
                <a:effectLst/>
                <a:uLnTx/>
                <a:uFillTx/>
                <a:latin typeface="+mn-lt"/>
                <a:ea typeface="+mn-ea"/>
              </a:rPr>
              <a:t>Gy</a:t>
            </a:r>
            <a:r>
              <a:rPr kumimoji="0" lang="en-US" b="1" i="0" u="none" strike="noStrike" kern="1200" cap="none" spc="0" normalizeH="0" baseline="0" noProof="0" dirty="0">
                <a:ln>
                  <a:noFill/>
                </a:ln>
                <a:solidFill>
                  <a:srgbClr val="000000"/>
                </a:solidFill>
                <a:effectLst/>
                <a:uLnTx/>
                <a:uFillTx/>
                <a:latin typeface="+mn-lt"/>
                <a:ea typeface="+mn-ea"/>
              </a:rPr>
              <a:t> (16 </a:t>
            </a:r>
            <a:r>
              <a:rPr kumimoji="0" lang="en-US" b="1" i="0" u="none" strike="noStrike" kern="1200" cap="none" spc="0" normalizeH="0" baseline="0" noProof="0" dirty="0" err="1">
                <a:ln>
                  <a:noFill/>
                </a:ln>
                <a:solidFill>
                  <a:srgbClr val="000000"/>
                </a:solidFill>
                <a:effectLst/>
                <a:uLnTx/>
                <a:uFillTx/>
                <a:latin typeface="+mn-lt"/>
                <a:ea typeface="+mn-ea"/>
              </a:rPr>
              <a:t>fracciones</a:t>
            </a:r>
            <a:r>
              <a:rPr kumimoji="0" lang="en-US" b="1" i="0" u="none" strike="noStrike" kern="1200" cap="none" spc="0" normalizeH="0" baseline="0" noProof="0" dirty="0">
                <a:ln>
                  <a:noFill/>
                </a:ln>
                <a:solidFill>
                  <a:srgbClr val="000000"/>
                </a:solidFill>
                <a:effectLst/>
                <a:uLnTx/>
                <a:uFillTx/>
                <a:latin typeface="+mn-lt"/>
                <a:ea typeface="+mn-ea"/>
              </a:rPr>
              <a:t> de 250 </a:t>
            </a:r>
            <a:r>
              <a:rPr kumimoji="0" lang="en-US" b="1" i="0" u="none" strike="noStrike" kern="1200" cap="none" spc="0" normalizeH="0" baseline="0" noProof="0" dirty="0" err="1">
                <a:ln>
                  <a:noFill/>
                </a:ln>
                <a:solidFill>
                  <a:srgbClr val="000000"/>
                </a:solidFill>
                <a:effectLst/>
                <a:uLnTx/>
                <a:uFillTx/>
                <a:latin typeface="+mn-lt"/>
                <a:ea typeface="+mn-ea"/>
              </a:rPr>
              <a:t>cGy</a:t>
            </a:r>
            <a:r>
              <a:rPr kumimoji="0" lang="en-US" b="1" i="0" u="none" strike="noStrike" kern="1200" cap="none" spc="0" normalizeH="0" baseline="0" noProof="0" dirty="0">
                <a:ln>
                  <a:noFill/>
                </a:ln>
                <a:solidFill>
                  <a:srgbClr val="000000"/>
                </a:solidFill>
                <a:effectLst/>
                <a:uLnTx/>
                <a:uFillTx/>
                <a:latin typeface="+mn-lt"/>
                <a:ea typeface="+mn-ea"/>
              </a:rPr>
              <a:t>) + BT (3 </a:t>
            </a:r>
            <a:r>
              <a:rPr kumimoji="0" lang="en-US" b="1" i="0" u="none" strike="noStrike" kern="1200" cap="none" spc="0" normalizeH="0" baseline="0" noProof="0" dirty="0" err="1">
                <a:ln>
                  <a:noFill/>
                </a:ln>
                <a:solidFill>
                  <a:srgbClr val="000000"/>
                </a:solidFill>
                <a:effectLst/>
                <a:uLnTx/>
                <a:uFillTx/>
                <a:latin typeface="+mn-lt"/>
                <a:ea typeface="+mn-ea"/>
              </a:rPr>
              <a:t>fracciones</a:t>
            </a:r>
            <a:r>
              <a:rPr kumimoji="0" lang="en-US" b="1" i="0" u="none" strike="noStrike" kern="1200" cap="none" spc="0" normalizeH="0" baseline="0" noProof="0" dirty="0">
                <a:ln>
                  <a:noFill/>
                </a:ln>
                <a:solidFill>
                  <a:srgbClr val="000000"/>
                </a:solidFill>
                <a:effectLst/>
                <a:uLnTx/>
                <a:uFillTx/>
                <a:latin typeface="+mn-lt"/>
                <a:ea typeface="+mn-ea"/>
              </a:rPr>
              <a:t> </a:t>
            </a:r>
            <a:r>
              <a:rPr kumimoji="0" lang="en-US" b="1" i="0" u="none" strike="noStrike" kern="1200" cap="none" spc="0" normalizeH="0" baseline="0" noProof="0" dirty="0" err="1">
                <a:ln>
                  <a:noFill/>
                </a:ln>
                <a:solidFill>
                  <a:srgbClr val="000000"/>
                </a:solidFill>
                <a:effectLst/>
                <a:uLnTx/>
                <a:uFillTx/>
                <a:latin typeface="+mn-lt"/>
                <a:ea typeface="+mn-ea"/>
              </a:rPr>
              <a:t>semanales</a:t>
            </a:r>
            <a:r>
              <a:rPr kumimoji="0" lang="en-US" b="1" i="0" u="none" strike="noStrike" kern="1200" cap="none" spc="0" normalizeH="0" baseline="0" noProof="0" dirty="0">
                <a:ln>
                  <a:noFill/>
                </a:ln>
                <a:solidFill>
                  <a:srgbClr val="000000"/>
                </a:solidFill>
                <a:effectLst/>
                <a:uLnTx/>
                <a:uFillTx/>
                <a:latin typeface="+mn-lt"/>
                <a:ea typeface="+mn-ea"/>
              </a:rPr>
              <a:t> 10 </a:t>
            </a:r>
            <a:r>
              <a:rPr kumimoji="0" lang="en-US" b="1" i="0" u="none" strike="noStrike" kern="1200" cap="none" spc="0" normalizeH="0" baseline="0" noProof="0" dirty="0" err="1">
                <a:ln>
                  <a:noFill/>
                </a:ln>
                <a:solidFill>
                  <a:srgbClr val="000000"/>
                </a:solidFill>
                <a:effectLst/>
                <a:uLnTx/>
                <a:uFillTx/>
                <a:latin typeface="+mn-lt"/>
                <a:ea typeface="+mn-ea"/>
              </a:rPr>
              <a:t>Gy</a:t>
            </a:r>
            <a:r>
              <a:rPr kumimoji="0" lang="en-US" b="1" i="0" u="none" strike="noStrike" kern="1200" cap="none" spc="0" normalizeH="0" baseline="0" noProof="0" dirty="0">
                <a:ln>
                  <a:noFill/>
                </a:ln>
                <a:solidFill>
                  <a:srgbClr val="000000"/>
                </a:solidFill>
                <a:effectLst/>
                <a:uLnTx/>
                <a:uFillTx/>
                <a:latin typeface="+mn-lt"/>
                <a:ea typeface="+mn-ea"/>
              </a:rPr>
              <a:t>)</a:t>
            </a: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b="0" i="0" u="none" strike="noStrike" kern="1200" cap="none" spc="0" normalizeH="0" baseline="0" noProof="0" dirty="0">
                <a:ln>
                  <a:noFill/>
                </a:ln>
                <a:solidFill>
                  <a:srgbClr val="000000"/>
                </a:solidFill>
                <a:effectLst/>
                <a:uLnTx/>
                <a:uFillTx/>
                <a:latin typeface="+mn-lt"/>
                <a:ea typeface="+mn-ea"/>
              </a:rPr>
              <a:t>86,2% </a:t>
            </a:r>
            <a:r>
              <a:rPr kumimoji="0" lang="en-US" b="0" i="0" u="none" strike="noStrike" kern="1200" cap="none" spc="0" normalizeH="0" baseline="0" noProof="0" dirty="0" err="1">
                <a:ln>
                  <a:noFill/>
                </a:ln>
                <a:solidFill>
                  <a:srgbClr val="000000"/>
                </a:solidFill>
                <a:effectLst/>
                <a:uLnTx/>
                <a:uFillTx/>
                <a:latin typeface="+mn-lt"/>
                <a:ea typeface="+mn-ea"/>
              </a:rPr>
              <a:t>respuesta</a:t>
            </a:r>
            <a:r>
              <a:rPr kumimoji="0" lang="en-US" b="0" i="0" u="none" strike="noStrike" kern="1200" cap="none" spc="0" normalizeH="0" baseline="0" noProof="0" dirty="0">
                <a:ln>
                  <a:noFill/>
                </a:ln>
                <a:solidFill>
                  <a:srgbClr val="000000"/>
                </a:solidFill>
                <a:effectLst/>
                <a:uLnTx/>
                <a:uFillTx/>
                <a:latin typeface="+mn-lt"/>
                <a:ea typeface="+mn-ea"/>
              </a:rPr>
              <a:t> </a:t>
            </a:r>
            <a:r>
              <a:rPr kumimoji="0" lang="en-US" b="0" i="0" u="none" strike="noStrike" kern="1200" cap="none" spc="0" normalizeH="0" baseline="0" noProof="0" dirty="0" err="1">
                <a:ln>
                  <a:noFill/>
                </a:ln>
                <a:solidFill>
                  <a:srgbClr val="000000"/>
                </a:solidFill>
                <a:effectLst/>
                <a:uLnTx/>
                <a:uFillTx/>
                <a:latin typeface="+mn-lt"/>
                <a:ea typeface="+mn-ea"/>
              </a:rPr>
              <a:t>completa</a:t>
            </a:r>
            <a:r>
              <a:rPr kumimoji="0" lang="en-US" b="0" i="0" u="none" strike="noStrike" kern="1200" cap="none" spc="0" normalizeH="0" baseline="0" noProof="0" dirty="0">
                <a:ln>
                  <a:noFill/>
                </a:ln>
                <a:solidFill>
                  <a:srgbClr val="000000"/>
                </a:solidFill>
                <a:effectLst/>
                <a:uLnTx/>
                <a:uFillTx/>
                <a:latin typeface="+mn-lt"/>
                <a:ea typeface="+mn-ea"/>
              </a:rPr>
              <a:t>. </a:t>
            </a: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b="0" i="0" u="none" strike="noStrike" kern="1200" cap="none" spc="0" normalizeH="0" baseline="0" noProof="0" dirty="0">
                <a:ln>
                  <a:noFill/>
                </a:ln>
                <a:solidFill>
                  <a:srgbClr val="000000"/>
                </a:solidFill>
                <a:effectLst/>
                <a:uLnTx/>
                <a:uFillTx/>
                <a:latin typeface="+mn-lt"/>
                <a:ea typeface="+mn-ea"/>
              </a:rPr>
              <a:t>72,8 % control local a 2 </a:t>
            </a:r>
            <a:r>
              <a:rPr kumimoji="0" lang="en-US" b="0" i="0" u="none" strike="noStrike" kern="1200" cap="none" spc="0" normalizeH="0" baseline="0" noProof="0" dirty="0" err="1">
                <a:ln>
                  <a:noFill/>
                </a:ln>
                <a:solidFill>
                  <a:srgbClr val="000000"/>
                </a:solidFill>
                <a:effectLst/>
                <a:uLnTx/>
                <a:uFillTx/>
                <a:latin typeface="+mn-lt"/>
                <a:ea typeface="+mn-ea"/>
              </a:rPr>
              <a:t>años</a:t>
            </a:r>
            <a:endParaRPr kumimoji="0" lang="en-US" b="0" i="0" u="none" strike="noStrike" kern="1200" cap="none" spc="0" normalizeH="0" baseline="0" noProof="0" dirty="0">
              <a:ln>
                <a:noFill/>
              </a:ln>
              <a:solidFill>
                <a:srgbClr val="000000"/>
              </a:solidFill>
              <a:effectLst/>
              <a:uLnTx/>
              <a:uFillTx/>
              <a:latin typeface="+mn-lt"/>
              <a:ea typeface="+mn-ea"/>
            </a:endParaRP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b="0" i="0" u="none" strike="noStrike" kern="1200" cap="none" spc="0" normalizeH="0" baseline="0" noProof="0" dirty="0">
                <a:ln>
                  <a:noFill/>
                </a:ln>
                <a:solidFill>
                  <a:srgbClr val="000000"/>
                </a:solidFill>
                <a:effectLst/>
                <a:uLnTx/>
                <a:uFillTx/>
                <a:latin typeface="+mn-lt"/>
                <a:ea typeface="+mn-ea"/>
              </a:rPr>
              <a:t>SG a 2 </a:t>
            </a:r>
            <a:r>
              <a:rPr kumimoji="0" lang="en-US" b="0" i="0" u="none" strike="noStrike" kern="1200" cap="none" spc="0" normalizeH="0" baseline="0" noProof="0" dirty="0" err="1">
                <a:ln>
                  <a:noFill/>
                </a:ln>
                <a:solidFill>
                  <a:srgbClr val="000000"/>
                </a:solidFill>
                <a:effectLst/>
                <a:uLnTx/>
                <a:uFillTx/>
                <a:latin typeface="+mn-lt"/>
                <a:ea typeface="+mn-ea"/>
              </a:rPr>
              <a:t>años</a:t>
            </a:r>
            <a:r>
              <a:rPr kumimoji="0" lang="en-US" b="0" i="0" u="none" strike="noStrike" kern="1200" cap="none" spc="0" normalizeH="0" baseline="0" noProof="0" dirty="0">
                <a:ln>
                  <a:noFill/>
                </a:ln>
                <a:solidFill>
                  <a:srgbClr val="000000"/>
                </a:solidFill>
                <a:effectLst/>
                <a:uLnTx/>
                <a:uFillTx/>
                <a:latin typeface="+mn-lt"/>
                <a:ea typeface="+mn-ea"/>
              </a:rPr>
              <a:t> 64%</a:t>
            </a:r>
          </a:p>
          <a:p>
            <a:pPr marL="0" marR="0" lvl="0" indent="0" algn="just"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b="1" i="0" u="none" strike="noStrike" kern="1200" cap="none" spc="0" normalizeH="0" baseline="0" noProof="0" dirty="0" err="1">
                <a:ln>
                  <a:noFill/>
                </a:ln>
                <a:solidFill>
                  <a:srgbClr val="000000"/>
                </a:solidFill>
                <a:effectLst/>
                <a:uLnTx/>
                <a:uFillTx/>
                <a:latin typeface="+mn-lt"/>
                <a:ea typeface="+mn-ea"/>
              </a:rPr>
              <a:t>Toxicidad</a:t>
            </a:r>
            <a:r>
              <a:rPr kumimoji="0" lang="en-US" b="1" i="0" u="none" strike="noStrike" kern="1200" cap="none" spc="0" normalizeH="0" baseline="0" noProof="0" dirty="0">
                <a:ln>
                  <a:noFill/>
                </a:ln>
                <a:solidFill>
                  <a:srgbClr val="000000"/>
                </a:solidFill>
                <a:effectLst/>
                <a:uLnTx/>
                <a:uFillTx/>
                <a:latin typeface="+mn-lt"/>
                <a:ea typeface="+mn-ea"/>
              </a:rPr>
              <a:t> </a:t>
            </a:r>
            <a:r>
              <a:rPr kumimoji="0" lang="en-US" b="1" i="0" u="none" strike="noStrike" kern="1200" cap="none" spc="0" normalizeH="0" baseline="0" noProof="0" dirty="0" err="1">
                <a:ln>
                  <a:noFill/>
                </a:ln>
                <a:solidFill>
                  <a:srgbClr val="000000"/>
                </a:solidFill>
                <a:effectLst/>
                <a:uLnTx/>
                <a:uFillTx/>
                <a:latin typeface="+mn-lt"/>
                <a:ea typeface="+mn-ea"/>
              </a:rPr>
              <a:t>crónica</a:t>
            </a:r>
            <a:r>
              <a:rPr kumimoji="0" lang="en-US" b="1" i="0" u="none" strike="noStrike" kern="1200" cap="none" spc="0" normalizeH="0" baseline="0" noProof="0" dirty="0">
                <a:ln>
                  <a:noFill/>
                </a:ln>
                <a:solidFill>
                  <a:srgbClr val="000000"/>
                </a:solidFill>
                <a:effectLst/>
                <a:uLnTx/>
                <a:uFillTx/>
                <a:latin typeface="+mn-lt"/>
                <a:ea typeface="+mn-ea"/>
              </a:rPr>
              <a:t> G3:</a:t>
            </a:r>
            <a:r>
              <a:rPr kumimoji="0" lang="en-US" b="0" i="0" u="none" strike="noStrike" kern="1200" cap="none" spc="0" normalizeH="0" baseline="0" noProof="0" dirty="0">
                <a:ln>
                  <a:noFill/>
                </a:ln>
                <a:solidFill>
                  <a:srgbClr val="000000"/>
                </a:solidFill>
                <a:effectLst/>
                <a:uLnTx/>
                <a:uFillTx/>
                <a:latin typeface="+mn-lt"/>
                <a:ea typeface="+mn-ea"/>
              </a:rPr>
              <a:t> </a:t>
            </a:r>
            <a:r>
              <a:rPr kumimoji="0" lang="en-US" b="1" i="0" u="none" strike="noStrike" kern="1200" cap="none" spc="0" normalizeH="0" baseline="0" noProof="0" dirty="0">
                <a:ln>
                  <a:noFill/>
                </a:ln>
                <a:solidFill>
                  <a:srgbClr val="000000"/>
                </a:solidFill>
                <a:effectLst/>
                <a:uLnTx/>
                <a:uFillTx/>
                <a:latin typeface="+mn-lt"/>
                <a:ea typeface="+mn-ea"/>
              </a:rPr>
              <a:t>sangrado rectal  12,8%</a:t>
            </a:r>
          </a:p>
          <a:p>
            <a:pPr marL="0" marR="0" lvl="0" indent="0" algn="just"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1" u="none" strike="noStrike" kern="1200" cap="none" spc="0" normalizeH="0" baseline="0" noProof="0" dirty="0" err="1">
                <a:ln>
                  <a:noFill/>
                </a:ln>
                <a:solidFill>
                  <a:srgbClr val="3333CC"/>
                </a:solidFill>
                <a:effectLst/>
                <a:uLnTx/>
                <a:uFillTx/>
                <a:latin typeface="+mn-lt"/>
                <a:ea typeface="+mn-ea"/>
              </a:rPr>
              <a:t>Garant</a:t>
            </a:r>
            <a:r>
              <a:rPr kumimoji="0" lang="en-US" sz="1200" b="0" i="1" u="none" strike="noStrike" kern="1200" cap="none" spc="0" normalizeH="0" baseline="0" noProof="0" dirty="0">
                <a:ln>
                  <a:noFill/>
                </a:ln>
                <a:solidFill>
                  <a:srgbClr val="3333CC"/>
                </a:solidFill>
                <a:effectLst/>
                <a:uLnTx/>
                <a:uFillTx/>
                <a:latin typeface="+mn-lt"/>
                <a:ea typeface="+mn-ea"/>
              </a:rPr>
              <a:t> A, </a:t>
            </a:r>
            <a:r>
              <a:rPr kumimoji="0" lang="en-US" sz="1200" b="0" i="1" u="none" strike="noStrike" kern="1200" cap="none" spc="0" normalizeH="0" baseline="0" noProof="0" dirty="0" err="1">
                <a:ln>
                  <a:noFill/>
                </a:ln>
                <a:solidFill>
                  <a:srgbClr val="3333CC"/>
                </a:solidFill>
                <a:effectLst/>
                <a:uLnTx/>
                <a:uFillTx/>
                <a:latin typeface="+mn-lt"/>
                <a:ea typeface="+mn-ea"/>
              </a:rPr>
              <a:t>Magnan</a:t>
            </a:r>
            <a:r>
              <a:rPr kumimoji="0" lang="en-US" sz="1200" b="0" i="1" u="none" strike="noStrike" kern="1200" cap="none" spc="0" normalizeH="0" baseline="0" noProof="0" dirty="0">
                <a:ln>
                  <a:noFill/>
                </a:ln>
                <a:solidFill>
                  <a:srgbClr val="3333CC"/>
                </a:solidFill>
                <a:effectLst/>
                <a:uLnTx/>
                <a:uFillTx/>
                <a:latin typeface="+mn-lt"/>
                <a:ea typeface="+mn-ea"/>
              </a:rPr>
              <a:t> S, </a:t>
            </a:r>
            <a:r>
              <a:rPr kumimoji="0" lang="en-US" sz="1200" b="0" i="1" u="none" strike="noStrike" kern="1200" cap="none" spc="0" normalizeH="0" baseline="0" noProof="0" dirty="0" err="1">
                <a:ln>
                  <a:noFill/>
                </a:ln>
                <a:solidFill>
                  <a:srgbClr val="3333CC"/>
                </a:solidFill>
                <a:effectLst/>
                <a:uLnTx/>
                <a:uFillTx/>
                <a:latin typeface="+mn-lt"/>
                <a:ea typeface="+mn-ea"/>
              </a:rPr>
              <a:t>Devic</a:t>
            </a:r>
            <a:r>
              <a:rPr kumimoji="0" lang="en-US" sz="1200" b="0" i="1" u="none" strike="noStrike" kern="1200" cap="none" spc="0" normalizeH="0" baseline="0" noProof="0" dirty="0">
                <a:ln>
                  <a:noFill/>
                </a:ln>
                <a:solidFill>
                  <a:srgbClr val="3333CC"/>
                </a:solidFill>
                <a:effectLst/>
                <a:uLnTx/>
                <a:uFillTx/>
                <a:latin typeface="+mn-lt"/>
                <a:ea typeface="+mn-ea"/>
              </a:rPr>
              <a:t> S, Martin AG, Boutros M, </a:t>
            </a:r>
            <a:r>
              <a:rPr kumimoji="0" lang="en-US" sz="1200" b="0" i="1" u="none" strike="noStrike" kern="1200" cap="none" spc="0" normalizeH="0" baseline="0" noProof="0" dirty="0" err="1">
                <a:ln>
                  <a:noFill/>
                </a:ln>
                <a:solidFill>
                  <a:srgbClr val="3333CC"/>
                </a:solidFill>
                <a:effectLst/>
                <a:uLnTx/>
                <a:uFillTx/>
                <a:latin typeface="+mn-lt"/>
                <a:ea typeface="+mn-ea"/>
              </a:rPr>
              <a:t>Vasilevsky</a:t>
            </a:r>
            <a:r>
              <a:rPr kumimoji="0" lang="en-US" sz="1200" b="0" i="1" u="none" strike="noStrike" kern="1200" cap="none" spc="0" normalizeH="0" baseline="0" noProof="0" dirty="0">
                <a:ln>
                  <a:noFill/>
                </a:ln>
                <a:solidFill>
                  <a:srgbClr val="3333CC"/>
                </a:solidFill>
                <a:effectLst/>
                <a:uLnTx/>
                <a:uFillTx/>
                <a:latin typeface="+mn-lt"/>
                <a:ea typeface="+mn-ea"/>
              </a:rPr>
              <a:t> CA, </a:t>
            </a:r>
            <a:r>
              <a:rPr kumimoji="0" lang="en-US" sz="1200" b="0" i="1" u="none" strike="noStrike" kern="1200" cap="none" spc="0" normalizeH="0" baseline="0" noProof="0" dirty="0" err="1">
                <a:ln>
                  <a:noFill/>
                </a:ln>
                <a:solidFill>
                  <a:srgbClr val="3333CC"/>
                </a:solidFill>
                <a:effectLst/>
                <a:uLnTx/>
                <a:uFillTx/>
                <a:latin typeface="+mn-lt"/>
                <a:ea typeface="+mn-ea"/>
              </a:rPr>
              <a:t>Ferland</a:t>
            </a:r>
            <a:r>
              <a:rPr kumimoji="0" lang="en-US" sz="1200" b="0" i="1" u="none" strike="noStrike" kern="1200" cap="none" spc="0" normalizeH="0" baseline="0" noProof="0" dirty="0">
                <a:ln>
                  <a:noFill/>
                </a:ln>
                <a:solidFill>
                  <a:srgbClr val="3333CC"/>
                </a:solidFill>
                <a:effectLst/>
                <a:uLnTx/>
                <a:uFillTx/>
                <a:latin typeface="+mn-lt"/>
                <a:ea typeface="+mn-ea"/>
              </a:rPr>
              <a:t> S, Bujold A, </a:t>
            </a:r>
            <a:r>
              <a:rPr kumimoji="0" lang="en-US" sz="1200" b="0" i="1" u="none" strike="noStrike" kern="1200" cap="none" spc="0" normalizeH="0" baseline="0" noProof="0" dirty="0" err="1">
                <a:ln>
                  <a:noFill/>
                </a:ln>
                <a:solidFill>
                  <a:srgbClr val="3333CC"/>
                </a:solidFill>
                <a:effectLst/>
                <a:uLnTx/>
                <a:uFillTx/>
                <a:latin typeface="+mn-lt"/>
                <a:ea typeface="+mn-ea"/>
              </a:rPr>
              <a:t>DesGroseilliers</a:t>
            </a:r>
            <a:r>
              <a:rPr kumimoji="0" lang="en-US" sz="1200" b="0" i="1" u="none" strike="noStrike" kern="1200" cap="none" spc="0" normalizeH="0" baseline="0" noProof="0" dirty="0">
                <a:ln>
                  <a:noFill/>
                </a:ln>
                <a:solidFill>
                  <a:srgbClr val="3333CC"/>
                </a:solidFill>
                <a:effectLst/>
                <a:uLnTx/>
                <a:uFillTx/>
                <a:latin typeface="+mn-lt"/>
                <a:ea typeface="+mn-ea"/>
              </a:rPr>
              <a:t> S, </a:t>
            </a:r>
            <a:r>
              <a:rPr kumimoji="0" lang="en-US" sz="1200" b="0" i="1" u="none" strike="noStrike" kern="1200" cap="none" spc="0" normalizeH="0" baseline="0" noProof="0" dirty="0" err="1">
                <a:ln>
                  <a:noFill/>
                </a:ln>
                <a:solidFill>
                  <a:srgbClr val="3333CC"/>
                </a:solidFill>
                <a:effectLst/>
                <a:uLnTx/>
                <a:uFillTx/>
                <a:latin typeface="+mn-lt"/>
                <a:ea typeface="+mn-ea"/>
              </a:rPr>
              <a:t>Sebajang</a:t>
            </a:r>
            <a:r>
              <a:rPr kumimoji="0" lang="en-US" sz="1200" b="0" i="1" u="none" strike="noStrike" kern="1200" cap="none" spc="0" normalizeH="0" baseline="0" noProof="0" dirty="0">
                <a:ln>
                  <a:noFill/>
                </a:ln>
                <a:solidFill>
                  <a:srgbClr val="3333CC"/>
                </a:solidFill>
                <a:effectLst/>
                <a:uLnTx/>
                <a:uFillTx/>
                <a:latin typeface="+mn-lt"/>
                <a:ea typeface="+mn-ea"/>
              </a:rPr>
              <a:t> H, Richard C, Vuong T</a:t>
            </a:r>
            <a:r>
              <a:rPr kumimoji="0" lang="en-US" sz="1200" b="0" i="0" u="none" strike="noStrike" kern="1200" cap="none" spc="0" normalizeH="0" baseline="0" noProof="0" dirty="0">
                <a:ln>
                  <a:noFill/>
                </a:ln>
                <a:solidFill>
                  <a:srgbClr val="3333CC"/>
                </a:solidFill>
                <a:effectLst/>
                <a:uLnTx/>
                <a:uFillTx/>
                <a:latin typeface="+mn-lt"/>
                <a:ea typeface="+mn-ea"/>
              </a:rPr>
              <a:t>. </a:t>
            </a:r>
            <a:r>
              <a:rPr kumimoji="0" lang="en-US" sz="1200" b="0" i="1" u="none" strike="noStrike" kern="1200" cap="none" spc="0" normalizeH="0" baseline="0" noProof="0" dirty="0">
                <a:ln>
                  <a:noFill/>
                </a:ln>
                <a:solidFill>
                  <a:srgbClr val="3333CC"/>
                </a:solidFill>
                <a:effectLst/>
                <a:uLnTx/>
                <a:uFillTx/>
                <a:latin typeface="+mn-lt"/>
                <a:ea typeface="+mn-ea"/>
              </a:rPr>
              <a:t>Image Guided Adaptative Endorectal Brachytherapy in the non operative management in patients with rectal cancer.</a:t>
            </a:r>
            <a:r>
              <a:rPr kumimoji="0" lang="en-US" sz="1200" b="0" i="0" u="none" strike="noStrike" kern="1200" cap="none" spc="0" normalizeH="0" baseline="0" noProof="0" dirty="0">
                <a:ln>
                  <a:noFill/>
                </a:ln>
                <a:solidFill>
                  <a:srgbClr val="3333CC"/>
                </a:solidFill>
                <a:effectLst/>
                <a:uLnTx/>
                <a:uFillTx/>
                <a:latin typeface="+mn-lt"/>
                <a:ea typeface="+mn-ea"/>
              </a:rPr>
              <a:t> </a:t>
            </a:r>
            <a:r>
              <a:rPr kumimoji="0" lang="en-US" sz="1200" b="0" i="1" u="none" strike="noStrike" kern="1200" cap="none" spc="0" normalizeH="0" baseline="0" noProof="0" dirty="0">
                <a:ln>
                  <a:noFill/>
                </a:ln>
                <a:solidFill>
                  <a:srgbClr val="3333CC"/>
                </a:solidFill>
                <a:effectLst/>
                <a:uLnTx/>
                <a:uFillTx/>
                <a:latin typeface="+mn-lt"/>
                <a:ea typeface="+mn-ea"/>
              </a:rPr>
              <a:t>Int J </a:t>
            </a:r>
            <a:r>
              <a:rPr kumimoji="0" lang="en-US" sz="1200" b="0" i="1" u="none" strike="noStrike" kern="1200" cap="none" spc="0" normalizeH="0" baseline="0" noProof="0" dirty="0" err="1">
                <a:ln>
                  <a:noFill/>
                </a:ln>
                <a:solidFill>
                  <a:srgbClr val="3333CC"/>
                </a:solidFill>
                <a:effectLst/>
                <a:uLnTx/>
                <a:uFillTx/>
                <a:latin typeface="+mn-lt"/>
                <a:ea typeface="+mn-ea"/>
              </a:rPr>
              <a:t>Radiat</a:t>
            </a:r>
            <a:r>
              <a:rPr kumimoji="0" lang="en-US" sz="1200" b="0" i="1" u="none" strike="noStrike" kern="1200" cap="none" spc="0" normalizeH="0" baseline="0" noProof="0" dirty="0">
                <a:ln>
                  <a:noFill/>
                </a:ln>
                <a:solidFill>
                  <a:srgbClr val="3333CC"/>
                </a:solidFill>
                <a:effectLst/>
                <a:uLnTx/>
                <a:uFillTx/>
                <a:latin typeface="+mn-lt"/>
                <a:ea typeface="+mn-ea"/>
              </a:rPr>
              <a:t> Oncol Biol Phys. </a:t>
            </a:r>
            <a:r>
              <a:rPr kumimoji="0" lang="en-US" sz="1200" b="1" i="1" u="none" strike="noStrike" kern="1200" cap="none" spc="0" normalizeH="0" baseline="0" noProof="0" dirty="0">
                <a:ln>
                  <a:noFill/>
                </a:ln>
                <a:solidFill>
                  <a:srgbClr val="3333CC"/>
                </a:solidFill>
                <a:effectLst/>
                <a:uLnTx/>
                <a:uFillTx/>
                <a:latin typeface="+mn-lt"/>
                <a:ea typeface="+mn-ea"/>
              </a:rPr>
              <a:t>2019</a:t>
            </a:r>
            <a:r>
              <a:rPr kumimoji="0" lang="en-US" sz="1200" b="0" i="1" u="none" strike="noStrike" kern="1200" cap="none" spc="0" normalizeH="0" baseline="0" noProof="0" dirty="0">
                <a:ln>
                  <a:noFill/>
                </a:ln>
                <a:solidFill>
                  <a:srgbClr val="3333CC"/>
                </a:solidFill>
                <a:effectLst/>
                <a:uLnTx/>
                <a:uFillTx/>
                <a:latin typeface="+mn-lt"/>
                <a:ea typeface="+mn-ea"/>
              </a:rPr>
              <a:t> Dec 1;105(5):1005-1011. </a:t>
            </a:r>
            <a:r>
              <a:rPr kumimoji="0" lang="en-US" sz="1200" b="0" i="1" u="none" strike="noStrike" kern="1200" cap="none" spc="0" normalizeH="0" baseline="0" noProof="0" dirty="0" err="1">
                <a:ln>
                  <a:noFill/>
                </a:ln>
                <a:solidFill>
                  <a:srgbClr val="3333CC"/>
                </a:solidFill>
                <a:effectLst/>
                <a:uLnTx/>
                <a:uFillTx/>
                <a:latin typeface="+mn-lt"/>
                <a:ea typeface="+mn-ea"/>
              </a:rPr>
              <a:t>doi</a:t>
            </a:r>
            <a:r>
              <a:rPr kumimoji="0" lang="en-US" sz="1200" b="0" i="1" u="none" strike="noStrike" kern="1200" cap="none" spc="0" normalizeH="0" baseline="0" noProof="0" dirty="0">
                <a:ln>
                  <a:noFill/>
                </a:ln>
                <a:solidFill>
                  <a:srgbClr val="3333CC"/>
                </a:solidFill>
                <a:effectLst/>
                <a:uLnTx/>
                <a:uFillTx/>
                <a:latin typeface="+mn-lt"/>
                <a:ea typeface="+mn-ea"/>
              </a:rPr>
              <a:t>: 10.1016/j.ijrobp.2019.08.042. </a:t>
            </a:r>
            <a:r>
              <a:rPr kumimoji="0" lang="en-US" sz="1200" b="0" i="1" u="none" strike="noStrike" kern="1200" cap="none" spc="0" normalizeH="0" baseline="0" noProof="0" dirty="0" err="1">
                <a:ln>
                  <a:noFill/>
                </a:ln>
                <a:solidFill>
                  <a:srgbClr val="3333CC"/>
                </a:solidFill>
                <a:effectLst/>
                <a:uLnTx/>
                <a:uFillTx/>
                <a:latin typeface="+mn-lt"/>
                <a:ea typeface="+mn-ea"/>
              </a:rPr>
              <a:t>Epub</a:t>
            </a:r>
            <a:r>
              <a:rPr kumimoji="0" lang="en-US" sz="1200" b="0" i="1" u="none" strike="noStrike" kern="1200" cap="none" spc="0" normalizeH="0" baseline="0" noProof="0" dirty="0">
                <a:ln>
                  <a:noFill/>
                </a:ln>
                <a:solidFill>
                  <a:srgbClr val="3333CC"/>
                </a:solidFill>
                <a:effectLst/>
                <a:uLnTx/>
                <a:uFillTx/>
                <a:latin typeface="+mn-lt"/>
                <a:ea typeface="+mn-ea"/>
              </a:rPr>
              <a:t> 2019 Aug 30.PMID: 31476417</a:t>
            </a:r>
          </a:p>
          <a:p>
            <a:pPr algn="just"/>
            <a:endParaRPr lang="en-US" sz="1400" i="1" dirty="0">
              <a:solidFill>
                <a:schemeClr val="accent2"/>
              </a:solidFill>
              <a:latin typeface="+mj-lt"/>
            </a:endParaRPr>
          </a:p>
        </p:txBody>
      </p:sp>
      <p:sp>
        <p:nvSpPr>
          <p:cNvPr id="5" name="Título 1">
            <a:extLst>
              <a:ext uri="{FF2B5EF4-FFF2-40B4-BE49-F238E27FC236}">
                <a16:creationId xmlns:a16="http://schemas.microsoft.com/office/drawing/2014/main" id="{B0C50BBB-57BD-1F18-5C33-ACB2A02BB7D9}"/>
              </a:ext>
            </a:extLst>
          </p:cNvPr>
          <p:cNvSpPr txBox="1">
            <a:spLocks/>
          </p:cNvSpPr>
          <p:nvPr/>
        </p:nvSpPr>
        <p:spPr bwMode="auto">
          <a:xfrm>
            <a:off x="2063552" y="174724"/>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2800" b="1" u="sng" dirty="0">
                <a:solidFill>
                  <a:srgbClr val="FF0000"/>
                </a:solidFill>
                <a:effectLst>
                  <a:outerShdw blurRad="38100" dist="38100" dir="2700000" algn="tl">
                    <a:srgbClr val="000000">
                      <a:alpha val="43137"/>
                    </a:srgbClr>
                  </a:outerShdw>
                </a:effectLst>
              </a:rPr>
              <a:t>BRAQUITERAPIA </a:t>
            </a:r>
            <a:r>
              <a:rPr lang="es-ES" sz="2800" b="1" u="sng" dirty="0" err="1">
                <a:solidFill>
                  <a:srgbClr val="FF0000"/>
                </a:solidFill>
                <a:effectLst>
                  <a:outerShdw blurRad="38100" dist="38100" dir="2700000" algn="tl">
                    <a:srgbClr val="000000">
                      <a:alpha val="43137"/>
                    </a:srgbClr>
                  </a:outerShdw>
                </a:effectLst>
              </a:rPr>
              <a:t>endorectal</a:t>
            </a:r>
            <a:r>
              <a:rPr lang="es-ES" sz="2800" b="1" u="sng" dirty="0">
                <a:solidFill>
                  <a:srgbClr val="FF0000"/>
                </a:solidFill>
                <a:effectLst>
                  <a:outerShdw blurRad="38100" dist="38100" dir="2700000" algn="tl">
                    <a:srgbClr val="000000">
                      <a:alpha val="43137"/>
                    </a:srgbClr>
                  </a:outerShdw>
                </a:effectLst>
              </a:rPr>
              <a:t> HDR</a:t>
            </a:r>
            <a:br>
              <a:rPr lang="es-ES" sz="4800" b="1" u="sng" dirty="0">
                <a:solidFill>
                  <a:srgbClr val="FF0000"/>
                </a:solidFill>
                <a:effectLst>
                  <a:outerShdw blurRad="38100" dist="38100" dir="2700000" algn="tl">
                    <a:srgbClr val="000000">
                      <a:alpha val="43137"/>
                    </a:srgbClr>
                  </a:outerShdw>
                </a:effectLst>
              </a:rPr>
            </a:br>
            <a:endParaRPr lang="en-US" sz="4800" b="1" u="sng" dirty="0">
              <a:solidFill>
                <a:srgbClr val="FF0000"/>
              </a:solidFill>
              <a:effectLst>
                <a:outerShdw blurRad="38100" dist="38100" dir="2700000" algn="tl">
                  <a:srgbClr val="000000">
                    <a:alpha val="43137"/>
                  </a:srgbClr>
                </a:outerShdw>
              </a:effectLst>
            </a:endParaRPr>
          </a:p>
        </p:txBody>
      </p:sp>
      <p:sp>
        <p:nvSpPr>
          <p:cNvPr id="2" name="CuadroTexto 1">
            <a:extLst>
              <a:ext uri="{FF2B5EF4-FFF2-40B4-BE49-F238E27FC236}">
                <a16:creationId xmlns:a16="http://schemas.microsoft.com/office/drawing/2014/main" id="{9D2F96B3-6C4B-AE49-BFA0-413CE52A7D98}"/>
              </a:ext>
            </a:extLst>
          </p:cNvPr>
          <p:cNvSpPr txBox="1"/>
          <p:nvPr/>
        </p:nvSpPr>
        <p:spPr>
          <a:xfrm>
            <a:off x="8112224" y="3645024"/>
            <a:ext cx="2232248" cy="349968"/>
          </a:xfrm>
          <a:prstGeom prst="rect">
            <a:avLst/>
          </a:prstGeom>
          <a:noFill/>
        </p:spPr>
        <p:txBody>
          <a:bodyPr wrap="square" rtlCol="0">
            <a:spAutoFit/>
          </a:bodyPr>
          <a:lstStyle/>
          <a:p>
            <a:r>
              <a:rPr lang="es-ES" b="1" dirty="0">
                <a:solidFill>
                  <a:srgbClr val="FF0000"/>
                </a:solidFill>
              </a:rPr>
              <a:t>EQD2: 61-78,3 Gy</a:t>
            </a:r>
            <a:endParaRPr lang="en-US" b="1" dirty="0">
              <a:solidFill>
                <a:srgbClr val="FF0000"/>
              </a:solidFill>
            </a:endParaRPr>
          </a:p>
        </p:txBody>
      </p:sp>
      <p:sp>
        <p:nvSpPr>
          <p:cNvPr id="4" name="CuadroTexto 3">
            <a:extLst>
              <a:ext uri="{FF2B5EF4-FFF2-40B4-BE49-F238E27FC236}">
                <a16:creationId xmlns:a16="http://schemas.microsoft.com/office/drawing/2014/main" id="{400AFD04-D206-4901-47E3-9B5CE45042AF}"/>
              </a:ext>
            </a:extLst>
          </p:cNvPr>
          <p:cNvSpPr txBox="1"/>
          <p:nvPr/>
        </p:nvSpPr>
        <p:spPr>
          <a:xfrm>
            <a:off x="8184232" y="1988840"/>
            <a:ext cx="2232248" cy="349968"/>
          </a:xfrm>
          <a:prstGeom prst="rect">
            <a:avLst/>
          </a:prstGeom>
          <a:noFill/>
        </p:spPr>
        <p:txBody>
          <a:bodyPr wrap="square" rtlCol="0">
            <a:spAutoFit/>
          </a:bodyPr>
          <a:lstStyle/>
          <a:p>
            <a:r>
              <a:rPr lang="es-ES" b="1" dirty="0">
                <a:solidFill>
                  <a:srgbClr val="FF0000"/>
                </a:solidFill>
              </a:rPr>
              <a:t>EQD2: 66,3 Gy</a:t>
            </a:r>
            <a:endParaRPr lang="en-US" b="1" dirty="0">
              <a:solidFill>
                <a:srgbClr val="FF0000"/>
              </a:solidFill>
            </a:endParaRPr>
          </a:p>
        </p:txBody>
      </p:sp>
      <p:sp>
        <p:nvSpPr>
          <p:cNvPr id="6" name="CuadroTexto 5">
            <a:extLst>
              <a:ext uri="{FF2B5EF4-FFF2-40B4-BE49-F238E27FC236}">
                <a16:creationId xmlns:a16="http://schemas.microsoft.com/office/drawing/2014/main" id="{8DFE7787-6F3B-0B29-E189-96BD966D9E48}"/>
              </a:ext>
            </a:extLst>
          </p:cNvPr>
          <p:cNvSpPr txBox="1"/>
          <p:nvPr/>
        </p:nvSpPr>
        <p:spPr>
          <a:xfrm>
            <a:off x="8112224" y="5311280"/>
            <a:ext cx="2232248" cy="349968"/>
          </a:xfrm>
          <a:prstGeom prst="rect">
            <a:avLst/>
          </a:prstGeom>
          <a:noFill/>
        </p:spPr>
        <p:txBody>
          <a:bodyPr wrap="square" rtlCol="0">
            <a:spAutoFit/>
          </a:bodyPr>
          <a:lstStyle/>
          <a:p>
            <a:r>
              <a:rPr lang="es-ES" b="1" dirty="0">
                <a:solidFill>
                  <a:srgbClr val="FF0000"/>
                </a:solidFill>
              </a:rPr>
              <a:t>EQD2: 91,7 Gy</a:t>
            </a:r>
            <a:endParaRPr lang="en-US" b="1" dirty="0">
              <a:solidFill>
                <a:srgbClr val="FF0000"/>
              </a:solidFill>
            </a:endParaRPr>
          </a:p>
        </p:txBody>
      </p:sp>
    </p:spTree>
    <p:extLst>
      <p:ext uri="{BB962C8B-B14F-4D97-AF65-F5344CB8AC3E}">
        <p14:creationId xmlns:p14="http://schemas.microsoft.com/office/powerpoint/2010/main" val="166545365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383BB3-8D2D-81AF-2706-A468118E1907}"/>
              </a:ext>
            </a:extLst>
          </p:cNvPr>
          <p:cNvSpPr txBox="1"/>
          <p:nvPr/>
        </p:nvSpPr>
        <p:spPr>
          <a:xfrm>
            <a:off x="1775520" y="1488692"/>
            <a:ext cx="10081120" cy="3956532"/>
          </a:xfrm>
          <a:prstGeom prst="rect">
            <a:avLst/>
          </a:prstGeom>
          <a:noFill/>
        </p:spPr>
        <p:txBody>
          <a:bodyPr wrap="square">
            <a:spAutoFit/>
          </a:bodyPr>
          <a:lstStyle/>
          <a:p>
            <a:pPr algn="just"/>
            <a:endParaRPr lang="en-US" sz="1400" i="1" dirty="0">
              <a:solidFill>
                <a:schemeClr val="accent2"/>
              </a:solidFill>
              <a:latin typeface="+mj-lt"/>
            </a:endParaRPr>
          </a:p>
          <a:p>
            <a:pPr algn="just">
              <a:buClrTx/>
              <a:defRPr/>
            </a:pPr>
            <a:r>
              <a:rPr lang="en-US" sz="2000" dirty="0">
                <a:solidFill>
                  <a:srgbClr val="000000"/>
                </a:solidFill>
                <a:latin typeface="Source Sans Pro" panose="020B0503030403020204" pitchFamily="34" charset="0"/>
              </a:rPr>
              <a:t>A Phase III Study Testing Two Dose Escalation Strategies to Increase the Population of Complete Responders After Radiation Therapy in the Context of Organ Preservation for Patients With Rectal Cancer. </a:t>
            </a:r>
            <a:r>
              <a:rPr lang="es-ES" altLang="en-US" sz="2000" b="1" dirty="0">
                <a:latin typeface="+mj-lt"/>
              </a:rPr>
              <a:t>MORPHEUS III. NCT03051464. </a:t>
            </a:r>
            <a:r>
              <a:rPr lang="es-ES" altLang="en-US" sz="2000" i="1" dirty="0">
                <a:latin typeface="+mj-lt"/>
              </a:rPr>
              <a:t>Reclutamiento.</a:t>
            </a:r>
          </a:p>
          <a:p>
            <a:pPr algn="just">
              <a:buClrTx/>
              <a:defRPr/>
            </a:pPr>
            <a:r>
              <a:rPr lang="es-ES" altLang="en-US" sz="2000" dirty="0">
                <a:latin typeface="+mj-lt"/>
              </a:rPr>
              <a:t>cT2-cT3aN0M0. T: ≤ 50% de la luz, ≤ 5 cm de longitud, ≤ 10 cm de margen anal</a:t>
            </a:r>
          </a:p>
          <a:p>
            <a:pPr algn="just">
              <a:buClrTx/>
              <a:defRPr/>
            </a:pPr>
            <a:r>
              <a:rPr lang="es-ES" altLang="en-US" sz="2000" dirty="0">
                <a:latin typeface="+mj-lt"/>
              </a:rPr>
              <a:t>40 p</a:t>
            </a:r>
          </a:p>
          <a:p>
            <a:pPr lvl="1" algn="just">
              <a:buClrTx/>
              <a:buFontTx/>
              <a:buChar char="•"/>
              <a:defRPr/>
            </a:pPr>
            <a:r>
              <a:rPr lang="es-ES" altLang="en-US" sz="2000" b="1" dirty="0">
                <a:latin typeface="+mj-lt"/>
              </a:rPr>
              <a:t>RTE 45 Gy (25 </a:t>
            </a:r>
            <a:r>
              <a:rPr lang="es-ES" altLang="en-US" sz="2000" b="1" dirty="0" err="1">
                <a:latin typeface="+mj-lt"/>
              </a:rPr>
              <a:t>fr</a:t>
            </a:r>
            <a:r>
              <a:rPr lang="es-ES" altLang="en-US" sz="2000" b="1" dirty="0">
                <a:latin typeface="+mj-lt"/>
              </a:rPr>
              <a:t>) + 5-Fu/</a:t>
            </a:r>
            <a:r>
              <a:rPr lang="es-ES" altLang="en-US" sz="2000" b="1" dirty="0" err="1">
                <a:latin typeface="+mj-lt"/>
              </a:rPr>
              <a:t>Capacitabina</a:t>
            </a:r>
            <a:endParaRPr lang="es-ES" altLang="en-US" sz="2000" b="1" dirty="0">
              <a:latin typeface="+mj-lt"/>
            </a:endParaRPr>
          </a:p>
          <a:p>
            <a:pPr lvl="2" algn="just">
              <a:buClrTx/>
              <a:buFontTx/>
              <a:buChar char="•"/>
              <a:defRPr/>
            </a:pPr>
            <a:r>
              <a:rPr lang="es-ES" altLang="en-US" sz="2000" b="1" dirty="0">
                <a:latin typeface="+mj-lt"/>
              </a:rPr>
              <a:t>A. </a:t>
            </a:r>
            <a:r>
              <a:rPr lang="es-ES" altLang="en-US" sz="2000" b="1" dirty="0" err="1">
                <a:latin typeface="+mj-lt"/>
              </a:rPr>
              <a:t>Boost</a:t>
            </a:r>
            <a:r>
              <a:rPr lang="es-ES" altLang="en-US" sz="2000" b="1" dirty="0">
                <a:latin typeface="+mj-lt"/>
              </a:rPr>
              <a:t> RTE 9 Gy (1,8 Gy </a:t>
            </a:r>
            <a:r>
              <a:rPr lang="es-ES" altLang="en-US" sz="2000" b="1" dirty="0" err="1">
                <a:latin typeface="+mj-lt"/>
              </a:rPr>
              <a:t>fr</a:t>
            </a:r>
            <a:r>
              <a:rPr lang="es-ES" altLang="en-US" sz="2000" b="1" dirty="0">
                <a:latin typeface="+mj-lt"/>
              </a:rPr>
              <a:t> x 5) + QT oral</a:t>
            </a:r>
          </a:p>
          <a:p>
            <a:pPr lvl="2" algn="just">
              <a:buClrTx/>
              <a:buFontTx/>
              <a:buChar char="•"/>
              <a:defRPr/>
            </a:pPr>
            <a:r>
              <a:rPr lang="es-ES" altLang="en-US" sz="2000" b="1" dirty="0">
                <a:latin typeface="+mj-lt"/>
              </a:rPr>
              <a:t>B. 3 semanas al finalizar la RTE: HDR 3 x 10 Gy </a:t>
            </a:r>
          </a:p>
          <a:p>
            <a:pPr lvl="2" algn="just">
              <a:buClrTx/>
              <a:buFontTx/>
              <a:buChar char="•"/>
              <a:defRPr/>
            </a:pPr>
            <a:r>
              <a:rPr lang="es-ES" altLang="en-US" sz="2000" b="1" dirty="0">
                <a:latin typeface="+mj-lt"/>
              </a:rPr>
              <a:t>Respuesta completa: 50% vs 90%</a:t>
            </a:r>
          </a:p>
          <a:p>
            <a:pPr lvl="2" algn="just">
              <a:buClrTx/>
              <a:buFontTx/>
              <a:buChar char="•"/>
              <a:defRPr/>
            </a:pPr>
            <a:r>
              <a:rPr lang="es-ES" sz="2000" b="1" dirty="0">
                <a:latin typeface="+mj-lt"/>
              </a:rPr>
              <a:t>Toxicidad G3 HDR: 10%</a:t>
            </a:r>
            <a:endParaRPr lang="en-US" sz="2000" b="1" dirty="0">
              <a:latin typeface="+mj-lt"/>
            </a:endParaRPr>
          </a:p>
          <a:p>
            <a:pPr algn="l"/>
            <a:r>
              <a:rPr lang="en-US" sz="1400" b="0" i="1" u="none" strike="noStrike" baseline="0" dirty="0" err="1">
                <a:solidFill>
                  <a:schemeClr val="accent2"/>
                </a:solidFill>
                <a:latin typeface="+mn-lt"/>
              </a:rPr>
              <a:t>Garant</a:t>
            </a:r>
            <a:r>
              <a:rPr lang="en-US" sz="1400" b="0" i="1" u="none" strike="noStrike" baseline="0" dirty="0">
                <a:solidFill>
                  <a:schemeClr val="accent2"/>
                </a:solidFill>
                <a:latin typeface="+mn-lt"/>
              </a:rPr>
              <a:t>, A.; </a:t>
            </a:r>
            <a:r>
              <a:rPr lang="en-US" sz="1400" b="0" i="1" u="none" strike="noStrike" baseline="0" dirty="0" err="1">
                <a:solidFill>
                  <a:schemeClr val="accent2"/>
                </a:solidFill>
                <a:latin typeface="+mn-lt"/>
              </a:rPr>
              <a:t>Vasilevsky</a:t>
            </a:r>
            <a:r>
              <a:rPr lang="en-US" sz="1400" b="0" i="1" u="none" strike="noStrike" baseline="0" dirty="0">
                <a:solidFill>
                  <a:schemeClr val="accent2"/>
                </a:solidFill>
                <a:latin typeface="+mn-lt"/>
              </a:rPr>
              <a:t>, C.; Boutros, M.; Khosrow-</a:t>
            </a:r>
            <a:r>
              <a:rPr lang="en-US" sz="1400" b="0" i="1" u="none" strike="noStrike" baseline="0" dirty="0" err="1">
                <a:solidFill>
                  <a:schemeClr val="accent2"/>
                </a:solidFill>
                <a:latin typeface="+mn-lt"/>
              </a:rPr>
              <a:t>Khavar</a:t>
            </a:r>
            <a:r>
              <a:rPr lang="en-US" sz="1400" b="0" i="1" u="none" strike="noStrike" baseline="0" dirty="0">
                <a:solidFill>
                  <a:schemeClr val="accent2"/>
                </a:solidFill>
                <a:latin typeface="+mn-lt"/>
              </a:rPr>
              <a:t>, F.; </a:t>
            </a:r>
            <a:r>
              <a:rPr lang="en-US" sz="1400" b="0" i="1" u="none" strike="noStrike" baseline="0" dirty="0" err="1">
                <a:solidFill>
                  <a:schemeClr val="accent2"/>
                </a:solidFill>
                <a:latin typeface="+mn-lt"/>
              </a:rPr>
              <a:t>Kavan</a:t>
            </a:r>
            <a:r>
              <a:rPr lang="en-US" sz="1400" b="0" i="1" u="none" strike="noStrike" baseline="0" dirty="0">
                <a:solidFill>
                  <a:schemeClr val="accent2"/>
                </a:solidFill>
                <a:latin typeface="+mn-lt"/>
              </a:rPr>
              <a:t>, P.; </a:t>
            </a:r>
            <a:r>
              <a:rPr lang="en-US" sz="1400" b="0" i="1" u="none" strike="noStrike" baseline="0" dirty="0" err="1">
                <a:solidFill>
                  <a:schemeClr val="accent2"/>
                </a:solidFill>
                <a:latin typeface="+mn-lt"/>
              </a:rPr>
              <a:t>Diec</a:t>
            </a:r>
            <a:r>
              <a:rPr lang="en-US" sz="1400" b="0" i="1" u="none" strike="noStrike" baseline="0" dirty="0">
                <a:solidFill>
                  <a:schemeClr val="accent2"/>
                </a:solidFill>
                <a:latin typeface="+mn-lt"/>
              </a:rPr>
              <a:t>, H.; </a:t>
            </a:r>
            <a:r>
              <a:rPr lang="en-US" sz="1400" b="0" i="1" u="none" strike="noStrike" baseline="0" dirty="0" err="1">
                <a:solidFill>
                  <a:schemeClr val="accent2"/>
                </a:solidFill>
                <a:latin typeface="+mn-lt"/>
              </a:rPr>
              <a:t>Desgroseilliers</a:t>
            </a:r>
            <a:r>
              <a:rPr lang="en-US" sz="1400" b="0" i="1" u="none" strike="noStrike" baseline="0" dirty="0">
                <a:solidFill>
                  <a:schemeClr val="accent2"/>
                </a:solidFill>
                <a:latin typeface="+mn-lt"/>
              </a:rPr>
              <a:t>, S.; Faria, J.; </a:t>
            </a:r>
            <a:r>
              <a:rPr lang="en-US" sz="1400" b="0" i="1" u="none" strike="noStrike" baseline="0" dirty="0" err="1">
                <a:solidFill>
                  <a:schemeClr val="accent2"/>
                </a:solidFill>
                <a:latin typeface="+mn-lt"/>
              </a:rPr>
              <a:t>Ferland</a:t>
            </a:r>
            <a:r>
              <a:rPr lang="en-US" sz="1400" b="0" i="1" u="none" strike="noStrike" baseline="0" dirty="0">
                <a:solidFill>
                  <a:schemeClr val="accent2"/>
                </a:solidFill>
                <a:latin typeface="+mn-lt"/>
              </a:rPr>
              <a:t>, E.; </a:t>
            </a:r>
            <a:r>
              <a:rPr lang="en-US" sz="1400" b="0" i="1" u="none" strike="noStrike" baseline="0" dirty="0" err="1">
                <a:solidFill>
                  <a:schemeClr val="accent2"/>
                </a:solidFill>
                <a:latin typeface="+mn-lt"/>
              </a:rPr>
              <a:t>Pelsser</a:t>
            </a:r>
            <a:r>
              <a:rPr lang="en-US" sz="1400" b="0" i="1" u="none" strike="noStrike" baseline="0" dirty="0">
                <a:solidFill>
                  <a:schemeClr val="accent2"/>
                </a:solidFill>
                <a:latin typeface="+mn-lt"/>
              </a:rPr>
              <a:t>, V.; et al. OC-0621 Interim Safety Analysis and Preliminary Results of the Morpheus Phase III Study. </a:t>
            </a:r>
            <a:r>
              <a:rPr lang="en-US" sz="1400" b="0" i="1" u="none" strike="noStrike" baseline="0" dirty="0" err="1">
                <a:solidFill>
                  <a:schemeClr val="accent2"/>
                </a:solidFill>
                <a:latin typeface="+mn-lt"/>
              </a:rPr>
              <a:t>Radiother</a:t>
            </a:r>
            <a:r>
              <a:rPr lang="en-US" sz="1400" b="0" i="1" u="none" strike="noStrike" baseline="0" dirty="0">
                <a:solidFill>
                  <a:schemeClr val="accent2"/>
                </a:solidFill>
                <a:latin typeface="+mn-lt"/>
              </a:rPr>
              <a:t>. Oncol. </a:t>
            </a:r>
            <a:r>
              <a:rPr lang="en-US" sz="1400" b="1" i="1" u="none" strike="noStrike" baseline="0" dirty="0">
                <a:solidFill>
                  <a:schemeClr val="accent2"/>
                </a:solidFill>
                <a:latin typeface="+mn-lt"/>
              </a:rPr>
              <a:t>2021</a:t>
            </a:r>
            <a:r>
              <a:rPr lang="en-US" sz="1400" b="0" i="1" u="none" strike="noStrike" baseline="0" dirty="0">
                <a:solidFill>
                  <a:schemeClr val="accent2"/>
                </a:solidFill>
                <a:latin typeface="+mn-lt"/>
              </a:rPr>
              <a:t>, 161, S486–S487.</a:t>
            </a:r>
            <a:endParaRPr lang="es-ES" altLang="en-US" sz="1600" i="1" dirty="0">
              <a:solidFill>
                <a:schemeClr val="accent2"/>
              </a:solidFill>
              <a:latin typeface="+mn-lt"/>
            </a:endParaRPr>
          </a:p>
          <a:p>
            <a:pPr algn="l"/>
            <a:endParaRPr lang="en-US" sz="1400" b="0" i="1" u="none" strike="noStrike" baseline="0" dirty="0">
              <a:solidFill>
                <a:schemeClr val="accent2"/>
              </a:solidFill>
              <a:latin typeface="+mj-lt"/>
            </a:endParaRPr>
          </a:p>
          <a:p>
            <a:pPr algn="l"/>
            <a:endParaRPr lang="en-US" sz="1400" b="0" i="1" u="none" strike="noStrike" baseline="0" dirty="0">
              <a:solidFill>
                <a:schemeClr val="accent2"/>
              </a:solidFill>
              <a:latin typeface="+mj-lt"/>
            </a:endParaRPr>
          </a:p>
        </p:txBody>
      </p:sp>
      <p:sp>
        <p:nvSpPr>
          <p:cNvPr id="5" name="Título 1">
            <a:extLst>
              <a:ext uri="{FF2B5EF4-FFF2-40B4-BE49-F238E27FC236}">
                <a16:creationId xmlns:a16="http://schemas.microsoft.com/office/drawing/2014/main" id="{7F0940A8-3BE3-34B4-92DC-8434E4D7C97B}"/>
              </a:ext>
            </a:extLst>
          </p:cNvPr>
          <p:cNvSpPr txBox="1">
            <a:spLocks/>
          </p:cNvSpPr>
          <p:nvPr/>
        </p:nvSpPr>
        <p:spPr bwMode="auto">
          <a:xfrm>
            <a:off x="2063552" y="188640"/>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3200" b="1" u="sng" dirty="0">
                <a:solidFill>
                  <a:srgbClr val="FF0000"/>
                </a:solidFill>
                <a:effectLst>
                  <a:outerShdw blurRad="38100" dist="38100" dir="2700000" algn="tl">
                    <a:srgbClr val="000000">
                      <a:alpha val="43137"/>
                    </a:srgbClr>
                  </a:outerShdw>
                </a:effectLst>
              </a:rPr>
              <a:t>BRAQUITERAPIA </a:t>
            </a:r>
            <a:r>
              <a:rPr lang="es-ES" sz="3200" b="1" u="sng" dirty="0" err="1">
                <a:solidFill>
                  <a:srgbClr val="FF0000"/>
                </a:solidFill>
                <a:effectLst>
                  <a:outerShdw blurRad="38100" dist="38100" dir="2700000" algn="tl">
                    <a:srgbClr val="000000">
                      <a:alpha val="43137"/>
                    </a:srgbClr>
                  </a:outerShdw>
                </a:effectLst>
              </a:rPr>
              <a:t>endorectal</a:t>
            </a:r>
            <a:r>
              <a:rPr lang="es-ES" sz="3200" b="1" u="sng" dirty="0">
                <a:solidFill>
                  <a:srgbClr val="FF0000"/>
                </a:solidFill>
                <a:effectLst>
                  <a:outerShdw blurRad="38100" dist="38100" dir="2700000" algn="tl">
                    <a:srgbClr val="000000">
                      <a:alpha val="43137"/>
                    </a:srgbClr>
                  </a:outerShdw>
                </a:effectLst>
              </a:rPr>
              <a:t> HDR + RTE</a:t>
            </a:r>
            <a:endParaRPr lang="en-US" sz="5400" b="1" u="sng" dirty="0">
              <a:solidFill>
                <a:srgbClr val="FF0000"/>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294E4472-CB5F-8EF8-71A8-9D2619BFED3D}"/>
              </a:ext>
            </a:extLst>
          </p:cNvPr>
          <p:cNvSpPr txBox="1"/>
          <p:nvPr/>
        </p:nvSpPr>
        <p:spPr>
          <a:xfrm>
            <a:off x="8733706" y="3429000"/>
            <a:ext cx="2402854" cy="349968"/>
          </a:xfrm>
          <a:prstGeom prst="rect">
            <a:avLst/>
          </a:prstGeom>
          <a:noFill/>
        </p:spPr>
        <p:txBody>
          <a:bodyPr wrap="square" rtlCol="0">
            <a:spAutoFit/>
          </a:bodyPr>
          <a:lstStyle/>
          <a:p>
            <a:r>
              <a:rPr lang="es-ES" b="1" dirty="0">
                <a:solidFill>
                  <a:srgbClr val="FF0000"/>
                </a:solidFill>
              </a:rPr>
              <a:t>BT HDR</a:t>
            </a:r>
            <a:endParaRPr lang="en-US" b="1" dirty="0">
              <a:solidFill>
                <a:srgbClr val="FF0000"/>
              </a:solidFill>
            </a:endParaRPr>
          </a:p>
        </p:txBody>
      </p:sp>
    </p:spTree>
    <p:extLst>
      <p:ext uri="{BB962C8B-B14F-4D97-AF65-F5344CB8AC3E}">
        <p14:creationId xmlns:p14="http://schemas.microsoft.com/office/powerpoint/2010/main" val="24588079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F2AD6A-2B1E-7D3B-73F0-1B14D9B45A3E}"/>
              </a:ext>
            </a:extLst>
          </p:cNvPr>
          <p:cNvSpPr txBox="1"/>
          <p:nvPr/>
        </p:nvSpPr>
        <p:spPr>
          <a:xfrm>
            <a:off x="2135560" y="1412776"/>
            <a:ext cx="9361040" cy="5245026"/>
          </a:xfrm>
          <a:prstGeom prst="rect">
            <a:avLst/>
          </a:prstGeom>
          <a:noFill/>
        </p:spPr>
        <p:txBody>
          <a:bodyPr wrap="square">
            <a:spAutoFit/>
          </a:bodyPr>
          <a:lstStyle/>
          <a:p>
            <a:pPr marL="285750" indent="-285750">
              <a:buFontTx/>
              <a:buChar char="-"/>
            </a:pPr>
            <a:endParaRPr lang="es-ES" dirty="0">
              <a:highlight>
                <a:srgbClr val="FFFF00"/>
              </a:highlight>
            </a:endParaRPr>
          </a:p>
          <a:p>
            <a:pPr marL="285750" indent="-285750">
              <a:buFontTx/>
              <a:buChar char="-"/>
            </a:pPr>
            <a:r>
              <a:rPr lang="es-ES" b="1" dirty="0"/>
              <a:t>FUNCIONALIDAD INTESTINAL. Resultados BT </a:t>
            </a:r>
            <a:r>
              <a:rPr lang="es-ES" b="1" dirty="0" err="1"/>
              <a:t>endorectal</a:t>
            </a:r>
            <a:endParaRPr lang="es-ES" b="1" dirty="0"/>
          </a:p>
          <a:p>
            <a:pPr marL="285750" indent="-285750">
              <a:buFontTx/>
              <a:buChar char="-"/>
            </a:pPr>
            <a:endParaRPr lang="es-ES" b="1" dirty="0"/>
          </a:p>
          <a:p>
            <a:pPr marL="1028700" lvl="1">
              <a:buFontTx/>
              <a:buChar char="-"/>
            </a:pPr>
            <a:r>
              <a:rPr lang="es-ES" b="1" dirty="0"/>
              <a:t>LOW ANTERIOR RESECTION SYNDROME (LARS) score</a:t>
            </a:r>
          </a:p>
          <a:p>
            <a:pPr marL="1428750" lvl="2">
              <a:buFontTx/>
              <a:buChar char="-"/>
            </a:pPr>
            <a:r>
              <a:rPr lang="es-ES" dirty="0"/>
              <a:t>No (score 0-20)                  65%</a:t>
            </a:r>
          </a:p>
          <a:p>
            <a:pPr marL="1428750" lvl="2">
              <a:buFontTx/>
              <a:buChar char="-"/>
            </a:pPr>
            <a:r>
              <a:rPr lang="es-ES" dirty="0"/>
              <a:t>Menor (score 21-29)</a:t>
            </a:r>
          </a:p>
          <a:p>
            <a:pPr marL="1428750" lvl="2">
              <a:buFontTx/>
              <a:buChar char="-"/>
            </a:pPr>
            <a:r>
              <a:rPr lang="es-ES" dirty="0"/>
              <a:t>Mayor (score 30-42)                    </a:t>
            </a:r>
          </a:p>
          <a:p>
            <a:pPr marL="1028700" lvl="1">
              <a:buFontTx/>
              <a:buChar char="-"/>
            </a:pPr>
            <a:endParaRPr lang="es-ES" b="1" dirty="0"/>
          </a:p>
          <a:p>
            <a:pPr marL="1028700" lvl="1">
              <a:buFontTx/>
              <a:buChar char="-"/>
            </a:pPr>
            <a:r>
              <a:rPr lang="es-ES" b="1" dirty="0"/>
              <a:t>VAIZEY incontinencia score</a:t>
            </a:r>
          </a:p>
          <a:p>
            <a:pPr marL="1428750" lvl="2">
              <a:buFontTx/>
              <a:buChar char="-"/>
            </a:pPr>
            <a:r>
              <a:rPr lang="es-ES" dirty="0"/>
              <a:t>Menor (score 0-11)</a:t>
            </a:r>
          </a:p>
          <a:p>
            <a:pPr marL="1428750" lvl="2">
              <a:buFontTx/>
              <a:buChar char="-"/>
            </a:pPr>
            <a:r>
              <a:rPr lang="es-ES" dirty="0"/>
              <a:t>Mayor (score 12-24)</a:t>
            </a:r>
          </a:p>
          <a:p>
            <a:pPr marL="1028700" lvl="1">
              <a:buFontTx/>
              <a:buChar char="-"/>
            </a:pPr>
            <a:endParaRPr lang="es-ES" b="1" dirty="0"/>
          </a:p>
          <a:p>
            <a:pPr marL="1028700" lvl="1">
              <a:buFontTx/>
              <a:buChar char="-"/>
            </a:pPr>
            <a:r>
              <a:rPr lang="es-ES" b="1" dirty="0"/>
              <a:t>Memorial Sloan-Kettering anal </a:t>
            </a:r>
            <a:r>
              <a:rPr lang="es-ES" b="1" dirty="0" err="1"/>
              <a:t>sfinter</a:t>
            </a:r>
            <a:r>
              <a:rPr lang="es-ES" b="1" dirty="0"/>
              <a:t> score</a:t>
            </a:r>
          </a:p>
          <a:p>
            <a:pPr marL="1428750" lvl="2">
              <a:buFontTx/>
              <a:buChar char="-"/>
            </a:pPr>
            <a:r>
              <a:rPr lang="es-ES" dirty="0"/>
              <a:t>Excelente			50%</a:t>
            </a:r>
          </a:p>
          <a:p>
            <a:pPr marL="1428750" lvl="2">
              <a:buFontTx/>
              <a:buChar char="-"/>
            </a:pPr>
            <a:r>
              <a:rPr lang="es-ES" dirty="0"/>
              <a:t>Bueno</a:t>
            </a:r>
          </a:p>
          <a:p>
            <a:pPr marL="1428750" lvl="2">
              <a:buFontTx/>
              <a:buChar char="-"/>
            </a:pPr>
            <a:r>
              <a:rPr lang="es-ES" dirty="0"/>
              <a:t>Justo</a:t>
            </a:r>
          </a:p>
          <a:p>
            <a:pPr marL="1428750" lvl="2">
              <a:buFontTx/>
              <a:buChar char="-"/>
            </a:pPr>
            <a:r>
              <a:rPr lang="es-ES" dirty="0"/>
              <a:t>Pobre</a:t>
            </a:r>
          </a:p>
          <a:p>
            <a:pPr marL="1428750" lvl="2">
              <a:buFontTx/>
              <a:buChar char="-"/>
            </a:pPr>
            <a:endParaRPr lang="es-ES" dirty="0"/>
          </a:p>
          <a:p>
            <a:pPr marL="1428750" lvl="2">
              <a:buFontTx/>
              <a:buChar char="-"/>
            </a:pPr>
            <a:endParaRPr lang="es-ES" dirty="0"/>
          </a:p>
          <a:p>
            <a:pPr marL="285750" indent="-285750">
              <a:buFontTx/>
              <a:buChar char="-"/>
            </a:pPr>
            <a:endParaRPr lang="en-US" dirty="0"/>
          </a:p>
        </p:txBody>
      </p:sp>
      <p:sp>
        <p:nvSpPr>
          <p:cNvPr id="4" name="CuadroTexto 3">
            <a:extLst>
              <a:ext uri="{FF2B5EF4-FFF2-40B4-BE49-F238E27FC236}">
                <a16:creationId xmlns:a16="http://schemas.microsoft.com/office/drawing/2014/main" id="{570D7E48-B293-DAF0-2B68-48DFFBDB47AB}"/>
              </a:ext>
            </a:extLst>
          </p:cNvPr>
          <p:cNvSpPr txBox="1"/>
          <p:nvPr/>
        </p:nvSpPr>
        <p:spPr>
          <a:xfrm>
            <a:off x="2207568" y="4688627"/>
            <a:ext cx="8928992" cy="349968"/>
          </a:xfrm>
          <a:prstGeom prst="rect">
            <a:avLst/>
          </a:prstGeom>
          <a:noFill/>
        </p:spPr>
        <p:txBody>
          <a:bodyPr wrap="square">
            <a:spAutoFit/>
          </a:bodyPr>
          <a:lstStyle/>
          <a:p>
            <a:pPr algn="just"/>
            <a:endParaRPr lang="en-US" dirty="0">
              <a:latin typeface="+mj-lt"/>
            </a:endParaRPr>
          </a:p>
        </p:txBody>
      </p:sp>
      <p:sp>
        <p:nvSpPr>
          <p:cNvPr id="2" name="Título 1">
            <a:extLst>
              <a:ext uri="{FF2B5EF4-FFF2-40B4-BE49-F238E27FC236}">
                <a16:creationId xmlns:a16="http://schemas.microsoft.com/office/drawing/2014/main" id="{A129F955-7492-08C1-219B-869AC0196BC5}"/>
              </a:ext>
            </a:extLst>
          </p:cNvPr>
          <p:cNvSpPr>
            <a:spLocks noGrp="1"/>
          </p:cNvSpPr>
          <p:nvPr>
            <p:ph type="title"/>
          </p:nvPr>
        </p:nvSpPr>
        <p:spPr>
          <a:xfrm>
            <a:off x="2009955" y="116632"/>
            <a:ext cx="9774677" cy="1323975"/>
          </a:xfrm>
        </p:spPr>
        <p:txBody>
          <a:bodyPr/>
          <a:lstStyle/>
          <a:p>
            <a:pPr algn="ctr"/>
            <a:r>
              <a:rPr lang="es-ES" sz="4800" b="1" u="sng" dirty="0">
                <a:solidFill>
                  <a:srgbClr val="FF0000"/>
                </a:solidFill>
                <a:effectLst>
                  <a:outerShdw blurRad="38100" dist="38100" dir="2700000" algn="tl">
                    <a:srgbClr val="000000">
                      <a:alpha val="43137"/>
                    </a:srgbClr>
                  </a:outerShdw>
                </a:effectLst>
              </a:rPr>
              <a:t>TOXICIDAD</a:t>
            </a:r>
            <a:endParaRPr lang="en-US" sz="48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379294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F2AD6A-2B1E-7D3B-73F0-1B14D9B45A3E}"/>
              </a:ext>
            </a:extLst>
          </p:cNvPr>
          <p:cNvSpPr txBox="1"/>
          <p:nvPr/>
        </p:nvSpPr>
        <p:spPr>
          <a:xfrm>
            <a:off x="2063552" y="1412776"/>
            <a:ext cx="9433048" cy="4214487"/>
          </a:xfrm>
          <a:prstGeom prst="rect">
            <a:avLst/>
          </a:prstGeom>
          <a:noFill/>
        </p:spPr>
        <p:txBody>
          <a:bodyPr wrap="square">
            <a:spAutoFit/>
          </a:bodyPr>
          <a:lstStyle/>
          <a:p>
            <a:pPr marL="0" lvl="2" indent="0"/>
            <a:endParaRPr lang="es-ES" dirty="0"/>
          </a:p>
          <a:p>
            <a:pPr marL="285750" lvl="2" indent="-285750">
              <a:buFont typeface="Arial" panose="020B0604020202020204" pitchFamily="34" charset="0"/>
              <a:buChar char="•"/>
            </a:pPr>
            <a:r>
              <a:rPr lang="es-ES" dirty="0"/>
              <a:t>Revisión exhaustiva de la literatura.  38 artículos seleccionados. Pacientes tratados entre 1951-2014 </a:t>
            </a:r>
          </a:p>
          <a:p>
            <a:pPr marL="285750" lvl="2" indent="-285750">
              <a:buFont typeface="Arial" panose="020B0604020202020204" pitchFamily="34" charset="0"/>
              <a:buChar char="•"/>
            </a:pPr>
            <a:r>
              <a:rPr lang="es-ES" dirty="0"/>
              <a:t>Dificultad de valoración y comparación entre estudios.</a:t>
            </a:r>
          </a:p>
          <a:p>
            <a:pPr marL="285750" lvl="2" indent="-285750">
              <a:buFont typeface="Arial" panose="020B0604020202020204" pitchFamily="34" charset="0"/>
              <a:buChar char="•"/>
            </a:pPr>
            <a:r>
              <a:rPr lang="es-ES" dirty="0"/>
              <a:t>La mayoría de los datos descrita la toxicidad al finalizar tratamientos combinados (QT+RTE+BT)</a:t>
            </a:r>
          </a:p>
          <a:p>
            <a:pPr marL="285750" lvl="2" indent="-285750">
              <a:buFont typeface="Arial" panose="020B0604020202020204" pitchFamily="34" charset="0"/>
              <a:buChar char="•"/>
            </a:pPr>
            <a:endParaRPr lang="es-ES" b="1" dirty="0"/>
          </a:p>
          <a:p>
            <a:pPr marL="285750" lvl="2" indent="-285750">
              <a:buFont typeface="Arial" panose="020B0604020202020204" pitchFamily="34" charset="0"/>
              <a:buChar char="•"/>
            </a:pPr>
            <a:r>
              <a:rPr lang="es-ES" b="1" dirty="0"/>
              <a:t>RECTITIS aguda: dolor, tenesmo, movimientos intestinales frecuentes, mucosidad y sangrado</a:t>
            </a:r>
          </a:p>
          <a:p>
            <a:pPr marL="285750" lvl="2" indent="-285750">
              <a:buFont typeface="Arial" panose="020B0604020202020204" pitchFamily="34" charset="0"/>
              <a:buChar char="•"/>
            </a:pPr>
            <a:r>
              <a:rPr lang="es-ES" b="1" dirty="0"/>
              <a:t>RECTITIS CRÓNICA: </a:t>
            </a:r>
            <a:r>
              <a:rPr lang="es-ES" b="1" dirty="0" err="1"/>
              <a:t>rectorragia</a:t>
            </a:r>
            <a:r>
              <a:rPr lang="es-ES" b="1" dirty="0"/>
              <a:t>, urgencia rectal, diarrea, estenosis rectales, fístulas</a:t>
            </a:r>
          </a:p>
          <a:p>
            <a:pPr marL="285750" lvl="2" indent="-285750">
              <a:buFont typeface="Arial" panose="020B0604020202020204" pitchFamily="34" charset="0"/>
              <a:buChar char="•"/>
            </a:pPr>
            <a:endParaRPr lang="es-ES" b="1" dirty="0"/>
          </a:p>
          <a:p>
            <a:pPr marL="285750" lvl="2" indent="-285750">
              <a:buFont typeface="Arial" panose="020B0604020202020204" pitchFamily="34" charset="0"/>
              <a:buChar char="•"/>
            </a:pPr>
            <a:r>
              <a:rPr lang="es-ES" b="1" dirty="0"/>
              <a:t>SANGRADO RECTAL CRÓNICO &lt; 10% CON AMBAS TÉCNICAS</a:t>
            </a:r>
          </a:p>
          <a:p>
            <a:pPr marL="285750" lvl="2" indent="-285750">
              <a:buFont typeface="Arial" panose="020B0604020202020204" pitchFamily="34" charset="0"/>
              <a:buChar char="•"/>
            </a:pPr>
            <a:endParaRPr lang="es-ES" b="1" dirty="0"/>
          </a:p>
          <a:p>
            <a:pPr marL="285750" lvl="2" indent="-285750">
              <a:buFont typeface="Arial" panose="020B0604020202020204" pitchFamily="34" charset="0"/>
              <a:buChar char="•"/>
            </a:pPr>
            <a:r>
              <a:rPr lang="es-ES" b="1" dirty="0"/>
              <a:t>TOXICIDAD URINARIA (1%)</a:t>
            </a:r>
            <a:endParaRPr lang="es-ES" dirty="0"/>
          </a:p>
          <a:p>
            <a:pPr marL="285750" indent="-285750">
              <a:buFontTx/>
              <a:buChar char="-"/>
            </a:pPr>
            <a:endParaRPr lang="en-US" dirty="0"/>
          </a:p>
        </p:txBody>
      </p:sp>
      <p:sp>
        <p:nvSpPr>
          <p:cNvPr id="4" name="CuadroTexto 3">
            <a:extLst>
              <a:ext uri="{FF2B5EF4-FFF2-40B4-BE49-F238E27FC236}">
                <a16:creationId xmlns:a16="http://schemas.microsoft.com/office/drawing/2014/main" id="{570D7E48-B293-DAF0-2B68-48DFFBDB47AB}"/>
              </a:ext>
            </a:extLst>
          </p:cNvPr>
          <p:cNvSpPr txBox="1"/>
          <p:nvPr/>
        </p:nvSpPr>
        <p:spPr>
          <a:xfrm>
            <a:off x="2207568" y="4688627"/>
            <a:ext cx="8928992" cy="349968"/>
          </a:xfrm>
          <a:prstGeom prst="rect">
            <a:avLst/>
          </a:prstGeom>
          <a:noFill/>
        </p:spPr>
        <p:txBody>
          <a:bodyPr wrap="square">
            <a:spAutoFit/>
          </a:bodyPr>
          <a:lstStyle/>
          <a:p>
            <a:pPr algn="just"/>
            <a:endParaRPr lang="en-US" dirty="0">
              <a:latin typeface="+mj-lt"/>
            </a:endParaRPr>
          </a:p>
        </p:txBody>
      </p:sp>
      <p:sp>
        <p:nvSpPr>
          <p:cNvPr id="2" name="Título 1">
            <a:extLst>
              <a:ext uri="{FF2B5EF4-FFF2-40B4-BE49-F238E27FC236}">
                <a16:creationId xmlns:a16="http://schemas.microsoft.com/office/drawing/2014/main" id="{A129F955-7492-08C1-219B-869AC0196BC5}"/>
              </a:ext>
            </a:extLst>
          </p:cNvPr>
          <p:cNvSpPr>
            <a:spLocks noGrp="1"/>
          </p:cNvSpPr>
          <p:nvPr>
            <p:ph type="title"/>
          </p:nvPr>
        </p:nvSpPr>
        <p:spPr>
          <a:xfrm>
            <a:off x="2009955" y="116632"/>
            <a:ext cx="9774677" cy="1323975"/>
          </a:xfrm>
        </p:spPr>
        <p:txBody>
          <a:bodyPr/>
          <a:lstStyle/>
          <a:p>
            <a:pPr algn="ctr"/>
            <a:r>
              <a:rPr lang="es-ES" sz="4800" b="1" u="sng" dirty="0">
                <a:solidFill>
                  <a:srgbClr val="FF0000"/>
                </a:solidFill>
                <a:effectLst>
                  <a:outerShdw blurRad="38100" dist="38100" dir="2700000" algn="tl">
                    <a:srgbClr val="000000">
                      <a:alpha val="43137"/>
                    </a:srgbClr>
                  </a:outerShdw>
                </a:effectLst>
              </a:rPr>
              <a:t>TOXICIDAD</a:t>
            </a:r>
            <a:endParaRPr lang="en-US" sz="4800" b="1" u="sng" dirty="0">
              <a:solidFill>
                <a:srgbClr val="FF0000"/>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C704593-91D9-0819-1242-E33777E96D09}"/>
              </a:ext>
            </a:extLst>
          </p:cNvPr>
          <p:cNvSpPr txBox="1"/>
          <p:nvPr/>
        </p:nvSpPr>
        <p:spPr>
          <a:xfrm>
            <a:off x="1991544" y="5384188"/>
            <a:ext cx="9793088" cy="493084"/>
          </a:xfrm>
          <a:prstGeom prst="rect">
            <a:avLst/>
          </a:prstGeom>
          <a:noFill/>
        </p:spPr>
        <p:txBody>
          <a:bodyPr wrap="square">
            <a:spAutoFit/>
          </a:bodyPr>
          <a:lstStyle/>
          <a:p>
            <a:pPr algn="just"/>
            <a:r>
              <a:rPr lang="en-US" sz="1400" i="1" dirty="0">
                <a:solidFill>
                  <a:schemeClr val="accent2"/>
                </a:solidFill>
                <a:latin typeface="+mn-lt"/>
              </a:rPr>
              <a:t>A systematic review comparing radiation toxicity after various endorectal techniques Brachytherapy </a:t>
            </a:r>
            <a:r>
              <a:rPr lang="en-US" sz="1400" b="1" i="1" dirty="0">
                <a:solidFill>
                  <a:schemeClr val="accent2"/>
                </a:solidFill>
                <a:latin typeface="+mn-lt"/>
              </a:rPr>
              <a:t>2019 </a:t>
            </a:r>
            <a:r>
              <a:rPr lang="en-US" sz="1400" i="1" dirty="0">
                <a:solidFill>
                  <a:schemeClr val="accent2"/>
                </a:solidFill>
                <a:latin typeface="+mn-lt"/>
              </a:rPr>
              <a:t>Jan-Feb;18(1):71-86.e5. </a:t>
            </a:r>
            <a:r>
              <a:rPr lang="en-US" sz="1400" i="1" dirty="0" err="1">
                <a:solidFill>
                  <a:schemeClr val="accent2"/>
                </a:solidFill>
                <a:latin typeface="+mn-lt"/>
              </a:rPr>
              <a:t>doi</a:t>
            </a:r>
            <a:r>
              <a:rPr lang="en-US" sz="1400" i="1" dirty="0">
                <a:solidFill>
                  <a:schemeClr val="accent2"/>
                </a:solidFill>
                <a:latin typeface="+mn-lt"/>
              </a:rPr>
              <a:t>: 10.1016/j.brachy.</a:t>
            </a:r>
            <a:r>
              <a:rPr lang="en-US" sz="1400" b="1" i="1" dirty="0">
                <a:solidFill>
                  <a:schemeClr val="accent2"/>
                </a:solidFill>
                <a:latin typeface="+mn-lt"/>
              </a:rPr>
              <a:t>2018</a:t>
            </a:r>
            <a:r>
              <a:rPr lang="en-US" sz="1400" i="1" dirty="0">
                <a:solidFill>
                  <a:schemeClr val="accent2"/>
                </a:solidFill>
                <a:latin typeface="+mn-lt"/>
              </a:rPr>
              <a:t>.10.001. </a:t>
            </a:r>
            <a:r>
              <a:rPr lang="en-US" sz="1400" i="1" dirty="0" err="1">
                <a:solidFill>
                  <a:schemeClr val="accent2"/>
                </a:solidFill>
                <a:latin typeface="+mn-lt"/>
              </a:rPr>
              <a:t>Epub</a:t>
            </a:r>
            <a:r>
              <a:rPr lang="en-US" sz="1400" i="1" dirty="0">
                <a:solidFill>
                  <a:schemeClr val="accent2"/>
                </a:solidFill>
                <a:latin typeface="+mn-lt"/>
              </a:rPr>
              <a:t> 2018 Nov 3.Verrijssen AS, </a:t>
            </a:r>
            <a:r>
              <a:rPr lang="en-US" sz="1400" i="1" dirty="0" err="1">
                <a:solidFill>
                  <a:schemeClr val="accent2"/>
                </a:solidFill>
                <a:latin typeface="+mn-lt"/>
              </a:rPr>
              <a:t>Opbroek</a:t>
            </a:r>
            <a:r>
              <a:rPr lang="en-US" sz="1400" i="1" dirty="0">
                <a:solidFill>
                  <a:schemeClr val="accent2"/>
                </a:solidFill>
                <a:latin typeface="+mn-lt"/>
              </a:rPr>
              <a:t> T, </a:t>
            </a:r>
            <a:r>
              <a:rPr lang="en-US" sz="1400" i="1" dirty="0" err="1">
                <a:solidFill>
                  <a:schemeClr val="accent2"/>
                </a:solidFill>
                <a:latin typeface="+mn-lt"/>
              </a:rPr>
              <a:t>Bellezzo</a:t>
            </a:r>
            <a:r>
              <a:rPr lang="en-US" sz="1400" i="1" dirty="0">
                <a:solidFill>
                  <a:schemeClr val="accent2"/>
                </a:solidFill>
                <a:latin typeface="+mn-lt"/>
              </a:rPr>
              <a:t> M et al.</a:t>
            </a:r>
          </a:p>
        </p:txBody>
      </p:sp>
    </p:spTree>
    <p:extLst>
      <p:ext uri="{BB962C8B-B14F-4D97-AF65-F5344CB8AC3E}">
        <p14:creationId xmlns:p14="http://schemas.microsoft.com/office/powerpoint/2010/main" val="296319050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569C3A2C-F07A-0661-112E-12F71C2E35D2}"/>
              </a:ext>
            </a:extLst>
          </p:cNvPr>
          <p:cNvSpPr>
            <a:spLocks noGrp="1" noChangeArrowheads="1"/>
          </p:cNvSpPr>
          <p:nvPr>
            <p:ph type="title" idx="4294967295"/>
          </p:nvPr>
        </p:nvSpPr>
        <p:spPr>
          <a:xfrm>
            <a:off x="1927225" y="2348880"/>
            <a:ext cx="9929415" cy="1368152"/>
          </a:xfrm>
          <a:ln/>
        </p:spPr>
        <p:txBody>
          <a:bodyPr/>
          <a:lstStyle/>
          <a:p>
            <a:br>
              <a:rPr lang="es-ES" sz="3200" dirty="0"/>
            </a:br>
            <a:r>
              <a:rPr lang="es-ES" sz="2800" b="1" dirty="0">
                <a:solidFill>
                  <a:srgbClr val="FF0000"/>
                </a:solidFill>
              </a:rPr>
              <a:t>VALORACIÓN RESPUESTA</a:t>
            </a:r>
            <a:br>
              <a:rPr lang="es-ES" sz="2800" b="1" dirty="0">
                <a:solidFill>
                  <a:srgbClr val="FF0000"/>
                </a:solidFill>
              </a:rPr>
            </a:br>
            <a:r>
              <a:rPr lang="es-ES" sz="2800" b="1" dirty="0">
                <a:solidFill>
                  <a:srgbClr val="FF0000"/>
                </a:solidFill>
              </a:rPr>
              <a:t>SI RESPUESTA COMPLETA….</a:t>
            </a:r>
            <a:br>
              <a:rPr lang="es-ES" sz="2800" b="1" dirty="0">
                <a:solidFill>
                  <a:srgbClr val="FF0000"/>
                </a:solidFill>
              </a:rPr>
            </a:br>
            <a:br>
              <a:rPr lang="es-ES" sz="2800" dirty="0">
                <a:solidFill>
                  <a:srgbClr val="FF0000"/>
                </a:solidFill>
              </a:rPr>
            </a:br>
            <a:r>
              <a:rPr lang="es-ES" sz="2400" dirty="0"/>
              <a:t>- SEGUIMIENTO: RMN y ENDOSCOPIA</a:t>
            </a:r>
            <a:br>
              <a:rPr lang="es-ES" sz="2400" dirty="0"/>
            </a:br>
            <a:r>
              <a:rPr lang="es-ES" sz="2400" dirty="0"/>
              <a:t>	1-3 año: cada 3 meses</a:t>
            </a:r>
            <a:br>
              <a:rPr lang="es-ES" sz="2400" dirty="0"/>
            </a:br>
            <a:r>
              <a:rPr lang="es-ES" sz="2400" dirty="0"/>
              <a:t>	3-4 año: cada 6 meses</a:t>
            </a:r>
            <a:br>
              <a:rPr lang="es-ES" sz="2400" dirty="0"/>
            </a:br>
            <a:r>
              <a:rPr lang="es-ES" sz="2400" dirty="0"/>
              <a:t>     	≥ 5 año: anual</a:t>
            </a:r>
            <a:br>
              <a:rPr lang="es-ES" sz="2400" dirty="0"/>
            </a:br>
            <a:br>
              <a:rPr lang="es-ES" sz="2400" dirty="0"/>
            </a:br>
            <a:r>
              <a:rPr lang="es-ES" sz="2400" b="1" dirty="0"/>
              <a:t>- RESPUESTA TUMORAL</a:t>
            </a:r>
            <a:br>
              <a:rPr lang="es-ES" sz="2400" b="1" dirty="0"/>
            </a:br>
            <a:r>
              <a:rPr lang="es-ES" sz="2400" b="1" dirty="0"/>
              <a:t>	Rectoscopia normal</a:t>
            </a:r>
            <a:br>
              <a:rPr lang="es-ES" sz="2400" b="1" dirty="0"/>
            </a:br>
            <a:r>
              <a:rPr lang="es-ES" sz="2400" b="1" dirty="0"/>
              <a:t>	Tacto rectal con palpación blanda, no sospechosa</a:t>
            </a:r>
            <a:br>
              <a:rPr lang="es-ES" sz="2400" b="1" dirty="0"/>
            </a:br>
            <a:r>
              <a:rPr lang="es-ES" sz="2400" b="1" dirty="0"/>
              <a:t>	No tumor en RMN</a:t>
            </a:r>
            <a:br>
              <a:rPr lang="es-ES" sz="2400" dirty="0"/>
            </a:br>
            <a:br>
              <a:rPr lang="es-ES" sz="2400" dirty="0"/>
            </a:br>
            <a:r>
              <a:rPr lang="es-ES" sz="2400" b="1" dirty="0"/>
              <a:t>- Si en 2 endoscopias sucesivas hay pequeña zona de ulceración de consistencia blanda se considera “CASI RESPUESTA COMPLETA”. Se mantiene la vigilancia</a:t>
            </a:r>
            <a:endParaRPr lang="es-ES" sz="3200" dirty="0"/>
          </a:p>
        </p:txBody>
      </p:sp>
    </p:spTree>
    <p:extLst>
      <p:ext uri="{BB962C8B-B14F-4D97-AF65-F5344CB8AC3E}">
        <p14:creationId xmlns:p14="http://schemas.microsoft.com/office/powerpoint/2010/main" val="292882114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F2AD6A-2B1E-7D3B-73F0-1B14D9B45A3E}"/>
              </a:ext>
            </a:extLst>
          </p:cNvPr>
          <p:cNvSpPr txBox="1"/>
          <p:nvPr/>
        </p:nvSpPr>
        <p:spPr>
          <a:xfrm>
            <a:off x="2135560" y="908720"/>
            <a:ext cx="9774676" cy="5559855"/>
          </a:xfrm>
          <a:prstGeom prst="rect">
            <a:avLst/>
          </a:prstGeom>
          <a:noFill/>
        </p:spPr>
        <p:txBody>
          <a:bodyPr wrap="square">
            <a:spAutoFit/>
          </a:bodyPr>
          <a:lstStyle/>
          <a:p>
            <a:pPr marL="285750" indent="-285750">
              <a:buFontTx/>
              <a:buChar char="-"/>
            </a:pPr>
            <a:r>
              <a:rPr lang="es-ES" b="1" dirty="0">
                <a:latin typeface="+mn-lt"/>
              </a:rPr>
              <a:t>POLIPOS MALIGNOS</a:t>
            </a:r>
            <a:endParaRPr lang="es-ES" dirty="0">
              <a:latin typeface="+mn-lt"/>
            </a:endParaRPr>
          </a:p>
          <a:p>
            <a:pPr marL="1028700" lvl="1">
              <a:buFontTx/>
              <a:buChar char="-"/>
            </a:pPr>
            <a:r>
              <a:rPr lang="es-ES" b="1" dirty="0">
                <a:latin typeface="+mn-lt"/>
              </a:rPr>
              <a:t>BT ENDOCAVITARIA EXCLUSIVA </a:t>
            </a:r>
            <a:r>
              <a:rPr lang="es-ES" dirty="0">
                <a:latin typeface="+mn-lt"/>
              </a:rPr>
              <a:t>si &lt; 3 cm. </a:t>
            </a:r>
          </a:p>
          <a:p>
            <a:pPr marL="1028700" lvl="1">
              <a:buFontTx/>
              <a:buChar char="-"/>
            </a:pPr>
            <a:r>
              <a:rPr lang="es-ES" b="1" dirty="0">
                <a:latin typeface="+mn-lt"/>
              </a:rPr>
              <a:t>RTE + BT ENDOCAVITARIA </a:t>
            </a:r>
            <a:r>
              <a:rPr lang="es-ES" dirty="0">
                <a:latin typeface="+mn-lt"/>
              </a:rPr>
              <a:t>si ≥ 3 cm</a:t>
            </a:r>
          </a:p>
          <a:p>
            <a:pPr marL="285750" indent="-285750">
              <a:buFontTx/>
              <a:buChar char="-"/>
            </a:pPr>
            <a:endParaRPr lang="es-ES" dirty="0">
              <a:latin typeface="+mn-lt"/>
            </a:endParaRPr>
          </a:p>
          <a:p>
            <a:pPr marL="285750" indent="-285750">
              <a:buFontTx/>
              <a:buChar char="-"/>
            </a:pPr>
            <a:r>
              <a:rPr lang="es-ES" b="1" dirty="0">
                <a:latin typeface="+mn-lt"/>
              </a:rPr>
              <a:t>pT1 con resección incompleta o márgenes próximos y </a:t>
            </a:r>
            <a:r>
              <a:rPr lang="es-ES" b="1" u="sng" dirty="0">
                <a:latin typeface="+mn-lt"/>
              </a:rPr>
              <a:t>factores de bajo riesgo </a:t>
            </a:r>
            <a:r>
              <a:rPr lang="es-ES" dirty="0">
                <a:latin typeface="+mn-lt"/>
              </a:rPr>
              <a:t>EN PACIENTES NO CANDIDATOS A CIRUGIA. </a:t>
            </a:r>
            <a:r>
              <a:rPr lang="es-ES" b="1" dirty="0">
                <a:latin typeface="+mn-lt"/>
              </a:rPr>
              <a:t>BT ENDOCAVITARIA EXCLUSIVA</a:t>
            </a:r>
            <a:r>
              <a:rPr lang="es-ES" dirty="0">
                <a:latin typeface="+mn-lt"/>
              </a:rPr>
              <a:t>. </a:t>
            </a:r>
            <a:endParaRPr lang="es-ES" dirty="0">
              <a:highlight>
                <a:srgbClr val="FFFF00"/>
              </a:highlight>
              <a:latin typeface="+mn-lt"/>
            </a:endParaRPr>
          </a:p>
          <a:p>
            <a:pPr marL="285750" indent="-285750">
              <a:buFontTx/>
              <a:buChar char="-"/>
            </a:pPr>
            <a:endParaRPr lang="es-ES" dirty="0">
              <a:latin typeface="+mn-lt"/>
            </a:endParaRPr>
          </a:p>
          <a:p>
            <a:pPr marL="285750" indent="-285750">
              <a:buFontTx/>
              <a:buChar char="-"/>
            </a:pPr>
            <a:endParaRPr lang="es-ES" dirty="0">
              <a:latin typeface="+mn-lt"/>
            </a:endParaRPr>
          </a:p>
          <a:p>
            <a:pPr marL="285750" indent="-285750">
              <a:buFontTx/>
              <a:buChar char="-"/>
            </a:pPr>
            <a:endParaRPr lang="es-ES" dirty="0">
              <a:latin typeface="+mn-lt"/>
            </a:endParaRPr>
          </a:p>
          <a:p>
            <a:pPr marL="285750" indent="-285750">
              <a:buFontTx/>
              <a:buChar char="-"/>
            </a:pPr>
            <a:endParaRPr lang="es-ES" dirty="0">
              <a:latin typeface="+mn-lt"/>
            </a:endParaRPr>
          </a:p>
          <a:p>
            <a:pPr marL="285750" indent="-285750">
              <a:buFontTx/>
              <a:buChar char="-"/>
            </a:pPr>
            <a:endParaRPr lang="es-ES" dirty="0">
              <a:latin typeface="+mn-lt"/>
            </a:endParaRPr>
          </a:p>
          <a:p>
            <a:pPr marL="285750" indent="-285750">
              <a:buFontTx/>
              <a:buChar char="-"/>
            </a:pPr>
            <a:endParaRPr lang="es-ES" dirty="0">
              <a:latin typeface="+mn-lt"/>
            </a:endParaRPr>
          </a:p>
          <a:p>
            <a:pPr lvl="1" indent="0"/>
            <a:r>
              <a:rPr lang="en-US" dirty="0">
                <a:latin typeface="+mn-lt"/>
              </a:rPr>
              <a:t>BT (30 </a:t>
            </a:r>
            <a:r>
              <a:rPr lang="en-US" dirty="0" err="1">
                <a:latin typeface="+mn-lt"/>
              </a:rPr>
              <a:t>Gy</a:t>
            </a:r>
            <a:r>
              <a:rPr lang="en-US" dirty="0">
                <a:latin typeface="+mn-lt"/>
              </a:rPr>
              <a:t> x 3 </a:t>
            </a:r>
            <a:r>
              <a:rPr lang="en-US" dirty="0" err="1">
                <a:latin typeface="+mn-lt"/>
              </a:rPr>
              <a:t>fracciones</a:t>
            </a:r>
            <a:r>
              <a:rPr lang="en-US" dirty="0">
                <a:latin typeface="+mn-lt"/>
              </a:rPr>
              <a:t> </a:t>
            </a:r>
            <a:r>
              <a:rPr lang="en-US" dirty="0" err="1">
                <a:latin typeface="+mn-lt"/>
              </a:rPr>
              <a:t>separadas</a:t>
            </a:r>
            <a:r>
              <a:rPr lang="en-US" dirty="0">
                <a:latin typeface="+mn-lt"/>
              </a:rPr>
              <a:t> dos </a:t>
            </a:r>
            <a:r>
              <a:rPr lang="en-US" dirty="0" err="1">
                <a:latin typeface="+mn-lt"/>
              </a:rPr>
              <a:t>semanas</a:t>
            </a:r>
            <a:r>
              <a:rPr lang="en-US" dirty="0">
                <a:latin typeface="+mn-lt"/>
              </a:rPr>
              <a:t>)</a:t>
            </a:r>
            <a:endParaRPr lang="es-ES" dirty="0">
              <a:latin typeface="+mn-lt"/>
            </a:endParaRPr>
          </a:p>
          <a:p>
            <a:pPr lvl="1" indent="0"/>
            <a:r>
              <a:rPr lang="es-ES" dirty="0">
                <a:latin typeface="+mn-lt"/>
              </a:rPr>
              <a:t>192 pacientes</a:t>
            </a:r>
          </a:p>
          <a:p>
            <a:pPr lvl="1" indent="0"/>
            <a:r>
              <a:rPr lang="es-ES" dirty="0">
                <a:latin typeface="+mn-lt"/>
              </a:rPr>
              <a:t>Control local a 3 años 92%</a:t>
            </a:r>
          </a:p>
          <a:p>
            <a:pPr algn="l"/>
            <a:endParaRPr lang="en-US" sz="1400" b="0" i="0" u="none" strike="noStrike" baseline="0" dirty="0">
              <a:solidFill>
                <a:schemeClr val="accent2"/>
              </a:solidFill>
              <a:latin typeface="+mn-lt"/>
            </a:endParaRPr>
          </a:p>
          <a:p>
            <a:pPr algn="l"/>
            <a:r>
              <a:rPr lang="en-US" sz="1400" b="0" i="0" u="none" strike="noStrike" baseline="0" dirty="0" err="1">
                <a:solidFill>
                  <a:schemeClr val="accent2"/>
                </a:solidFill>
                <a:latin typeface="+mn-lt"/>
              </a:rPr>
              <a:t>Dhadda</a:t>
            </a:r>
            <a:r>
              <a:rPr lang="en-US" sz="1400" b="0" i="0" u="none" strike="noStrike" baseline="0" dirty="0">
                <a:solidFill>
                  <a:schemeClr val="accent2"/>
                </a:solidFill>
                <a:latin typeface="+mn-lt"/>
              </a:rPr>
              <a:t>, A.; </a:t>
            </a:r>
            <a:r>
              <a:rPr lang="en-US" sz="1400" b="0" i="0" u="none" strike="noStrike" baseline="0" dirty="0" err="1">
                <a:solidFill>
                  <a:schemeClr val="accent2"/>
                </a:solidFill>
                <a:latin typeface="+mn-lt"/>
              </a:rPr>
              <a:t>Myint</a:t>
            </a:r>
            <a:r>
              <a:rPr lang="en-US" sz="1400" b="0" i="0" u="none" strike="noStrike" baseline="0" dirty="0">
                <a:solidFill>
                  <a:schemeClr val="accent2"/>
                </a:solidFill>
                <a:latin typeface="+mn-lt"/>
              </a:rPr>
              <a:t>, A.S.; </a:t>
            </a:r>
            <a:r>
              <a:rPr lang="en-US" sz="1400" b="0" i="0" u="none" strike="noStrike" baseline="0" dirty="0" err="1">
                <a:solidFill>
                  <a:schemeClr val="accent2"/>
                </a:solidFill>
                <a:latin typeface="+mn-lt"/>
              </a:rPr>
              <a:t>Thamphya</a:t>
            </a:r>
            <a:r>
              <a:rPr lang="en-US" sz="1400" b="0" i="0" u="none" strike="noStrike" baseline="0" dirty="0">
                <a:solidFill>
                  <a:schemeClr val="accent2"/>
                </a:solidFill>
                <a:latin typeface="+mn-lt"/>
              </a:rPr>
              <a:t>, B.; Hunter, I.; Hershman, M.; Gerard, J.P. A multi-</a:t>
            </a:r>
            <a:r>
              <a:rPr lang="en-US" sz="1400" b="0" i="0" u="none" strike="noStrike" baseline="0" dirty="0" err="1">
                <a:solidFill>
                  <a:schemeClr val="accent2"/>
                </a:solidFill>
                <a:latin typeface="+mn-lt"/>
              </a:rPr>
              <a:t>centre</a:t>
            </a:r>
            <a:r>
              <a:rPr lang="en-US" sz="1400" b="0" i="0" u="none" strike="noStrike" baseline="0" dirty="0">
                <a:solidFill>
                  <a:schemeClr val="accent2"/>
                </a:solidFill>
                <a:latin typeface="+mn-lt"/>
              </a:rPr>
              <a:t> </a:t>
            </a:r>
            <a:r>
              <a:rPr lang="en-US" sz="1400" b="0" i="0" u="none" strike="noStrike" baseline="0" dirty="0" err="1">
                <a:solidFill>
                  <a:schemeClr val="accent2"/>
                </a:solidFill>
                <a:latin typeface="+mn-lt"/>
              </a:rPr>
              <a:t>analyisi</a:t>
            </a:r>
            <a:r>
              <a:rPr lang="en-US" sz="1400" b="0" i="0" u="none" strike="noStrike" baseline="0" dirty="0">
                <a:solidFill>
                  <a:schemeClr val="accent2"/>
                </a:solidFill>
                <a:latin typeface="+mn-lt"/>
              </a:rPr>
              <a:t> of adjuvant contact X-ray brachytherapy (CXB) in rectal cancer patients treated with local excision- Preliminary results of the CONTEM 1 study. </a:t>
            </a:r>
            <a:r>
              <a:rPr lang="en-US" sz="1400" b="0" i="0" u="none" strike="noStrike" baseline="0" dirty="0" err="1">
                <a:solidFill>
                  <a:schemeClr val="accent2"/>
                </a:solidFill>
                <a:latin typeface="+mn-lt"/>
              </a:rPr>
              <a:t>Radioth</a:t>
            </a:r>
            <a:r>
              <a:rPr lang="en-US" sz="1400" b="0" i="0" u="none" strike="noStrike" baseline="0" dirty="0">
                <a:solidFill>
                  <a:schemeClr val="accent2"/>
                </a:solidFill>
                <a:latin typeface="+mn-lt"/>
              </a:rPr>
              <a:t>. Oncol. </a:t>
            </a:r>
            <a:r>
              <a:rPr lang="en-US" sz="1400" b="1" i="0" u="none" strike="noStrike" baseline="0" dirty="0">
                <a:solidFill>
                  <a:schemeClr val="accent2"/>
                </a:solidFill>
                <a:latin typeface="+mn-lt"/>
              </a:rPr>
              <a:t>2021</a:t>
            </a:r>
            <a:r>
              <a:rPr lang="en-US" sz="1400" b="0" i="0" u="none" strike="noStrike" baseline="0" dirty="0">
                <a:solidFill>
                  <a:schemeClr val="accent2"/>
                </a:solidFill>
                <a:latin typeface="+mn-lt"/>
              </a:rPr>
              <a:t>, 162, 195–201. </a:t>
            </a:r>
          </a:p>
          <a:p>
            <a:pPr algn="l"/>
            <a:endParaRPr lang="en-US" sz="1400" b="0" i="0" u="none" strike="noStrike" baseline="0" dirty="0">
              <a:solidFill>
                <a:schemeClr val="accent2"/>
              </a:solidFill>
              <a:latin typeface="+mn-lt"/>
            </a:endParaRPr>
          </a:p>
          <a:p>
            <a:pPr algn="l"/>
            <a:r>
              <a:rPr lang="en-US" sz="1400" b="0" i="0" u="none" strike="noStrike" baseline="0" dirty="0">
                <a:solidFill>
                  <a:schemeClr val="accent2"/>
                </a:solidFill>
                <a:latin typeface="+mn-lt"/>
              </a:rPr>
              <a:t>Smith, F.M.; Pritchard, </a:t>
            </a:r>
            <a:r>
              <a:rPr lang="en-US" sz="1400" b="0" i="0" u="none" strike="noStrike" baseline="0" dirty="0" err="1">
                <a:solidFill>
                  <a:schemeClr val="accent2"/>
                </a:solidFill>
                <a:latin typeface="+mn-lt"/>
              </a:rPr>
              <a:t>D.M.;Wong</a:t>
            </a:r>
            <a:r>
              <a:rPr lang="en-US" sz="1400" b="0" i="0" u="none" strike="noStrike" baseline="0" dirty="0">
                <a:solidFill>
                  <a:schemeClr val="accent2"/>
                </a:solidFill>
                <a:latin typeface="+mn-lt"/>
              </a:rPr>
              <a:t>, H.; Whitmarsh, K.; Hershman, M.J.; Sun </a:t>
            </a:r>
            <a:r>
              <a:rPr lang="en-US" sz="1400" b="0" i="0" u="none" strike="noStrike" baseline="0" dirty="0" err="1">
                <a:solidFill>
                  <a:schemeClr val="accent2"/>
                </a:solidFill>
                <a:latin typeface="+mn-lt"/>
              </a:rPr>
              <a:t>Myint</a:t>
            </a:r>
            <a:r>
              <a:rPr lang="en-US" sz="1400" b="0" i="0" u="none" strike="noStrike" baseline="0" dirty="0">
                <a:solidFill>
                  <a:schemeClr val="accent2"/>
                </a:solidFill>
                <a:latin typeface="+mn-lt"/>
              </a:rPr>
              <a:t>, A. A cohort study of local excision followed by adjuvant therapy incorporating a contact X-ray brachytherapy boost instead of radical resection in 180 patients with rectal cancer. Color. Dis. </a:t>
            </a:r>
            <a:r>
              <a:rPr lang="en-US" sz="1400" b="1" i="0" u="none" strike="noStrike" baseline="0" dirty="0">
                <a:solidFill>
                  <a:schemeClr val="accent2"/>
                </a:solidFill>
                <a:latin typeface="+mn-lt"/>
              </a:rPr>
              <a:t>2019</a:t>
            </a:r>
            <a:r>
              <a:rPr lang="en-US" sz="1400" b="0" i="0" u="none" strike="noStrike" baseline="0" dirty="0">
                <a:solidFill>
                  <a:schemeClr val="accent2"/>
                </a:solidFill>
                <a:latin typeface="+mn-lt"/>
              </a:rPr>
              <a:t>, 21, 663–670. Available online: https://pubmed.ncbi.nlm.nih.gov/30742736/ (accessed on 4 February 2021).</a:t>
            </a:r>
            <a:endParaRPr lang="es-ES" b="1" dirty="0"/>
          </a:p>
        </p:txBody>
      </p:sp>
      <p:sp>
        <p:nvSpPr>
          <p:cNvPr id="2" name="Título 1">
            <a:extLst>
              <a:ext uri="{FF2B5EF4-FFF2-40B4-BE49-F238E27FC236}">
                <a16:creationId xmlns:a16="http://schemas.microsoft.com/office/drawing/2014/main" id="{A129F955-7492-08C1-219B-869AC0196BC5}"/>
              </a:ext>
            </a:extLst>
          </p:cNvPr>
          <p:cNvSpPr>
            <a:spLocks noGrp="1"/>
          </p:cNvSpPr>
          <p:nvPr>
            <p:ph type="title"/>
          </p:nvPr>
        </p:nvSpPr>
        <p:spPr>
          <a:xfrm>
            <a:off x="2009955" y="-137527"/>
            <a:ext cx="9774677" cy="1334279"/>
          </a:xfrm>
        </p:spPr>
        <p:txBody>
          <a:bodyPr/>
          <a:lstStyle/>
          <a:p>
            <a:pPr algn="ctr"/>
            <a:r>
              <a:rPr lang="es-ES" sz="3200" b="1" u="sng" dirty="0">
                <a:solidFill>
                  <a:srgbClr val="FF0000"/>
                </a:solidFill>
                <a:effectLst>
                  <a:outerShdw blurRad="38100" dist="38100" dir="2700000" algn="tl">
                    <a:srgbClr val="000000">
                      <a:alpha val="43137"/>
                    </a:srgbClr>
                  </a:outerShdw>
                </a:effectLst>
              </a:rPr>
              <a:t>OTRAS INDICACIONES</a:t>
            </a:r>
            <a:endParaRPr lang="en-US" sz="3200" b="1" u="sng" dirty="0">
              <a:solidFill>
                <a:srgbClr val="FF0000"/>
              </a:solidFill>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FE0AA1AE-4E08-20E0-2025-DC63DC65898D}"/>
              </a:ext>
            </a:extLst>
          </p:cNvPr>
          <p:cNvPicPr>
            <a:picLocks noChangeAspect="1"/>
          </p:cNvPicPr>
          <p:nvPr/>
        </p:nvPicPr>
        <p:blipFill rotWithShape="1">
          <a:blip r:embed="rId3"/>
          <a:srcRect l="6885" t="33201" r="52362" b="47900"/>
          <a:stretch/>
        </p:blipFill>
        <p:spPr>
          <a:xfrm>
            <a:off x="2999656" y="2536519"/>
            <a:ext cx="4968552" cy="1296144"/>
          </a:xfrm>
          <a:prstGeom prst="rect">
            <a:avLst/>
          </a:prstGeom>
        </p:spPr>
      </p:pic>
    </p:spTree>
    <p:extLst>
      <p:ext uri="{BB962C8B-B14F-4D97-AF65-F5344CB8AC3E}">
        <p14:creationId xmlns:p14="http://schemas.microsoft.com/office/powerpoint/2010/main" val="271253420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F2AD6A-2B1E-7D3B-73F0-1B14D9B45A3E}"/>
              </a:ext>
            </a:extLst>
          </p:cNvPr>
          <p:cNvSpPr txBox="1"/>
          <p:nvPr/>
        </p:nvSpPr>
        <p:spPr>
          <a:xfrm>
            <a:off x="2135560" y="1300109"/>
            <a:ext cx="9774676" cy="4042710"/>
          </a:xfrm>
          <a:prstGeom prst="rect">
            <a:avLst/>
          </a:prstGeom>
          <a:noFill/>
        </p:spPr>
        <p:txBody>
          <a:bodyPr wrap="square">
            <a:spAutoFit/>
          </a:bodyPr>
          <a:lstStyle/>
          <a:p>
            <a:pPr marL="285750" indent="-285750">
              <a:buFontTx/>
              <a:buChar char="-"/>
            </a:pPr>
            <a:r>
              <a:rPr lang="es-ES" b="1" dirty="0">
                <a:latin typeface="+mn-lt"/>
              </a:rPr>
              <a:t>Estadios pT1 SM2 (invasión 1/3 medio de la submucosa) o pT2 TRAS EXCISIONES LOCALES </a:t>
            </a:r>
            <a:r>
              <a:rPr lang="es-ES" dirty="0">
                <a:latin typeface="+mn-lt"/>
              </a:rPr>
              <a:t>en pacientes</a:t>
            </a:r>
            <a:r>
              <a:rPr lang="es-ES" b="1" dirty="0">
                <a:latin typeface="+mn-lt"/>
              </a:rPr>
              <a:t> </a:t>
            </a:r>
            <a:r>
              <a:rPr lang="es-ES" dirty="0">
                <a:latin typeface="+mn-lt"/>
              </a:rPr>
              <a:t>NO CANDIDATOS A CIRUGIA con </a:t>
            </a:r>
            <a:r>
              <a:rPr lang="es-ES" b="1" u="sng" dirty="0">
                <a:latin typeface="+mn-lt"/>
              </a:rPr>
              <a:t>factores de riesgo</a:t>
            </a:r>
            <a:r>
              <a:rPr lang="es-ES" dirty="0">
                <a:latin typeface="+mn-lt"/>
              </a:rPr>
              <a:t>: </a:t>
            </a:r>
          </a:p>
          <a:p>
            <a:r>
              <a:rPr lang="es-ES" b="1" dirty="0">
                <a:latin typeface="+mn-lt"/>
              </a:rPr>
              <a:t>		RTE + QT + BT ENDOCAVITARIA. CONTEM 1</a:t>
            </a:r>
          </a:p>
          <a:p>
            <a:pPr marL="1028700" lvl="1">
              <a:buFontTx/>
              <a:buChar char="-"/>
            </a:pPr>
            <a:r>
              <a:rPr lang="es-ES" dirty="0">
                <a:latin typeface="+mn-lt"/>
              </a:rPr>
              <a:t>Invasión </a:t>
            </a:r>
            <a:r>
              <a:rPr lang="es-ES" dirty="0" err="1">
                <a:latin typeface="+mn-lt"/>
              </a:rPr>
              <a:t>linfo</a:t>
            </a:r>
            <a:r>
              <a:rPr lang="es-ES" dirty="0">
                <a:latin typeface="+mn-lt"/>
              </a:rPr>
              <a:t>-vascular (LVI)</a:t>
            </a:r>
          </a:p>
          <a:p>
            <a:pPr marL="1028700" lvl="1">
              <a:buFontTx/>
              <a:buChar char="-"/>
            </a:pPr>
            <a:r>
              <a:rPr lang="es-ES" dirty="0">
                <a:latin typeface="+mn-lt"/>
              </a:rPr>
              <a:t>SM2-3 Kikuchi </a:t>
            </a:r>
            <a:r>
              <a:rPr lang="es-ES" dirty="0" err="1">
                <a:latin typeface="+mn-lt"/>
              </a:rPr>
              <a:t>level</a:t>
            </a:r>
            <a:endParaRPr lang="es-ES" dirty="0">
              <a:latin typeface="+mn-lt"/>
            </a:endParaRPr>
          </a:p>
          <a:p>
            <a:pPr marL="1028700" lvl="1">
              <a:buFontTx/>
              <a:buChar char="-"/>
            </a:pPr>
            <a:r>
              <a:rPr lang="es-ES" dirty="0">
                <a:latin typeface="+mn-lt"/>
              </a:rPr>
              <a:t>Márgenes afectos </a:t>
            </a:r>
            <a:r>
              <a:rPr lang="es-ES" dirty="0" err="1">
                <a:latin typeface="+mn-lt"/>
              </a:rPr>
              <a:t>ó</a:t>
            </a:r>
            <a:r>
              <a:rPr lang="es-ES" dirty="0">
                <a:latin typeface="+mn-lt"/>
              </a:rPr>
              <a:t> desconocidos (R1/</a:t>
            </a:r>
            <a:r>
              <a:rPr lang="es-ES" dirty="0" err="1">
                <a:latin typeface="+mn-lt"/>
              </a:rPr>
              <a:t>Rx</a:t>
            </a:r>
            <a:r>
              <a:rPr lang="es-ES" dirty="0">
                <a:latin typeface="+mn-lt"/>
              </a:rPr>
              <a:t>)</a:t>
            </a:r>
          </a:p>
          <a:p>
            <a:pPr marL="1028700" lvl="1">
              <a:buFontTx/>
              <a:buChar char="-"/>
            </a:pPr>
            <a:endParaRPr lang="es-ES" dirty="0">
              <a:latin typeface="+mn-lt"/>
            </a:endParaRPr>
          </a:p>
          <a:p>
            <a:pPr algn="just"/>
            <a:r>
              <a:rPr lang="en-US" b="1" dirty="0">
                <a:latin typeface="+mn-lt"/>
              </a:rPr>
              <a:t>194  </a:t>
            </a:r>
            <a:r>
              <a:rPr lang="en-US" b="1" dirty="0" err="1">
                <a:latin typeface="+mn-lt"/>
              </a:rPr>
              <a:t>pacientes</a:t>
            </a:r>
            <a:r>
              <a:rPr lang="en-US" b="1" dirty="0">
                <a:latin typeface="+mn-lt"/>
              </a:rPr>
              <a:t>. </a:t>
            </a:r>
          </a:p>
          <a:p>
            <a:pPr algn="just"/>
            <a:r>
              <a:rPr lang="en-US" b="1" dirty="0">
                <a:latin typeface="+mn-lt"/>
              </a:rPr>
              <a:t>BT (30 </a:t>
            </a:r>
            <a:r>
              <a:rPr lang="en-US" b="1" dirty="0" err="1">
                <a:latin typeface="+mn-lt"/>
              </a:rPr>
              <a:t>Gy</a:t>
            </a:r>
            <a:r>
              <a:rPr lang="en-US" b="1" dirty="0">
                <a:latin typeface="+mn-lt"/>
              </a:rPr>
              <a:t> x 2 </a:t>
            </a:r>
            <a:r>
              <a:rPr lang="en-US" b="1" dirty="0" err="1">
                <a:latin typeface="+mn-lt"/>
              </a:rPr>
              <a:t>fracciones</a:t>
            </a:r>
            <a:r>
              <a:rPr lang="en-US" b="1" dirty="0">
                <a:latin typeface="+mn-lt"/>
              </a:rPr>
              <a:t> </a:t>
            </a:r>
            <a:r>
              <a:rPr lang="en-US" b="1" dirty="0" err="1">
                <a:latin typeface="+mn-lt"/>
              </a:rPr>
              <a:t>separadas</a:t>
            </a:r>
            <a:r>
              <a:rPr lang="en-US" b="1" dirty="0">
                <a:latin typeface="+mn-lt"/>
              </a:rPr>
              <a:t> dos </a:t>
            </a:r>
            <a:r>
              <a:rPr lang="en-US" b="1" dirty="0" err="1">
                <a:latin typeface="+mn-lt"/>
              </a:rPr>
              <a:t>semanas</a:t>
            </a:r>
            <a:r>
              <a:rPr lang="en-US" b="1" dirty="0">
                <a:latin typeface="+mn-lt"/>
              </a:rPr>
              <a:t>) + 45-50 </a:t>
            </a:r>
            <a:r>
              <a:rPr lang="en-US" b="1" dirty="0" err="1">
                <a:latin typeface="+mn-lt"/>
              </a:rPr>
              <a:t>Gy</a:t>
            </a:r>
            <a:r>
              <a:rPr lang="en-US" b="1" dirty="0">
                <a:latin typeface="+mn-lt"/>
              </a:rPr>
              <a:t> a la pelvis pre o post.</a:t>
            </a:r>
          </a:p>
          <a:p>
            <a:pPr algn="just"/>
            <a:r>
              <a:rPr lang="es-ES" dirty="0">
                <a:latin typeface="+mn-lt"/>
              </a:rPr>
              <a:t>94 % control local a 6 años</a:t>
            </a:r>
          </a:p>
          <a:p>
            <a:pPr algn="just"/>
            <a:r>
              <a:rPr lang="es-ES" dirty="0">
                <a:latin typeface="+mn-lt"/>
              </a:rPr>
              <a:t>Menos recidivas locales en el grupo de BT pre RTE (4% vs 15%)</a:t>
            </a:r>
          </a:p>
          <a:p>
            <a:pPr algn="just"/>
            <a:r>
              <a:rPr lang="es-ES" sz="1400" i="1" dirty="0" err="1">
                <a:solidFill>
                  <a:schemeClr val="accent2"/>
                </a:solidFill>
                <a:latin typeface="+mj-lt"/>
              </a:rPr>
              <a:t>Dhadda</a:t>
            </a:r>
            <a:r>
              <a:rPr lang="es-ES" sz="1400" i="1" dirty="0">
                <a:solidFill>
                  <a:schemeClr val="accent2"/>
                </a:solidFill>
                <a:latin typeface="+mj-lt"/>
              </a:rPr>
              <a:t> A, </a:t>
            </a:r>
            <a:r>
              <a:rPr lang="es-ES" sz="1400" i="1" dirty="0" err="1">
                <a:solidFill>
                  <a:schemeClr val="accent2"/>
                </a:solidFill>
                <a:latin typeface="+mj-lt"/>
              </a:rPr>
              <a:t>Sun</a:t>
            </a:r>
            <a:r>
              <a:rPr lang="es-ES" sz="1400" i="1" dirty="0">
                <a:solidFill>
                  <a:schemeClr val="accent2"/>
                </a:solidFill>
                <a:latin typeface="+mj-lt"/>
              </a:rPr>
              <a:t> </a:t>
            </a:r>
            <a:r>
              <a:rPr lang="es-ES" sz="1400" i="1" dirty="0" err="1">
                <a:solidFill>
                  <a:schemeClr val="accent2"/>
                </a:solidFill>
                <a:latin typeface="+mj-lt"/>
              </a:rPr>
              <a:t>Myint</a:t>
            </a:r>
            <a:r>
              <a:rPr lang="es-ES" sz="1400" i="1" dirty="0">
                <a:solidFill>
                  <a:schemeClr val="accent2"/>
                </a:solidFill>
                <a:latin typeface="+mj-lt"/>
              </a:rPr>
              <a:t> A, </a:t>
            </a:r>
            <a:r>
              <a:rPr lang="es-ES" sz="1400" i="1" dirty="0" err="1">
                <a:solidFill>
                  <a:schemeClr val="accent2"/>
                </a:solidFill>
                <a:latin typeface="+mj-lt"/>
              </a:rPr>
              <a:t>Thamphya</a:t>
            </a:r>
            <a:r>
              <a:rPr lang="es-ES" sz="1400" i="1" dirty="0">
                <a:solidFill>
                  <a:schemeClr val="accent2"/>
                </a:solidFill>
                <a:latin typeface="+mj-lt"/>
              </a:rPr>
              <a:t> B, Hunter I, </a:t>
            </a:r>
            <a:r>
              <a:rPr lang="es-ES" sz="1400" i="1" dirty="0" err="1">
                <a:solidFill>
                  <a:schemeClr val="accent2"/>
                </a:solidFill>
                <a:latin typeface="+mj-lt"/>
              </a:rPr>
              <a:t>Hershman</a:t>
            </a:r>
            <a:r>
              <a:rPr lang="es-ES" sz="1400" i="1" dirty="0">
                <a:solidFill>
                  <a:schemeClr val="accent2"/>
                </a:solidFill>
                <a:latin typeface="+mj-lt"/>
              </a:rPr>
              <a:t> M, Gerard JP. A </a:t>
            </a:r>
            <a:r>
              <a:rPr lang="es-ES" sz="1400" i="1" dirty="0" err="1">
                <a:solidFill>
                  <a:schemeClr val="accent2"/>
                </a:solidFill>
                <a:latin typeface="+mj-lt"/>
              </a:rPr>
              <a:t>multi-centre</a:t>
            </a:r>
            <a:r>
              <a:rPr lang="es-ES" sz="1400" i="1" dirty="0">
                <a:solidFill>
                  <a:schemeClr val="accent2"/>
                </a:solidFill>
                <a:latin typeface="+mj-lt"/>
              </a:rPr>
              <a:t> </a:t>
            </a:r>
            <a:r>
              <a:rPr lang="es-ES" sz="1400" i="1" dirty="0" err="1">
                <a:solidFill>
                  <a:schemeClr val="accent2"/>
                </a:solidFill>
                <a:latin typeface="+mj-lt"/>
              </a:rPr>
              <a:t>analysis</a:t>
            </a:r>
            <a:r>
              <a:rPr lang="es-ES" sz="1400" i="1" dirty="0">
                <a:solidFill>
                  <a:schemeClr val="accent2"/>
                </a:solidFill>
                <a:latin typeface="+mj-lt"/>
              </a:rPr>
              <a:t> </a:t>
            </a:r>
            <a:r>
              <a:rPr lang="es-ES" sz="1400" i="1" dirty="0" err="1">
                <a:solidFill>
                  <a:schemeClr val="accent2"/>
                </a:solidFill>
                <a:latin typeface="+mj-lt"/>
              </a:rPr>
              <a:t>of</a:t>
            </a:r>
            <a:r>
              <a:rPr lang="es-ES" sz="1400" i="1" dirty="0">
                <a:solidFill>
                  <a:schemeClr val="accent2"/>
                </a:solidFill>
                <a:latin typeface="+mj-lt"/>
              </a:rPr>
              <a:t> </a:t>
            </a:r>
            <a:r>
              <a:rPr lang="es-ES" sz="1400" i="1" dirty="0" err="1">
                <a:solidFill>
                  <a:schemeClr val="accent2"/>
                </a:solidFill>
                <a:latin typeface="+mj-lt"/>
              </a:rPr>
              <a:t>adjuvant</a:t>
            </a:r>
            <a:r>
              <a:rPr lang="es-ES" sz="1400" i="1" dirty="0">
                <a:solidFill>
                  <a:schemeClr val="accent2"/>
                </a:solidFill>
                <a:latin typeface="+mj-lt"/>
              </a:rPr>
              <a:t> </a:t>
            </a:r>
            <a:r>
              <a:rPr lang="es-ES" sz="1400" i="1" dirty="0" err="1">
                <a:solidFill>
                  <a:schemeClr val="accent2"/>
                </a:solidFill>
                <a:latin typeface="+mj-lt"/>
              </a:rPr>
              <a:t>contact</a:t>
            </a:r>
            <a:r>
              <a:rPr lang="es-ES" sz="1400" i="1" dirty="0">
                <a:solidFill>
                  <a:schemeClr val="accent2"/>
                </a:solidFill>
                <a:latin typeface="+mj-lt"/>
              </a:rPr>
              <a:t> X-</a:t>
            </a:r>
            <a:r>
              <a:rPr lang="es-ES" sz="1400" i="1" dirty="0" err="1">
                <a:solidFill>
                  <a:schemeClr val="accent2"/>
                </a:solidFill>
                <a:latin typeface="+mj-lt"/>
              </a:rPr>
              <a:t>ray</a:t>
            </a:r>
            <a:r>
              <a:rPr lang="es-ES" sz="1400" i="1" dirty="0">
                <a:solidFill>
                  <a:schemeClr val="accent2"/>
                </a:solidFill>
                <a:latin typeface="+mj-lt"/>
              </a:rPr>
              <a:t> </a:t>
            </a:r>
            <a:r>
              <a:rPr lang="es-ES" sz="1400" i="1" dirty="0" err="1">
                <a:solidFill>
                  <a:schemeClr val="accent2"/>
                </a:solidFill>
                <a:latin typeface="+mj-lt"/>
              </a:rPr>
              <a:t>brachytherapy</a:t>
            </a:r>
            <a:r>
              <a:rPr lang="es-ES" sz="1400" i="1" dirty="0">
                <a:solidFill>
                  <a:schemeClr val="accent2"/>
                </a:solidFill>
                <a:latin typeface="+mj-lt"/>
              </a:rPr>
              <a:t> (CXB) in rectal </a:t>
            </a:r>
            <a:r>
              <a:rPr lang="es-ES" sz="1400" i="1" dirty="0" err="1">
                <a:solidFill>
                  <a:schemeClr val="accent2"/>
                </a:solidFill>
                <a:latin typeface="+mj-lt"/>
              </a:rPr>
              <a:t>cancer</a:t>
            </a:r>
            <a:r>
              <a:rPr lang="es-ES" sz="1400" i="1" dirty="0">
                <a:solidFill>
                  <a:schemeClr val="accent2"/>
                </a:solidFill>
                <a:latin typeface="+mj-lt"/>
              </a:rPr>
              <a:t> </a:t>
            </a:r>
            <a:r>
              <a:rPr lang="es-ES" sz="1400" i="1" dirty="0" err="1">
                <a:solidFill>
                  <a:schemeClr val="accent2"/>
                </a:solidFill>
                <a:latin typeface="+mj-lt"/>
              </a:rPr>
              <a:t>patients</a:t>
            </a:r>
            <a:r>
              <a:rPr lang="es-ES" sz="1400" i="1" dirty="0">
                <a:solidFill>
                  <a:schemeClr val="accent2"/>
                </a:solidFill>
                <a:latin typeface="+mj-lt"/>
              </a:rPr>
              <a:t> </a:t>
            </a:r>
            <a:r>
              <a:rPr lang="es-ES" sz="1400" i="1" dirty="0" err="1">
                <a:solidFill>
                  <a:schemeClr val="accent2"/>
                </a:solidFill>
                <a:latin typeface="+mj-lt"/>
              </a:rPr>
              <a:t>treated</a:t>
            </a:r>
            <a:r>
              <a:rPr lang="es-ES" sz="1400" i="1" dirty="0">
                <a:solidFill>
                  <a:schemeClr val="accent2"/>
                </a:solidFill>
                <a:latin typeface="+mj-lt"/>
              </a:rPr>
              <a:t> </a:t>
            </a:r>
            <a:r>
              <a:rPr lang="es-ES" sz="1400" i="1" dirty="0" err="1">
                <a:solidFill>
                  <a:schemeClr val="accent2"/>
                </a:solidFill>
                <a:latin typeface="+mj-lt"/>
              </a:rPr>
              <a:t>with</a:t>
            </a:r>
            <a:r>
              <a:rPr lang="es-ES" sz="1400" i="1" dirty="0">
                <a:solidFill>
                  <a:schemeClr val="accent2"/>
                </a:solidFill>
                <a:latin typeface="+mj-lt"/>
              </a:rPr>
              <a:t> local </a:t>
            </a:r>
            <a:r>
              <a:rPr lang="es-ES" sz="1400" i="1" dirty="0" err="1">
                <a:solidFill>
                  <a:schemeClr val="accent2"/>
                </a:solidFill>
                <a:latin typeface="+mj-lt"/>
              </a:rPr>
              <a:t>excision</a:t>
            </a:r>
            <a:r>
              <a:rPr lang="es-ES" sz="1400" i="1" dirty="0">
                <a:solidFill>
                  <a:schemeClr val="accent2"/>
                </a:solidFill>
                <a:latin typeface="+mj-lt"/>
              </a:rPr>
              <a:t> - </a:t>
            </a:r>
            <a:r>
              <a:rPr lang="es-ES" sz="1400" i="1" dirty="0" err="1">
                <a:solidFill>
                  <a:schemeClr val="accent2"/>
                </a:solidFill>
                <a:latin typeface="+mj-lt"/>
              </a:rPr>
              <a:t>Preliminary</a:t>
            </a:r>
            <a:r>
              <a:rPr lang="es-ES" sz="1400" i="1" dirty="0">
                <a:solidFill>
                  <a:schemeClr val="accent2"/>
                </a:solidFill>
                <a:latin typeface="+mj-lt"/>
              </a:rPr>
              <a:t> </a:t>
            </a:r>
            <a:r>
              <a:rPr lang="es-ES" sz="1400" i="1" dirty="0" err="1">
                <a:solidFill>
                  <a:schemeClr val="accent2"/>
                </a:solidFill>
                <a:latin typeface="+mj-lt"/>
              </a:rPr>
              <a:t>results</a:t>
            </a:r>
            <a:r>
              <a:rPr lang="es-ES" sz="1400" i="1" dirty="0">
                <a:solidFill>
                  <a:schemeClr val="accent2"/>
                </a:solidFill>
                <a:latin typeface="+mj-lt"/>
              </a:rPr>
              <a:t> </a:t>
            </a:r>
            <a:r>
              <a:rPr lang="es-ES" sz="1400" i="1" dirty="0" err="1">
                <a:solidFill>
                  <a:schemeClr val="accent2"/>
                </a:solidFill>
                <a:latin typeface="+mj-lt"/>
              </a:rPr>
              <a:t>of</a:t>
            </a:r>
            <a:r>
              <a:rPr lang="es-ES" sz="1400" i="1" dirty="0">
                <a:solidFill>
                  <a:schemeClr val="accent2"/>
                </a:solidFill>
                <a:latin typeface="+mj-lt"/>
              </a:rPr>
              <a:t> </a:t>
            </a:r>
            <a:r>
              <a:rPr lang="es-ES" sz="1400" i="1" dirty="0" err="1">
                <a:solidFill>
                  <a:schemeClr val="accent2"/>
                </a:solidFill>
                <a:latin typeface="+mj-lt"/>
              </a:rPr>
              <a:t>the</a:t>
            </a:r>
            <a:r>
              <a:rPr lang="es-ES" sz="1400" i="1" dirty="0">
                <a:solidFill>
                  <a:schemeClr val="accent2"/>
                </a:solidFill>
                <a:latin typeface="+mj-lt"/>
              </a:rPr>
              <a:t> CONTEM1 </a:t>
            </a:r>
            <a:r>
              <a:rPr lang="es-ES" sz="1400" i="1" dirty="0" err="1">
                <a:solidFill>
                  <a:schemeClr val="accent2"/>
                </a:solidFill>
                <a:latin typeface="+mj-lt"/>
              </a:rPr>
              <a:t>study</a:t>
            </a:r>
            <a:r>
              <a:rPr lang="es-ES" sz="1400" i="1" dirty="0">
                <a:solidFill>
                  <a:schemeClr val="accent2"/>
                </a:solidFill>
                <a:latin typeface="+mj-lt"/>
              </a:rPr>
              <a:t>. </a:t>
            </a:r>
            <a:r>
              <a:rPr lang="es-ES" sz="1400" i="1" dirty="0" err="1">
                <a:solidFill>
                  <a:schemeClr val="accent2"/>
                </a:solidFill>
                <a:latin typeface="+mj-lt"/>
              </a:rPr>
              <a:t>Radiother</a:t>
            </a:r>
            <a:r>
              <a:rPr lang="es-ES" sz="1400" i="1" dirty="0">
                <a:solidFill>
                  <a:schemeClr val="accent2"/>
                </a:solidFill>
                <a:latin typeface="+mj-lt"/>
              </a:rPr>
              <a:t> Oncol. </a:t>
            </a:r>
            <a:r>
              <a:rPr lang="es-ES" sz="1400" b="1" i="1" dirty="0">
                <a:solidFill>
                  <a:schemeClr val="accent2"/>
                </a:solidFill>
                <a:latin typeface="+mj-lt"/>
              </a:rPr>
              <a:t>2021 </a:t>
            </a:r>
            <a:r>
              <a:rPr lang="es-ES" sz="1400" i="1" dirty="0">
                <a:solidFill>
                  <a:schemeClr val="accent2"/>
                </a:solidFill>
                <a:latin typeface="+mj-lt"/>
              </a:rPr>
              <a:t>Sep;162:195-201. </a:t>
            </a:r>
            <a:r>
              <a:rPr lang="es-ES" sz="1400" i="1" dirty="0" err="1">
                <a:solidFill>
                  <a:schemeClr val="accent2"/>
                </a:solidFill>
                <a:latin typeface="+mj-lt"/>
              </a:rPr>
              <a:t>doi</a:t>
            </a:r>
            <a:r>
              <a:rPr lang="es-ES" sz="1400" i="1" dirty="0">
                <a:solidFill>
                  <a:schemeClr val="accent2"/>
                </a:solidFill>
                <a:latin typeface="+mj-lt"/>
              </a:rPr>
              <a:t>: 10.1016/j.radonc.2021.07.021. </a:t>
            </a:r>
            <a:r>
              <a:rPr lang="es-ES" sz="1400" i="1" dirty="0" err="1">
                <a:solidFill>
                  <a:schemeClr val="accent2"/>
                </a:solidFill>
                <a:latin typeface="+mj-lt"/>
              </a:rPr>
              <a:t>Epub</a:t>
            </a:r>
            <a:r>
              <a:rPr lang="es-ES" sz="1400" i="1" dirty="0">
                <a:solidFill>
                  <a:schemeClr val="accent2"/>
                </a:solidFill>
                <a:latin typeface="+mj-lt"/>
              </a:rPr>
              <a:t> 2021 Jul 27.</a:t>
            </a:r>
          </a:p>
          <a:p>
            <a:pPr algn="just"/>
            <a:endParaRPr lang="en-US" dirty="0">
              <a:latin typeface="+mj-lt"/>
            </a:endParaRPr>
          </a:p>
          <a:p>
            <a:pPr lvl="1" indent="0"/>
            <a:endParaRPr lang="es-ES" b="1" dirty="0"/>
          </a:p>
        </p:txBody>
      </p:sp>
      <p:sp>
        <p:nvSpPr>
          <p:cNvPr id="2" name="Título 1">
            <a:extLst>
              <a:ext uri="{FF2B5EF4-FFF2-40B4-BE49-F238E27FC236}">
                <a16:creationId xmlns:a16="http://schemas.microsoft.com/office/drawing/2014/main" id="{A129F955-7492-08C1-219B-869AC0196BC5}"/>
              </a:ext>
            </a:extLst>
          </p:cNvPr>
          <p:cNvSpPr>
            <a:spLocks noGrp="1"/>
          </p:cNvSpPr>
          <p:nvPr>
            <p:ph type="title"/>
          </p:nvPr>
        </p:nvSpPr>
        <p:spPr>
          <a:xfrm>
            <a:off x="2009955" y="78497"/>
            <a:ext cx="9774677" cy="1334279"/>
          </a:xfrm>
        </p:spPr>
        <p:txBody>
          <a:bodyPr/>
          <a:lstStyle/>
          <a:p>
            <a:pPr algn="ctr"/>
            <a:r>
              <a:rPr lang="es-ES" sz="3200" b="1" u="sng" dirty="0">
                <a:solidFill>
                  <a:srgbClr val="FF0000"/>
                </a:solidFill>
                <a:effectLst>
                  <a:outerShdw blurRad="38100" dist="38100" dir="2700000" algn="tl">
                    <a:srgbClr val="000000">
                      <a:alpha val="43137"/>
                    </a:srgbClr>
                  </a:outerShdw>
                </a:effectLst>
              </a:rPr>
              <a:t>OTRAS INDICACIONES</a:t>
            </a:r>
            <a:endParaRPr lang="en-US" sz="32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158854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F2AD6A-2B1E-7D3B-73F0-1B14D9B45A3E}"/>
              </a:ext>
            </a:extLst>
          </p:cNvPr>
          <p:cNvSpPr txBox="1"/>
          <p:nvPr/>
        </p:nvSpPr>
        <p:spPr>
          <a:xfrm>
            <a:off x="2063552" y="1412776"/>
            <a:ext cx="9433048" cy="4471865"/>
          </a:xfrm>
          <a:prstGeom prst="rect">
            <a:avLst/>
          </a:prstGeom>
          <a:noFill/>
        </p:spPr>
        <p:txBody>
          <a:bodyPr wrap="square">
            <a:spAutoFit/>
          </a:bodyPr>
          <a:lstStyle/>
          <a:p>
            <a:pPr marL="0" lvl="2" indent="0"/>
            <a:endParaRPr lang="es-ES" dirty="0"/>
          </a:p>
          <a:p>
            <a:pPr marL="285750" indent="-285750">
              <a:buFontTx/>
              <a:buChar char="-"/>
            </a:pPr>
            <a:r>
              <a:rPr lang="es-ES" sz="2400" b="1" dirty="0"/>
              <a:t>La BT </a:t>
            </a:r>
            <a:r>
              <a:rPr lang="es-ES" sz="2400" b="1" dirty="0" err="1"/>
              <a:t>endorectal</a:t>
            </a:r>
            <a:r>
              <a:rPr lang="es-ES" sz="2400" b="1" dirty="0"/>
              <a:t> tiene/tendrá su papel en pacientes muy bien seleccionados con deseo de preservación de órgano/ esfínter</a:t>
            </a:r>
          </a:p>
          <a:p>
            <a:pPr marL="285750" indent="-285750">
              <a:buFontTx/>
              <a:buChar char="-"/>
            </a:pPr>
            <a:endParaRPr lang="es-ES" sz="2400" b="1" dirty="0"/>
          </a:p>
          <a:p>
            <a:pPr marL="285750" indent="-285750">
              <a:buFontTx/>
              <a:buChar char="-"/>
            </a:pPr>
            <a:r>
              <a:rPr lang="es-ES" sz="2400" b="1" dirty="0"/>
              <a:t>Otros escenarios: ancianos, pacientes con comorbilidades/ frágiles</a:t>
            </a:r>
          </a:p>
          <a:p>
            <a:pPr marL="285750" indent="-285750">
              <a:buFontTx/>
              <a:buChar char="-"/>
            </a:pPr>
            <a:endParaRPr lang="es-ES" sz="2400" b="1" dirty="0"/>
          </a:p>
          <a:p>
            <a:pPr marL="285750" indent="-285750">
              <a:buFontTx/>
              <a:buChar char="-"/>
            </a:pPr>
            <a:r>
              <a:rPr lang="es-ES" sz="2400" b="1" dirty="0"/>
              <a:t>Diagnóstico precoz/ Screening</a:t>
            </a:r>
          </a:p>
          <a:p>
            <a:pPr marL="285750" indent="-285750">
              <a:buFontTx/>
              <a:buChar char="-"/>
            </a:pPr>
            <a:endParaRPr lang="es-ES" sz="2400" b="1" dirty="0"/>
          </a:p>
          <a:p>
            <a:pPr marL="285750" indent="-285750">
              <a:buFontTx/>
              <a:buChar char="-"/>
            </a:pPr>
            <a:r>
              <a:rPr lang="es-ES" sz="2400" b="1"/>
              <a:t>Multidisciplinariedad/ equipos entrenados/ cumplimiento </a:t>
            </a:r>
            <a:r>
              <a:rPr lang="es-ES" sz="2400" b="1" dirty="0"/>
              <a:t>de tiempos</a:t>
            </a:r>
          </a:p>
          <a:p>
            <a:pPr marL="285750" indent="-285750">
              <a:buFontTx/>
              <a:buChar char="-"/>
            </a:pPr>
            <a:endParaRPr lang="es-ES" sz="2400" b="1" dirty="0"/>
          </a:p>
          <a:p>
            <a:pPr marL="285750" indent="-285750">
              <a:buFontTx/>
              <a:buChar char="-"/>
            </a:pPr>
            <a:r>
              <a:rPr lang="es-ES" sz="2400" b="1" dirty="0"/>
              <a:t>Seguimiento estricto….coste/beneficio</a:t>
            </a:r>
            <a:endParaRPr lang="en-US" sz="2400" b="1" dirty="0"/>
          </a:p>
        </p:txBody>
      </p:sp>
      <p:sp>
        <p:nvSpPr>
          <p:cNvPr id="4" name="CuadroTexto 3">
            <a:extLst>
              <a:ext uri="{FF2B5EF4-FFF2-40B4-BE49-F238E27FC236}">
                <a16:creationId xmlns:a16="http://schemas.microsoft.com/office/drawing/2014/main" id="{570D7E48-B293-DAF0-2B68-48DFFBDB47AB}"/>
              </a:ext>
            </a:extLst>
          </p:cNvPr>
          <p:cNvSpPr txBox="1"/>
          <p:nvPr/>
        </p:nvSpPr>
        <p:spPr>
          <a:xfrm>
            <a:off x="2207568" y="4688627"/>
            <a:ext cx="8928992" cy="349968"/>
          </a:xfrm>
          <a:prstGeom prst="rect">
            <a:avLst/>
          </a:prstGeom>
          <a:noFill/>
        </p:spPr>
        <p:txBody>
          <a:bodyPr wrap="square">
            <a:spAutoFit/>
          </a:bodyPr>
          <a:lstStyle/>
          <a:p>
            <a:pPr algn="just"/>
            <a:endParaRPr lang="en-US" dirty="0">
              <a:latin typeface="+mj-lt"/>
            </a:endParaRPr>
          </a:p>
        </p:txBody>
      </p:sp>
      <p:sp>
        <p:nvSpPr>
          <p:cNvPr id="2" name="Título 1">
            <a:extLst>
              <a:ext uri="{FF2B5EF4-FFF2-40B4-BE49-F238E27FC236}">
                <a16:creationId xmlns:a16="http://schemas.microsoft.com/office/drawing/2014/main" id="{A129F955-7492-08C1-219B-869AC0196BC5}"/>
              </a:ext>
            </a:extLst>
          </p:cNvPr>
          <p:cNvSpPr>
            <a:spLocks noGrp="1"/>
          </p:cNvSpPr>
          <p:nvPr>
            <p:ph type="title"/>
          </p:nvPr>
        </p:nvSpPr>
        <p:spPr>
          <a:xfrm>
            <a:off x="2009955" y="116632"/>
            <a:ext cx="9774677" cy="1323975"/>
          </a:xfrm>
        </p:spPr>
        <p:txBody>
          <a:bodyPr/>
          <a:lstStyle/>
          <a:p>
            <a:pPr algn="ctr"/>
            <a:r>
              <a:rPr lang="es-ES" sz="4800" b="1" u="sng" dirty="0">
                <a:solidFill>
                  <a:srgbClr val="FF0000"/>
                </a:solidFill>
                <a:effectLst>
                  <a:outerShdw blurRad="38100" dist="38100" dir="2700000" algn="tl">
                    <a:srgbClr val="000000">
                      <a:alpha val="43137"/>
                    </a:srgbClr>
                  </a:outerShdw>
                </a:effectLst>
              </a:rPr>
              <a:t>REFLEXIONES</a:t>
            </a:r>
            <a:endParaRPr lang="en-US" sz="48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508280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roundtownnews.com/images/stories/54736/01fa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4" y="260350"/>
            <a:ext cx="888523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WordArt 6"/>
          <p:cNvSpPr>
            <a:spLocks noChangeArrowheads="1" noChangeShapeType="1" noTextEdit="1"/>
          </p:cNvSpPr>
          <p:nvPr/>
        </p:nvSpPr>
        <p:spPr bwMode="auto">
          <a:xfrm>
            <a:off x="3522663" y="5589588"/>
            <a:ext cx="51943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b="1" kern="10">
                <a:solidFill>
                  <a:srgbClr val="FF0000"/>
                </a:solidFill>
                <a:effectLst>
                  <a:outerShdw dist="35921" dir="2700000" algn="ctr" rotWithShape="0">
                    <a:srgbClr val="C0C0C0"/>
                  </a:outerShdw>
                </a:effectLst>
                <a:latin typeface="Times New Roman" panose="02020603050405020304" pitchFamily="18" charset="0"/>
                <a:cs typeface="Times New Roman" panose="02020603050405020304" pitchFamily="18" charset="0"/>
              </a:rPr>
              <a:t>MUCHAS GRACIAS</a:t>
            </a:r>
          </a:p>
        </p:txBody>
      </p:sp>
    </p:spTree>
    <p:extLst>
      <p:ext uri="{BB962C8B-B14F-4D97-AF65-F5344CB8AC3E}">
        <p14:creationId xmlns:p14="http://schemas.microsoft.com/office/powerpoint/2010/main" val="2183673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F1A6E26-D7C9-A285-98C3-056577CFE417}"/>
              </a:ext>
            </a:extLst>
          </p:cNvPr>
          <p:cNvSpPr>
            <a:spLocks noChangeArrowheads="1"/>
          </p:cNvSpPr>
          <p:nvPr/>
        </p:nvSpPr>
        <p:spPr bwMode="auto">
          <a:xfrm>
            <a:off x="793750" y="5667375"/>
            <a:ext cx="9144000" cy="77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buFontTx/>
              <a:buChar char="•"/>
            </a:pPr>
            <a:endParaRPr lang="en-US" altLang="en-US">
              <a:latin typeface="Times New Roman" panose="02020603050405020304" pitchFamily="18" charset="0"/>
            </a:endParaRPr>
          </a:p>
          <a:p>
            <a:endParaRPr lang="en-US" altLang="en-US">
              <a:latin typeface="Times New Roman" panose="02020603050405020304" pitchFamily="18" charset="0"/>
            </a:endParaRPr>
          </a:p>
        </p:txBody>
      </p:sp>
      <p:sp>
        <p:nvSpPr>
          <p:cNvPr id="361476" name="Rectangle 4">
            <a:extLst>
              <a:ext uri="{FF2B5EF4-FFF2-40B4-BE49-F238E27FC236}">
                <a16:creationId xmlns:a16="http://schemas.microsoft.com/office/drawing/2014/main" id="{F94A62BE-84E9-45D9-C89C-976D3E1EC999}"/>
              </a:ext>
            </a:extLst>
          </p:cNvPr>
          <p:cNvSpPr>
            <a:spLocks noChangeArrowheads="1"/>
          </p:cNvSpPr>
          <p:nvPr/>
        </p:nvSpPr>
        <p:spPr bwMode="auto">
          <a:xfrm>
            <a:off x="2135560" y="1484784"/>
            <a:ext cx="9361040" cy="4814972"/>
          </a:xfrm>
          <a:prstGeom prst="rect">
            <a:avLst/>
          </a:prstGeom>
          <a:noFill/>
          <a:ln>
            <a:noFill/>
          </a:ln>
          <a:effectLst/>
        </p:spPr>
        <p:txBody>
          <a:bodyPr wrap="square">
            <a:spAutoFit/>
          </a:bodyPr>
          <a:lstStyle/>
          <a:p>
            <a:pPr>
              <a:buClrTx/>
              <a:buFontTx/>
              <a:buChar char="•"/>
              <a:defRPr/>
            </a:pPr>
            <a:r>
              <a:rPr lang="es-ES" altLang="en-US" sz="3200" dirty="0">
                <a:effectLst>
                  <a:outerShdw blurRad="38100" dist="38100" dir="2700000" algn="tl">
                    <a:srgbClr val="C0C0C0"/>
                  </a:outerShdw>
                </a:effectLst>
                <a:latin typeface="+mj-lt"/>
              </a:rPr>
              <a:t>Dosis limitante mucosa rectal con RTE 60-65 Gy (92 Gy EQD2 necesaria para obtener 50% de RC)</a:t>
            </a:r>
          </a:p>
          <a:p>
            <a:pPr algn="l"/>
            <a:endParaRPr lang="en-US" sz="1400" b="0" i="1" u="none" strike="noStrike" baseline="0" dirty="0">
              <a:solidFill>
                <a:schemeClr val="accent2"/>
              </a:solidFill>
              <a:latin typeface="+mn-lt"/>
            </a:endParaRPr>
          </a:p>
          <a:p>
            <a:pPr algn="l"/>
            <a:r>
              <a:rPr lang="en-US" sz="1400" b="0" i="1" u="none" strike="noStrike" baseline="0" dirty="0" err="1">
                <a:solidFill>
                  <a:schemeClr val="accent2"/>
                </a:solidFill>
                <a:latin typeface="+mn-lt"/>
              </a:rPr>
              <a:t>Appelt</a:t>
            </a:r>
            <a:r>
              <a:rPr lang="en-US" sz="1400" b="0" i="1" u="none" strike="noStrike" baseline="0" dirty="0">
                <a:solidFill>
                  <a:schemeClr val="accent2"/>
                </a:solidFill>
                <a:latin typeface="+mn-lt"/>
              </a:rPr>
              <a:t> AL, </a:t>
            </a:r>
            <a:r>
              <a:rPr lang="en-US" sz="1400" b="0" i="1" u="none" strike="noStrike" baseline="0" dirty="0" err="1">
                <a:solidFill>
                  <a:schemeClr val="accent2"/>
                </a:solidFill>
                <a:latin typeface="+mn-lt"/>
              </a:rPr>
              <a:t>Pløen</a:t>
            </a:r>
            <a:r>
              <a:rPr lang="en-US" sz="1400" b="0" i="1" u="none" strike="noStrike" baseline="0" dirty="0">
                <a:solidFill>
                  <a:schemeClr val="accent2"/>
                </a:solidFill>
                <a:latin typeface="+mn-lt"/>
              </a:rPr>
              <a:t> J, </a:t>
            </a:r>
            <a:r>
              <a:rPr lang="en-US" sz="1400" b="0" i="1" u="none" strike="noStrike" baseline="0" dirty="0" err="1">
                <a:solidFill>
                  <a:schemeClr val="accent2"/>
                </a:solidFill>
                <a:latin typeface="+mn-lt"/>
              </a:rPr>
              <a:t>Vogelius</a:t>
            </a:r>
            <a:r>
              <a:rPr lang="en-US" sz="1400" b="0" i="1" u="none" strike="noStrike" baseline="0" dirty="0">
                <a:solidFill>
                  <a:schemeClr val="accent2"/>
                </a:solidFill>
                <a:latin typeface="+mn-lt"/>
              </a:rPr>
              <a:t> IR, </a:t>
            </a:r>
            <a:r>
              <a:rPr lang="en-US" sz="1400" b="0" i="1" u="none" strike="noStrike" baseline="0" dirty="0" err="1">
                <a:solidFill>
                  <a:schemeClr val="accent2"/>
                </a:solidFill>
                <a:latin typeface="+mn-lt"/>
              </a:rPr>
              <a:t>Bentzen</a:t>
            </a:r>
            <a:r>
              <a:rPr lang="en-US" sz="1400" b="0" i="1" u="none" strike="noStrike" baseline="0" dirty="0">
                <a:solidFill>
                  <a:schemeClr val="accent2"/>
                </a:solidFill>
                <a:latin typeface="+mn-lt"/>
              </a:rPr>
              <a:t> SM, Jakobsen A (</a:t>
            </a:r>
            <a:r>
              <a:rPr lang="en-US" sz="1400" b="1" i="1" u="none" strike="noStrike" baseline="0" dirty="0">
                <a:solidFill>
                  <a:schemeClr val="accent2"/>
                </a:solidFill>
                <a:latin typeface="+mn-lt"/>
              </a:rPr>
              <a:t>2013</a:t>
            </a:r>
            <a:r>
              <a:rPr lang="en-US" sz="1400" b="0" i="1" u="none" strike="noStrike" baseline="0" dirty="0">
                <a:solidFill>
                  <a:schemeClr val="accent2"/>
                </a:solidFill>
                <a:latin typeface="+mn-lt"/>
              </a:rPr>
              <a:t>) Radiation dose-response model for locally advanced rectal cancer after preoperative chemoradiation therapy. Int J </a:t>
            </a:r>
            <a:r>
              <a:rPr lang="en-US" sz="1400" b="0" i="1" u="none" strike="noStrike" baseline="0" dirty="0" err="1">
                <a:solidFill>
                  <a:schemeClr val="accent2"/>
                </a:solidFill>
                <a:latin typeface="+mn-lt"/>
              </a:rPr>
              <a:t>Radiat</a:t>
            </a:r>
            <a:r>
              <a:rPr lang="en-US" sz="1400" b="0" i="1" u="none" strike="noStrike" baseline="0" dirty="0">
                <a:solidFill>
                  <a:schemeClr val="accent2"/>
                </a:solidFill>
                <a:latin typeface="+mn-lt"/>
              </a:rPr>
              <a:t> Oncol Biol Phys 85(1):74-80. </a:t>
            </a:r>
          </a:p>
          <a:p>
            <a:pPr algn="l"/>
            <a:endParaRPr lang="es-ES" altLang="en-US" sz="3200" b="1" u="sng" dirty="0">
              <a:effectLst>
                <a:outerShdw blurRad="38100" dist="38100" dir="2700000" algn="tl">
                  <a:srgbClr val="C0C0C0"/>
                </a:outerShdw>
              </a:effectLst>
              <a:latin typeface="+mj-lt"/>
            </a:endParaRPr>
          </a:p>
          <a:p>
            <a:pPr>
              <a:buClrTx/>
              <a:buFontTx/>
              <a:buChar char="•"/>
              <a:defRPr/>
            </a:pPr>
            <a:r>
              <a:rPr lang="es-ES" altLang="en-US" sz="3200" b="1" u="sng" dirty="0">
                <a:effectLst>
                  <a:outerShdw blurRad="38100" dist="38100" dir="2700000" algn="tl">
                    <a:srgbClr val="C0C0C0"/>
                  </a:outerShdw>
                </a:effectLst>
                <a:latin typeface="+mj-lt"/>
              </a:rPr>
              <a:t>ESCALADA DE DOSIS</a:t>
            </a:r>
          </a:p>
          <a:p>
            <a:pPr lvl="1">
              <a:buClrTx/>
              <a:buFontTx/>
              <a:buChar char="•"/>
              <a:defRPr/>
            </a:pPr>
            <a:r>
              <a:rPr lang="es-ES" altLang="en-US" sz="3200" dirty="0">
                <a:effectLst>
                  <a:outerShdw blurRad="38100" dist="38100" dir="2700000" algn="tl">
                    <a:srgbClr val="C0C0C0"/>
                  </a:outerShdw>
                </a:effectLst>
                <a:latin typeface="+mj-lt"/>
              </a:rPr>
              <a:t>BRAQUITERAPIA DE CONTACTO. Rayos X </a:t>
            </a:r>
            <a:endParaRPr lang="es-ES" altLang="en-US" sz="3200" u="sng" dirty="0">
              <a:effectLst>
                <a:outerShdw blurRad="38100" dist="38100" dir="2700000" algn="tl">
                  <a:srgbClr val="C0C0C0"/>
                </a:outerShdw>
              </a:effectLst>
              <a:latin typeface="+mj-lt"/>
            </a:endParaRPr>
          </a:p>
          <a:p>
            <a:pPr>
              <a:buClrTx/>
              <a:buFontTx/>
              <a:buChar char="•"/>
              <a:defRPr/>
            </a:pPr>
            <a:endParaRPr lang="es-ES" altLang="en-US" sz="3200" u="sng" dirty="0">
              <a:effectLst>
                <a:outerShdw blurRad="38100" dist="38100" dir="2700000" algn="tl">
                  <a:srgbClr val="C0C0C0"/>
                </a:outerShdw>
              </a:effectLst>
              <a:latin typeface="+mj-lt"/>
            </a:endParaRPr>
          </a:p>
          <a:p>
            <a:pPr lvl="1">
              <a:buClrTx/>
              <a:buFontTx/>
              <a:buChar char="•"/>
              <a:defRPr/>
            </a:pPr>
            <a:r>
              <a:rPr lang="es-ES" altLang="en-US" sz="3200" dirty="0">
                <a:effectLst>
                  <a:outerShdw blurRad="38100" dist="38100" dir="2700000" algn="tl">
                    <a:srgbClr val="000000">
                      <a:alpha val="43137"/>
                    </a:srgbClr>
                  </a:outerShdw>
                </a:effectLst>
                <a:latin typeface="+mj-lt"/>
              </a:rPr>
              <a:t>BRAQUITERAPIA ALTA TASA. HDR. Iridio 192</a:t>
            </a:r>
          </a:p>
          <a:p>
            <a:pPr>
              <a:buClr>
                <a:srgbClr val="6600CC"/>
              </a:buClr>
              <a:defRPr/>
            </a:pPr>
            <a:endParaRPr lang="es-ES" altLang="en-US" sz="3200" dirty="0">
              <a:solidFill>
                <a:schemeClr val="hlink"/>
              </a:solidFill>
              <a:effectLst>
                <a:outerShdw blurRad="38100" dist="38100" dir="2700000" algn="tl">
                  <a:srgbClr val="C0C0C0"/>
                </a:outerShdw>
              </a:effectLst>
            </a:endParaRPr>
          </a:p>
          <a:p>
            <a:pPr lvl="1">
              <a:buClr>
                <a:srgbClr val="6600CC"/>
              </a:buClr>
              <a:defRPr/>
            </a:pPr>
            <a:endParaRPr lang="es-ES" altLang="en-US" sz="3200" b="1" dirty="0">
              <a:solidFill>
                <a:schemeClr val="hlink"/>
              </a:solidFill>
              <a:effectLst>
                <a:outerShdw blurRad="38100" dist="38100" dir="2700000" algn="tl">
                  <a:srgbClr val="C0C0C0"/>
                </a:outerShdw>
              </a:effectLst>
            </a:endParaRPr>
          </a:p>
        </p:txBody>
      </p:sp>
      <p:sp>
        <p:nvSpPr>
          <p:cNvPr id="2" name="Título 1">
            <a:extLst>
              <a:ext uri="{FF2B5EF4-FFF2-40B4-BE49-F238E27FC236}">
                <a16:creationId xmlns:a16="http://schemas.microsoft.com/office/drawing/2014/main" id="{95564E35-589B-4318-C726-FD163B9F355E}"/>
              </a:ext>
            </a:extLst>
          </p:cNvPr>
          <p:cNvSpPr>
            <a:spLocks noGrp="1"/>
          </p:cNvSpPr>
          <p:nvPr>
            <p:ph type="title"/>
          </p:nvPr>
        </p:nvSpPr>
        <p:spPr>
          <a:xfrm>
            <a:off x="2009955" y="520849"/>
            <a:ext cx="9774677" cy="1323975"/>
          </a:xfrm>
        </p:spPr>
        <p:txBody>
          <a:bodyPr/>
          <a:lstStyle/>
          <a:p>
            <a:pPr algn="ctr"/>
            <a:r>
              <a:rPr lang="es-ES" sz="4800" b="1" u="sng" dirty="0">
                <a:solidFill>
                  <a:srgbClr val="FF0000"/>
                </a:solidFill>
                <a:effectLst>
                  <a:outerShdw blurRad="38100" dist="38100" dir="2700000" algn="tl">
                    <a:srgbClr val="000000">
                      <a:alpha val="43137"/>
                    </a:srgbClr>
                  </a:outerShdw>
                </a:effectLst>
              </a:rPr>
              <a:t>ESCALADA DE DOSIS</a:t>
            </a:r>
            <a:br>
              <a:rPr lang="es-ES" sz="4800" b="1" u="sng" dirty="0">
                <a:solidFill>
                  <a:srgbClr val="FF0000"/>
                </a:solidFill>
                <a:effectLst>
                  <a:outerShdw blurRad="38100" dist="38100" dir="2700000" algn="tl">
                    <a:srgbClr val="000000">
                      <a:alpha val="43137"/>
                    </a:srgbClr>
                  </a:outerShdw>
                </a:effectLst>
              </a:rPr>
            </a:br>
            <a:endParaRPr lang="en-US" sz="4800" b="1" u="sng"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6949425-97E4-FB55-D344-C30D3E935B1E}"/>
              </a:ext>
            </a:extLst>
          </p:cNvPr>
          <p:cNvSpPr>
            <a:spLocks noChangeArrowheads="1"/>
          </p:cNvSpPr>
          <p:nvPr/>
        </p:nvSpPr>
        <p:spPr bwMode="auto">
          <a:xfrm>
            <a:off x="793750" y="5667375"/>
            <a:ext cx="9144000" cy="77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buFontTx/>
              <a:buChar char="•"/>
            </a:pPr>
            <a:endParaRPr lang="en-US" altLang="en-US">
              <a:latin typeface="Times New Roman" panose="02020603050405020304" pitchFamily="18" charset="0"/>
            </a:endParaRPr>
          </a:p>
          <a:p>
            <a:endParaRPr lang="en-US" altLang="en-US">
              <a:latin typeface="Times New Roman" panose="02020603050405020304" pitchFamily="18" charset="0"/>
            </a:endParaRPr>
          </a:p>
        </p:txBody>
      </p:sp>
      <p:sp>
        <p:nvSpPr>
          <p:cNvPr id="348163" name="Rectangle 3">
            <a:extLst>
              <a:ext uri="{FF2B5EF4-FFF2-40B4-BE49-F238E27FC236}">
                <a16:creationId xmlns:a16="http://schemas.microsoft.com/office/drawing/2014/main" id="{49A30072-EC87-17A2-95AE-C0F8E71D7E5A}"/>
              </a:ext>
            </a:extLst>
          </p:cNvPr>
          <p:cNvSpPr>
            <a:spLocks noGrp="1" noChangeArrowheads="1"/>
          </p:cNvSpPr>
          <p:nvPr>
            <p:ph type="title"/>
          </p:nvPr>
        </p:nvSpPr>
        <p:spPr>
          <a:xfrm>
            <a:off x="2377052" y="642938"/>
            <a:ext cx="8105775" cy="685800"/>
          </a:xfrm>
        </p:spPr>
        <p:txBody>
          <a:bodyPr/>
          <a:lstStyle/>
          <a:p>
            <a:pPr algn="ctr" eaLnBrk="1" hangingPunct="1">
              <a:defRPr/>
            </a:pPr>
            <a:r>
              <a:rPr lang="es-ES" altLang="en-US" sz="3600" b="1" u="sng" dirty="0">
                <a:solidFill>
                  <a:srgbClr val="FF0000"/>
                </a:solidFill>
                <a:effectLst>
                  <a:outerShdw blurRad="38100" dist="38100" dir="2700000" algn="tl">
                    <a:srgbClr val="000000">
                      <a:alpha val="43137"/>
                    </a:srgbClr>
                  </a:outerShdw>
                </a:effectLst>
              </a:rPr>
              <a:t>CA. DE RECTO INFERIOR</a:t>
            </a:r>
            <a:br>
              <a:rPr lang="es-ES" altLang="en-US" sz="3600" b="1" u="sng" dirty="0">
                <a:solidFill>
                  <a:srgbClr val="FF0000"/>
                </a:solidFill>
                <a:effectLst>
                  <a:outerShdw blurRad="38100" dist="38100" dir="2700000" algn="tl">
                    <a:srgbClr val="000000">
                      <a:alpha val="43137"/>
                    </a:srgbClr>
                  </a:outerShdw>
                </a:effectLst>
              </a:rPr>
            </a:br>
            <a:r>
              <a:rPr lang="es-ES" altLang="en-US" sz="3600" b="1" u="sng" dirty="0">
                <a:solidFill>
                  <a:srgbClr val="FF0000"/>
                </a:solidFill>
                <a:effectLst>
                  <a:outerShdw blurRad="38100" dist="38100" dir="2700000" algn="tl">
                    <a:srgbClr val="000000">
                      <a:alpha val="43137"/>
                    </a:srgbClr>
                  </a:outerShdw>
                </a:effectLst>
              </a:rPr>
              <a:t>PRESERVACIÓN DEL ESFINTER </a:t>
            </a:r>
          </a:p>
        </p:txBody>
      </p:sp>
      <p:sp>
        <p:nvSpPr>
          <p:cNvPr id="348164" name="Rectangle 4">
            <a:extLst>
              <a:ext uri="{FF2B5EF4-FFF2-40B4-BE49-F238E27FC236}">
                <a16:creationId xmlns:a16="http://schemas.microsoft.com/office/drawing/2014/main" id="{58EE517A-4FA6-E493-B7DA-9D1CF26A5A9E}"/>
              </a:ext>
            </a:extLst>
          </p:cNvPr>
          <p:cNvSpPr>
            <a:spLocks noChangeArrowheads="1"/>
          </p:cNvSpPr>
          <p:nvPr/>
        </p:nvSpPr>
        <p:spPr bwMode="auto">
          <a:xfrm>
            <a:off x="1447800" y="1628800"/>
            <a:ext cx="8610600" cy="5043945"/>
          </a:xfrm>
          <a:prstGeom prst="rect">
            <a:avLst/>
          </a:prstGeom>
          <a:noFill/>
          <a:ln>
            <a:noFill/>
          </a:ln>
          <a:effectLst/>
        </p:spPr>
        <p:txBody>
          <a:bodyPr>
            <a:spAutoFit/>
          </a:bodyPr>
          <a:lstStyle/>
          <a:p>
            <a:pPr marL="800100" lvl="1" indent="-342900">
              <a:buClrTx/>
              <a:buFont typeface="Arial" panose="020B0604020202020204" pitchFamily="34" charset="0"/>
              <a:buChar char="•"/>
              <a:defRPr/>
            </a:pPr>
            <a:r>
              <a:rPr lang="es-ES" altLang="en-US" sz="2200" b="1" dirty="0">
                <a:effectLst>
                  <a:outerShdw blurRad="38100" dist="38100" dir="2700000" algn="tl">
                    <a:srgbClr val="C0C0C0"/>
                  </a:outerShdw>
                </a:effectLst>
                <a:latin typeface="+mj-lt"/>
              </a:rPr>
              <a:t>PACIENTE  </a:t>
            </a:r>
          </a:p>
          <a:p>
            <a:pPr marL="1257300" lvl="2" indent="-342900">
              <a:buClrTx/>
              <a:buFont typeface="Arial" panose="020B0604020202020204" pitchFamily="34" charset="0"/>
              <a:buChar char="•"/>
              <a:defRPr/>
            </a:pPr>
            <a:r>
              <a:rPr lang="es-ES" altLang="en-US" sz="2200" b="1" dirty="0">
                <a:effectLst>
                  <a:outerShdw blurRad="38100" dist="38100" dir="2700000" algn="tl">
                    <a:srgbClr val="C0C0C0"/>
                  </a:outerShdw>
                </a:effectLst>
                <a:latin typeface="+mj-lt"/>
              </a:rPr>
              <a:t>Edad</a:t>
            </a:r>
          </a:p>
          <a:p>
            <a:pPr marL="1257300" lvl="2" indent="-342900">
              <a:buClrTx/>
              <a:buFont typeface="Arial" panose="020B0604020202020204" pitchFamily="34" charset="0"/>
              <a:buChar char="•"/>
              <a:defRPr/>
            </a:pPr>
            <a:r>
              <a:rPr lang="es-ES" altLang="en-US" sz="2200" b="1" dirty="0">
                <a:effectLst>
                  <a:outerShdw blurRad="38100" dist="38100" dir="2700000" algn="tl">
                    <a:srgbClr val="C0C0C0"/>
                  </a:outerShdw>
                </a:effectLst>
                <a:latin typeface="+mj-lt"/>
              </a:rPr>
              <a:t>Sexo</a:t>
            </a:r>
          </a:p>
          <a:p>
            <a:pPr marL="1257300" lvl="2" indent="-342900">
              <a:buClrTx/>
              <a:buFont typeface="Arial" panose="020B0604020202020204" pitchFamily="34" charset="0"/>
              <a:buChar char="•"/>
              <a:defRPr/>
            </a:pPr>
            <a:r>
              <a:rPr lang="es-ES" altLang="en-US" sz="2200" b="1" dirty="0">
                <a:effectLst>
                  <a:outerShdw blurRad="38100" dist="38100" dir="2700000" algn="tl">
                    <a:srgbClr val="C0C0C0"/>
                  </a:outerShdw>
                </a:effectLst>
                <a:latin typeface="+mj-lt"/>
              </a:rPr>
              <a:t>Perfil psicológico ...</a:t>
            </a:r>
          </a:p>
          <a:p>
            <a:pPr marL="1257300" lvl="2" indent="-342900">
              <a:buClrTx/>
              <a:buFont typeface="Arial" panose="020B0604020202020204" pitchFamily="34" charset="0"/>
              <a:buChar char="•"/>
              <a:defRPr/>
            </a:pPr>
            <a:r>
              <a:rPr lang="es-ES" altLang="en-US" sz="2200" b="1" dirty="0">
                <a:effectLst>
                  <a:outerShdw blurRad="38100" dist="38100" dir="2700000" algn="tl">
                    <a:srgbClr val="C0C0C0"/>
                  </a:outerShdw>
                </a:effectLst>
                <a:latin typeface="+mj-lt"/>
              </a:rPr>
              <a:t>RESULTADOS NO SUPERPONIBLES A TME</a:t>
            </a:r>
          </a:p>
          <a:p>
            <a:pPr marL="1257300" lvl="2" indent="-342900">
              <a:buClrTx/>
              <a:buFont typeface="Arial" panose="020B0604020202020204" pitchFamily="34" charset="0"/>
              <a:buChar char="•"/>
              <a:defRPr/>
            </a:pPr>
            <a:r>
              <a:rPr lang="es-ES" altLang="en-US" sz="2200" b="1" dirty="0">
                <a:effectLst>
                  <a:outerShdw blurRad="38100" dist="38100" dir="2700000" algn="tl">
                    <a:srgbClr val="C0C0C0"/>
                  </a:outerShdw>
                </a:effectLst>
                <a:latin typeface="+mj-lt"/>
              </a:rPr>
              <a:t>Evaluación por OR antes/durante el tratamiento de RT/BT</a:t>
            </a:r>
          </a:p>
          <a:p>
            <a:pPr marL="1257300" lvl="2" indent="-342900">
              <a:buClrTx/>
              <a:buFont typeface="Arial" panose="020B0604020202020204" pitchFamily="34" charset="0"/>
              <a:buChar char="•"/>
              <a:defRPr/>
            </a:pPr>
            <a:r>
              <a:rPr lang="es-ES" altLang="en-US" sz="2200" b="1" dirty="0">
                <a:effectLst>
                  <a:outerShdw blurRad="38100" dist="38100" dir="2700000" algn="tl">
                    <a:srgbClr val="C0C0C0"/>
                  </a:outerShdw>
                </a:effectLst>
                <a:latin typeface="+mj-lt"/>
              </a:rPr>
              <a:t>ESTRICTO SEGUIMIENTO</a:t>
            </a:r>
          </a:p>
          <a:p>
            <a:pPr marL="1257300" lvl="2" indent="-342900">
              <a:buClrTx/>
              <a:buFont typeface="Arial" panose="020B0604020202020204" pitchFamily="34" charset="0"/>
              <a:buChar char="•"/>
              <a:defRPr/>
            </a:pPr>
            <a:r>
              <a:rPr lang="es-ES" altLang="en-US" sz="2200" b="1" dirty="0">
                <a:effectLst>
                  <a:outerShdw blurRad="38100" dist="38100" dir="2700000" algn="tl">
                    <a:srgbClr val="C0C0C0"/>
                  </a:outerShdw>
                </a:effectLst>
                <a:latin typeface="+mj-lt"/>
              </a:rPr>
              <a:t>RESCATE QUIRURGICO. TOXICIDAD</a:t>
            </a:r>
          </a:p>
          <a:p>
            <a:pPr marL="1200150" lvl="2" indent="-285750">
              <a:buClrTx/>
              <a:buFont typeface="Arial" panose="020B0604020202020204" pitchFamily="34" charset="0"/>
              <a:buChar char="•"/>
              <a:defRPr/>
            </a:pPr>
            <a:endParaRPr lang="es-ES" altLang="en-US" b="1" dirty="0">
              <a:effectLst>
                <a:outerShdw blurRad="38100" dist="38100" dir="2700000" algn="tl">
                  <a:srgbClr val="C0C0C0"/>
                </a:outerShdw>
              </a:effectLst>
              <a:latin typeface="+mj-lt"/>
            </a:endParaRPr>
          </a:p>
          <a:p>
            <a:pPr marL="457200" lvl="1" indent="0">
              <a:buClrTx/>
              <a:defRPr/>
            </a:pPr>
            <a:endParaRPr lang="es-ES" altLang="en-US" sz="4000" b="1" dirty="0">
              <a:effectLst>
                <a:outerShdw blurRad="38100" dist="38100" dir="2700000" algn="tl">
                  <a:srgbClr val="C0C0C0"/>
                </a:outerShdw>
              </a:effectLst>
              <a:latin typeface="+mj-lt"/>
            </a:endParaRPr>
          </a:p>
          <a:p>
            <a:pPr marL="457200" lvl="1" indent="0">
              <a:buClrTx/>
              <a:defRPr/>
            </a:pPr>
            <a:r>
              <a:rPr lang="es-ES" altLang="en-US" sz="4000" b="1" dirty="0">
                <a:effectLst>
                  <a:outerShdw blurRad="38100" dist="38100" dir="2700000" algn="tl">
                    <a:srgbClr val="C0C0C0"/>
                  </a:outerShdw>
                </a:effectLst>
                <a:latin typeface="+mj-lt"/>
              </a:rPr>
              <a:t>	EQUIPO MULTIDISCIPLINAR</a:t>
            </a:r>
          </a:p>
          <a:p>
            <a:pPr lvl="2">
              <a:buClr>
                <a:srgbClr val="6600CC"/>
              </a:buClr>
              <a:defRPr/>
            </a:pPr>
            <a:endParaRPr lang="es-ES" altLang="en-US" sz="4000" b="1" dirty="0">
              <a:solidFill>
                <a:srgbClr val="6600CC"/>
              </a:solidFill>
              <a:effectLst>
                <a:outerShdw blurRad="38100" dist="38100" dir="2700000" algn="tl">
                  <a:srgbClr val="C0C0C0"/>
                </a:outerShdw>
              </a:effectLst>
            </a:endParaRPr>
          </a:p>
          <a:p>
            <a:pPr lvl="1">
              <a:buClr>
                <a:srgbClr val="6600CC"/>
              </a:buClr>
              <a:defRPr/>
            </a:pPr>
            <a:endParaRPr lang="es-ES" altLang="en-US" sz="3200" b="1" dirty="0">
              <a:solidFill>
                <a:srgbClr val="0066FF"/>
              </a:solidFill>
              <a:effectLst>
                <a:outerShdw blurRad="38100" dist="38100" dir="2700000" algn="tl">
                  <a:srgbClr val="C0C0C0"/>
                </a:outerShdw>
              </a:effectLst>
            </a:endParaRPr>
          </a:p>
        </p:txBody>
      </p:sp>
      <p:sp>
        <p:nvSpPr>
          <p:cNvPr id="7173" name="Rectangle 6">
            <a:extLst>
              <a:ext uri="{FF2B5EF4-FFF2-40B4-BE49-F238E27FC236}">
                <a16:creationId xmlns:a16="http://schemas.microsoft.com/office/drawing/2014/main" id="{FDD8FC9C-5121-2D17-3AFD-8F1CCBA7D860}"/>
              </a:ext>
            </a:extLst>
          </p:cNvPr>
          <p:cNvSpPr>
            <a:spLocks noChangeArrowheads="1"/>
          </p:cNvSpPr>
          <p:nvPr/>
        </p:nvSpPr>
        <p:spPr bwMode="auto">
          <a:xfrm>
            <a:off x="1524000" y="3522664"/>
            <a:ext cx="9144000" cy="43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ltLang="en-US"/>
          </a:p>
        </p:txBody>
      </p:sp>
      <p:pic>
        <p:nvPicPr>
          <p:cNvPr id="3" name="Imagen 2">
            <a:extLst>
              <a:ext uri="{FF2B5EF4-FFF2-40B4-BE49-F238E27FC236}">
                <a16:creationId xmlns:a16="http://schemas.microsoft.com/office/drawing/2014/main" id="{BBCCE1B6-18DD-17C4-7568-89EBAA9FDE06}"/>
              </a:ext>
            </a:extLst>
          </p:cNvPr>
          <p:cNvPicPr>
            <a:picLocks noChangeAspect="1"/>
          </p:cNvPicPr>
          <p:nvPr/>
        </p:nvPicPr>
        <p:blipFill rotWithShape="1">
          <a:blip r:embed="rId2"/>
          <a:srcRect l="31691" t="22700" r="32872" b="23751"/>
          <a:stretch/>
        </p:blipFill>
        <p:spPr>
          <a:xfrm>
            <a:off x="8409525" y="3678630"/>
            <a:ext cx="3240360" cy="27543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33BDD3-A31F-FCCE-8688-F71F3453D12B}"/>
              </a:ext>
            </a:extLst>
          </p:cNvPr>
          <p:cNvPicPr>
            <a:picLocks noChangeAspect="1"/>
          </p:cNvPicPr>
          <p:nvPr/>
        </p:nvPicPr>
        <p:blipFill rotWithShape="1">
          <a:blip r:embed="rId3"/>
          <a:srcRect l="15744" t="45800" r="42913" b="13250"/>
          <a:stretch/>
        </p:blipFill>
        <p:spPr>
          <a:xfrm>
            <a:off x="2351584" y="1412776"/>
            <a:ext cx="8917914" cy="4968552"/>
          </a:xfrm>
          <a:prstGeom prst="rect">
            <a:avLst/>
          </a:prstGeom>
        </p:spPr>
      </p:pic>
      <p:sp>
        <p:nvSpPr>
          <p:cNvPr id="4" name="CuadroTexto 3">
            <a:extLst>
              <a:ext uri="{FF2B5EF4-FFF2-40B4-BE49-F238E27FC236}">
                <a16:creationId xmlns:a16="http://schemas.microsoft.com/office/drawing/2014/main" id="{A4BB9E7A-FD6A-E5B2-64F4-7BB0E1B76A9F}"/>
              </a:ext>
            </a:extLst>
          </p:cNvPr>
          <p:cNvSpPr txBox="1"/>
          <p:nvPr/>
        </p:nvSpPr>
        <p:spPr>
          <a:xfrm>
            <a:off x="6744072" y="332656"/>
            <a:ext cx="5112568" cy="922432"/>
          </a:xfrm>
          <a:prstGeom prst="rect">
            <a:avLst/>
          </a:prstGeom>
          <a:noFill/>
        </p:spPr>
        <p:txBody>
          <a:bodyPr wrap="square" rtlCol="0">
            <a:spAutoFit/>
          </a:bodyPr>
          <a:lstStyle/>
          <a:p>
            <a:r>
              <a:rPr lang="es-ES" sz="2000" b="1" dirty="0">
                <a:latin typeface="+mn-lt"/>
              </a:rPr>
              <a:t>BT DE CONTACTO. Técnica de </a:t>
            </a:r>
            <a:r>
              <a:rPr lang="es-ES" sz="2000" b="1" dirty="0" err="1">
                <a:latin typeface="+mn-lt"/>
              </a:rPr>
              <a:t>Papillon</a:t>
            </a:r>
            <a:endParaRPr lang="es-ES" sz="2000" b="1" dirty="0">
              <a:latin typeface="+mn-lt"/>
            </a:endParaRPr>
          </a:p>
          <a:p>
            <a:r>
              <a:rPr lang="es-ES" sz="2000" b="1" dirty="0">
                <a:latin typeface="+mn-lt"/>
              </a:rPr>
              <a:t>FRANCIA</a:t>
            </a:r>
          </a:p>
          <a:p>
            <a:r>
              <a:rPr lang="en-US" sz="1800" b="1" i="0" u="none" strike="noStrike" baseline="0" dirty="0">
                <a:latin typeface="URWPalladioL-Bold"/>
              </a:rPr>
              <a:t>Jean-Pierre Gerard. </a:t>
            </a:r>
            <a:r>
              <a:rPr lang="en-US" sz="1800" b="0" i="0" u="none" strike="noStrike" baseline="0" dirty="0">
                <a:latin typeface="URWPalladioL-Roma"/>
              </a:rPr>
              <a:t>Centre Antoine-</a:t>
            </a:r>
            <a:r>
              <a:rPr lang="en-US" sz="1800" b="0" i="0" u="none" strike="noStrike" baseline="0" dirty="0" err="1">
                <a:latin typeface="URWPalladioL-Roma"/>
              </a:rPr>
              <a:t>Lacassagne</a:t>
            </a:r>
            <a:r>
              <a:rPr lang="en-US" sz="1800" b="0" i="0" u="none" strike="noStrike" baseline="0" dirty="0">
                <a:latin typeface="URWPalladioL-Roma"/>
              </a:rPr>
              <a:t>. </a:t>
            </a:r>
            <a:r>
              <a:rPr lang="en-US" dirty="0">
                <a:latin typeface="URWPalladioL-Roma"/>
              </a:rPr>
              <a:t>Niza</a:t>
            </a:r>
          </a:p>
        </p:txBody>
      </p:sp>
      <p:sp>
        <p:nvSpPr>
          <p:cNvPr id="7" name="CuadroTexto 6">
            <a:extLst>
              <a:ext uri="{FF2B5EF4-FFF2-40B4-BE49-F238E27FC236}">
                <a16:creationId xmlns:a16="http://schemas.microsoft.com/office/drawing/2014/main" id="{D4F89AF2-4781-8715-C1E2-7FA88155D3C7}"/>
              </a:ext>
            </a:extLst>
          </p:cNvPr>
          <p:cNvSpPr txBox="1"/>
          <p:nvPr/>
        </p:nvSpPr>
        <p:spPr>
          <a:xfrm>
            <a:off x="2567608" y="332656"/>
            <a:ext cx="3838102" cy="922432"/>
          </a:xfrm>
          <a:prstGeom prst="rect">
            <a:avLst/>
          </a:prstGeom>
          <a:noFill/>
        </p:spPr>
        <p:txBody>
          <a:bodyPr wrap="none" rtlCol="0">
            <a:spAutoFit/>
          </a:bodyPr>
          <a:lstStyle/>
          <a:p>
            <a:r>
              <a:rPr lang="es-ES" sz="2000" b="1" dirty="0">
                <a:latin typeface="+mj-lt"/>
              </a:rPr>
              <a:t>BT HDR</a:t>
            </a:r>
          </a:p>
          <a:p>
            <a:r>
              <a:rPr lang="es-ES" sz="2000" b="1" dirty="0">
                <a:latin typeface="+mj-lt"/>
              </a:rPr>
              <a:t>CANADA. </a:t>
            </a:r>
          </a:p>
          <a:p>
            <a:r>
              <a:rPr lang="en-US" sz="1800" b="1" i="0" u="none" strike="noStrike" baseline="0" dirty="0" err="1">
                <a:latin typeface="+mj-lt"/>
              </a:rPr>
              <a:t>Te</a:t>
            </a:r>
            <a:r>
              <a:rPr lang="en-US" sz="1800" b="1" i="0" u="none" strike="noStrike" baseline="0" dirty="0">
                <a:latin typeface="+mj-lt"/>
              </a:rPr>
              <a:t> Vuong. </a:t>
            </a:r>
            <a:r>
              <a:rPr lang="en-US" sz="1800" b="0" i="0" u="none" strike="noStrike" baseline="0" dirty="0">
                <a:latin typeface="+mj-lt"/>
              </a:rPr>
              <a:t>McGill University, Montreal. </a:t>
            </a:r>
            <a:endParaRPr lang="en-US" sz="2000" b="1" dirty="0">
              <a:latin typeface="+mj-lt"/>
            </a:endParaRPr>
          </a:p>
        </p:txBody>
      </p:sp>
      <p:sp>
        <p:nvSpPr>
          <p:cNvPr id="2" name="Flecha: hacia abajo 1">
            <a:extLst>
              <a:ext uri="{FF2B5EF4-FFF2-40B4-BE49-F238E27FC236}">
                <a16:creationId xmlns:a16="http://schemas.microsoft.com/office/drawing/2014/main" id="{A500CBBA-38D7-8F3F-EA7F-3B73CAEDEEA0}"/>
              </a:ext>
            </a:extLst>
          </p:cNvPr>
          <p:cNvSpPr/>
          <p:nvPr/>
        </p:nvSpPr>
        <p:spPr bwMode="auto">
          <a:xfrm rot="19719725">
            <a:off x="3876779" y="1616260"/>
            <a:ext cx="330160" cy="2095780"/>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SC Regular" panose="020B0502040504020204" pitchFamily="34" charset="0"/>
            </a:endParaRPr>
          </a:p>
        </p:txBody>
      </p:sp>
      <p:sp>
        <p:nvSpPr>
          <p:cNvPr id="5" name="Flecha: hacia abajo 4">
            <a:extLst>
              <a:ext uri="{FF2B5EF4-FFF2-40B4-BE49-F238E27FC236}">
                <a16:creationId xmlns:a16="http://schemas.microsoft.com/office/drawing/2014/main" id="{2B5894BA-A1DE-3EEA-62F5-562ED455336C}"/>
              </a:ext>
            </a:extLst>
          </p:cNvPr>
          <p:cNvSpPr/>
          <p:nvPr/>
        </p:nvSpPr>
        <p:spPr bwMode="auto">
          <a:xfrm rot="1296657">
            <a:off x="6975942" y="1616260"/>
            <a:ext cx="286087" cy="2095780"/>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SC Regular" panose="020B0502040504020204" pitchFamily="34" charset="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9A94DBDD-09ED-6161-A160-D32AF3E217BE}"/>
              </a:ext>
            </a:extLst>
          </p:cNvPr>
          <p:cNvSpPr txBox="1">
            <a:spLocks/>
          </p:cNvSpPr>
          <p:nvPr/>
        </p:nvSpPr>
        <p:spPr bwMode="auto">
          <a:xfrm>
            <a:off x="2063552" y="2465065"/>
            <a:ext cx="972108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a:lstStyle>
          <a:p>
            <a:pPr algn="ctr" hangingPunct="1"/>
            <a:r>
              <a:rPr lang="es-ES" sz="4800" b="1" u="sng" dirty="0">
                <a:solidFill>
                  <a:srgbClr val="FF0000"/>
                </a:solidFill>
                <a:effectLst>
                  <a:outerShdw blurRad="38100" dist="38100" dir="2700000" algn="tl">
                    <a:srgbClr val="000000">
                      <a:alpha val="43137"/>
                    </a:srgbClr>
                  </a:outerShdw>
                </a:effectLst>
              </a:rPr>
              <a:t>BRAQUITERAPIA RX CONTACTO</a:t>
            </a:r>
            <a:endParaRPr lang="en-US" sz="80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8573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8CD9AE-E33B-94F1-1642-1BC307440757}"/>
              </a:ext>
            </a:extLst>
          </p:cNvPr>
          <p:cNvSpPr txBox="1"/>
          <p:nvPr/>
        </p:nvSpPr>
        <p:spPr>
          <a:xfrm>
            <a:off x="1847528" y="1837026"/>
            <a:ext cx="9793088" cy="3212546"/>
          </a:xfrm>
          <a:prstGeom prst="rect">
            <a:avLst/>
          </a:prstGeom>
          <a:noFill/>
        </p:spPr>
        <p:txBody>
          <a:bodyPr wrap="square">
            <a:spAutoFit/>
          </a:bodyPr>
          <a:lstStyle/>
          <a:p>
            <a:pPr marL="285750" indent="-285750">
              <a:buFont typeface="Arial" panose="020B0604020202020204" pitchFamily="34" charset="0"/>
              <a:buChar char="•"/>
            </a:pPr>
            <a:endParaRPr lang="en-US" sz="1800" b="0" i="0" u="none" strike="noStrike" baseline="0" dirty="0">
              <a:solidFill>
                <a:srgbClr val="000000"/>
              </a:solidFill>
              <a:latin typeface="Charis SIL"/>
            </a:endParaRPr>
          </a:p>
          <a:p>
            <a:r>
              <a:rPr lang="en-US" sz="1800" b="1" i="0" u="none" strike="noStrike" baseline="0" dirty="0">
                <a:solidFill>
                  <a:srgbClr val="000000"/>
                </a:solidFill>
                <a:latin typeface="Charis SIL"/>
              </a:rPr>
              <a:t>                           ICONE (International </a:t>
            </a:r>
            <a:r>
              <a:rPr lang="en-US" sz="1800" b="1" i="0" u="none" strike="noStrike" baseline="0" dirty="0" err="1">
                <a:solidFill>
                  <a:srgbClr val="000000"/>
                </a:solidFill>
                <a:latin typeface="Charis SIL"/>
              </a:rPr>
              <a:t>COntact</a:t>
            </a:r>
            <a:r>
              <a:rPr lang="en-US" sz="1800" b="1" i="0" u="none" strike="noStrike" baseline="0" dirty="0">
                <a:solidFill>
                  <a:srgbClr val="000000"/>
                </a:solidFill>
                <a:latin typeface="Charis SIL"/>
              </a:rPr>
              <a:t> radiotherapy Network. </a:t>
            </a:r>
            <a:r>
              <a:rPr lang="en-US" sz="1800" b="1" i="0" u="none" strike="noStrike" baseline="0" dirty="0" err="1">
                <a:solidFill>
                  <a:srgbClr val="000000"/>
                </a:solidFill>
                <a:latin typeface="Charis SIL"/>
              </a:rPr>
              <a:t>Creado</a:t>
            </a:r>
            <a:r>
              <a:rPr lang="en-US" sz="1800" b="1" i="0" u="none" strike="noStrike" baseline="0" dirty="0">
                <a:solidFill>
                  <a:srgbClr val="000000"/>
                </a:solidFill>
                <a:latin typeface="Charis SIL"/>
              </a:rPr>
              <a:t> </a:t>
            </a:r>
            <a:r>
              <a:rPr lang="en-US" sz="1800" b="1" i="0" u="none" strike="noStrike" baseline="0" dirty="0" err="1">
                <a:solidFill>
                  <a:srgbClr val="000000"/>
                </a:solidFill>
                <a:latin typeface="Charis SIL"/>
              </a:rPr>
              <a:t>en</a:t>
            </a:r>
            <a:r>
              <a:rPr lang="en-US" sz="1800" b="1" i="0" u="none" strike="noStrike" baseline="0" dirty="0">
                <a:solidFill>
                  <a:srgbClr val="000000"/>
                </a:solidFill>
                <a:latin typeface="Charis SIL"/>
              </a:rPr>
              <a:t> 2005)</a:t>
            </a:r>
          </a:p>
          <a:p>
            <a:endParaRPr lang="en-US" dirty="0">
              <a:solidFill>
                <a:srgbClr val="000000"/>
              </a:solidFill>
              <a:latin typeface="Charis SIL"/>
            </a:endParaRPr>
          </a:p>
          <a:p>
            <a:pPr marL="285750" indent="-285750">
              <a:buFont typeface="Arial" panose="020B0604020202020204" pitchFamily="34" charset="0"/>
              <a:buChar char="•"/>
            </a:pPr>
            <a:r>
              <a:rPr lang="en-US" sz="1800" b="0" i="0" u="none" strike="noStrike" baseline="0" dirty="0">
                <a:solidFill>
                  <a:srgbClr val="000000"/>
                </a:solidFill>
                <a:latin typeface="Charis SIL"/>
              </a:rPr>
              <a:t>Francia: Haute </a:t>
            </a:r>
            <a:r>
              <a:rPr lang="en-US" sz="1800" b="0" i="0" u="none" strike="noStrike" baseline="0" dirty="0" err="1">
                <a:solidFill>
                  <a:srgbClr val="000000"/>
                </a:solidFill>
                <a:latin typeface="Charis SIL"/>
              </a:rPr>
              <a:t>Autorit</a:t>
            </a:r>
            <a:r>
              <a:rPr lang="en-US" sz="1800" b="0" i="0" u="none" strike="noStrike" baseline="0" dirty="0" err="1">
                <a:solidFill>
                  <a:srgbClr val="000000"/>
                </a:solidFill>
                <a:latin typeface="WMKRI B+ Te X_ C M_"/>
              </a:rPr>
              <a:t>´</a:t>
            </a:r>
            <a:r>
              <a:rPr lang="en-US" sz="1800" b="0" i="0" u="none" strike="noStrike" baseline="0" dirty="0" err="1">
                <a:solidFill>
                  <a:srgbClr val="000000"/>
                </a:solidFill>
                <a:latin typeface="Charis SIL"/>
              </a:rPr>
              <a:t>e</a:t>
            </a:r>
            <a:r>
              <a:rPr lang="en-US" sz="1800" b="0" i="0" u="none" strike="noStrike" baseline="0" dirty="0">
                <a:solidFill>
                  <a:srgbClr val="000000"/>
                </a:solidFill>
                <a:latin typeface="Charis SIL"/>
              </a:rPr>
              <a:t> de </a:t>
            </a:r>
            <a:r>
              <a:rPr lang="en-US" sz="1800" b="0" i="0" u="none" strike="noStrike" baseline="0" dirty="0" err="1">
                <a:solidFill>
                  <a:srgbClr val="000000"/>
                </a:solidFill>
                <a:latin typeface="Charis SIL"/>
              </a:rPr>
              <a:t>Sant</a:t>
            </a:r>
            <a:r>
              <a:rPr lang="en-US" sz="1800" b="0" i="0" u="none" strike="noStrike" baseline="0" dirty="0" err="1">
                <a:solidFill>
                  <a:srgbClr val="000000"/>
                </a:solidFill>
                <a:latin typeface="WMKRI B+ Te X_ C M_"/>
              </a:rPr>
              <a:t>´</a:t>
            </a:r>
            <a:r>
              <a:rPr lang="en-US" sz="1800" b="0" i="0" u="none" strike="noStrike" baseline="0" dirty="0" err="1">
                <a:solidFill>
                  <a:srgbClr val="000000"/>
                </a:solidFill>
                <a:latin typeface="Charis SIL"/>
              </a:rPr>
              <a:t>e</a:t>
            </a:r>
            <a:r>
              <a:rPr lang="en-US" sz="1800" b="0" i="0" u="none" strike="noStrike" baseline="0" dirty="0">
                <a:solidFill>
                  <a:srgbClr val="000000"/>
                </a:solidFill>
                <a:latin typeface="Charis SIL"/>
              </a:rPr>
              <a:t> (HAS) </a:t>
            </a:r>
            <a:r>
              <a:rPr lang="en-US" sz="1800" b="0" i="0" u="none" strike="noStrike" baseline="0" dirty="0" err="1">
                <a:solidFill>
                  <a:srgbClr val="000000"/>
                </a:solidFill>
                <a:latin typeface="Charis SIL"/>
              </a:rPr>
              <a:t>certific</a:t>
            </a:r>
            <a:r>
              <a:rPr lang="en-US" dirty="0" err="1">
                <a:solidFill>
                  <a:srgbClr val="000000"/>
                </a:solidFill>
                <a:latin typeface="Charis SIL"/>
              </a:rPr>
              <a:t>ó</a:t>
            </a:r>
            <a:r>
              <a:rPr lang="en-US" dirty="0">
                <a:solidFill>
                  <a:srgbClr val="000000"/>
                </a:solidFill>
                <a:latin typeface="Charis SIL"/>
              </a:rPr>
              <a:t> la BT de </a:t>
            </a:r>
            <a:r>
              <a:rPr lang="en-US" dirty="0" err="1">
                <a:solidFill>
                  <a:srgbClr val="000000"/>
                </a:solidFill>
                <a:latin typeface="Charis SIL"/>
              </a:rPr>
              <a:t>contacto</a:t>
            </a:r>
            <a:r>
              <a:rPr lang="en-US" dirty="0">
                <a:solidFill>
                  <a:srgbClr val="000000"/>
                </a:solidFill>
                <a:latin typeface="Charis SIL"/>
              </a:rPr>
              <a:t> para </a:t>
            </a:r>
            <a:r>
              <a:rPr lang="en-US" dirty="0" err="1">
                <a:solidFill>
                  <a:srgbClr val="000000"/>
                </a:solidFill>
                <a:latin typeface="Charis SIL"/>
              </a:rPr>
              <a:t>tumores</a:t>
            </a:r>
            <a:r>
              <a:rPr lang="en-US" dirty="0">
                <a:solidFill>
                  <a:srgbClr val="000000"/>
                </a:solidFill>
                <a:latin typeface="Charis SIL"/>
              </a:rPr>
              <a:t> de recto T1-3N0. 2008</a:t>
            </a:r>
          </a:p>
          <a:p>
            <a:pPr algn="just"/>
            <a:endParaRPr lang="fr-FR" sz="1400" b="0" i="1" u="none" strike="noStrike" baseline="0" dirty="0">
              <a:solidFill>
                <a:srgbClr val="000000"/>
              </a:solidFill>
              <a:latin typeface="+mj-lt"/>
            </a:endParaRPr>
          </a:p>
          <a:p>
            <a:pPr algn="just"/>
            <a:r>
              <a:rPr lang="fr-FR" sz="1400" b="0" i="1" u="none" strike="noStrike" baseline="0" dirty="0">
                <a:solidFill>
                  <a:schemeClr val="accent2"/>
                </a:solidFill>
                <a:latin typeface="+mj-lt"/>
              </a:rPr>
              <a:t>Haute </a:t>
            </a:r>
            <a:r>
              <a:rPr lang="fr-FR" sz="1400" b="0" i="1" u="none" strike="noStrike" baseline="0" dirty="0" err="1">
                <a:solidFill>
                  <a:schemeClr val="accent2"/>
                </a:solidFill>
                <a:latin typeface="+mj-lt"/>
              </a:rPr>
              <a:t>Autorit´e</a:t>
            </a:r>
            <a:r>
              <a:rPr lang="fr-FR" sz="1400" b="0" i="1" u="none" strike="noStrike" baseline="0" dirty="0">
                <a:solidFill>
                  <a:schemeClr val="accent2"/>
                </a:solidFill>
                <a:latin typeface="+mj-lt"/>
              </a:rPr>
              <a:t> de </a:t>
            </a:r>
            <a:r>
              <a:rPr lang="fr-FR" sz="1400" b="0" i="1" u="none" strike="noStrike" baseline="0" dirty="0" err="1">
                <a:solidFill>
                  <a:schemeClr val="accent2"/>
                </a:solidFill>
                <a:latin typeface="+mj-lt"/>
              </a:rPr>
              <a:t>Sant´e</a:t>
            </a:r>
            <a:r>
              <a:rPr lang="fr-FR" sz="1400" b="0" i="1" u="none" strike="noStrike" baseline="0" dirty="0">
                <a:solidFill>
                  <a:schemeClr val="accent2"/>
                </a:solidFill>
                <a:latin typeface="+mj-lt"/>
              </a:rPr>
              <a:t>. </a:t>
            </a:r>
            <a:r>
              <a:rPr lang="fr-FR" sz="1400" b="0" i="1" u="none" strike="noStrike" baseline="0" dirty="0" err="1">
                <a:solidFill>
                  <a:schemeClr val="accent2"/>
                </a:solidFill>
                <a:latin typeface="+mj-lt"/>
              </a:rPr>
              <a:t>Radioth´erapie</a:t>
            </a:r>
            <a:r>
              <a:rPr lang="fr-FR" sz="1400" b="0" i="1" u="none" strike="noStrike" baseline="0" dirty="0">
                <a:solidFill>
                  <a:schemeClr val="accent2"/>
                </a:solidFill>
                <a:latin typeface="+mj-lt"/>
              </a:rPr>
              <a:t> de Contact. Rapport d’´</a:t>
            </a:r>
            <a:r>
              <a:rPr lang="fr-FR" sz="1400" b="0" i="1" u="none" strike="noStrike" baseline="0" dirty="0" err="1">
                <a:solidFill>
                  <a:schemeClr val="accent2"/>
                </a:solidFill>
                <a:latin typeface="+mj-lt"/>
              </a:rPr>
              <a:t>evaluation</a:t>
            </a:r>
            <a:r>
              <a:rPr lang="fr-FR" sz="1400" b="0" i="1" u="none" strike="noStrike" baseline="0" dirty="0">
                <a:solidFill>
                  <a:schemeClr val="accent2"/>
                </a:solidFill>
                <a:latin typeface="+mj-lt"/>
              </a:rPr>
              <a:t> Technologique. </a:t>
            </a:r>
            <a:r>
              <a:rPr lang="fr-FR" sz="1400" b="0" i="1" u="none" strike="noStrike" baseline="0" dirty="0" err="1">
                <a:solidFill>
                  <a:schemeClr val="accent2"/>
                </a:solidFill>
                <a:latin typeface="+mj-lt"/>
              </a:rPr>
              <a:t>Available</a:t>
            </a:r>
            <a:r>
              <a:rPr lang="fr-FR" sz="1400" b="0" i="1" u="none" strike="noStrike" baseline="0" dirty="0">
                <a:solidFill>
                  <a:schemeClr val="accent2"/>
                </a:solidFill>
                <a:latin typeface="+mj-lt"/>
              </a:rPr>
              <a:t> at http://www.has-sante.fr/portail/upload/docs/app </a:t>
            </a:r>
            <a:r>
              <a:rPr lang="fr-FR" sz="1400" b="0" i="1" u="none" strike="noStrike" baseline="0" dirty="0" err="1">
                <a:solidFill>
                  <a:schemeClr val="accent2"/>
                </a:solidFill>
                <a:latin typeface="+mj-lt"/>
              </a:rPr>
              <a:t>lication</a:t>
            </a:r>
            <a:r>
              <a:rPr lang="fr-FR" sz="1400" b="0" i="1" u="none" strike="noStrike" baseline="0" dirty="0">
                <a:solidFill>
                  <a:schemeClr val="accent2"/>
                </a:solidFill>
                <a:latin typeface="+mj-lt"/>
              </a:rPr>
              <a:t>/</a:t>
            </a:r>
            <a:r>
              <a:rPr lang="fr-FR" sz="1400" b="0" i="1" u="none" strike="noStrike" baseline="0" dirty="0" err="1">
                <a:solidFill>
                  <a:schemeClr val="accent2"/>
                </a:solidFill>
                <a:latin typeface="+mj-lt"/>
              </a:rPr>
              <a:t>pdf</a:t>
            </a:r>
            <a:r>
              <a:rPr lang="fr-FR" sz="1400" b="0" i="1" u="none" strike="noStrike" baseline="0" dirty="0">
                <a:solidFill>
                  <a:schemeClr val="accent2"/>
                </a:solidFill>
                <a:latin typeface="+mj-lt"/>
              </a:rPr>
              <a:t>/2009-01/rapport_rtc.pdf, 2008</a:t>
            </a:r>
            <a:r>
              <a:rPr lang="fr-FR" sz="1800" b="0" i="0" u="none" strike="noStrike" baseline="0" dirty="0">
                <a:solidFill>
                  <a:schemeClr val="accent2"/>
                </a:solidFill>
                <a:latin typeface="+mj-lt"/>
              </a:rPr>
              <a:t>. </a:t>
            </a:r>
            <a:endParaRPr lang="en-US" sz="1800" b="0" i="0" u="none" strike="noStrike" baseline="0" dirty="0">
              <a:solidFill>
                <a:schemeClr val="accent2"/>
              </a:solidFill>
              <a:latin typeface="+mj-lt"/>
            </a:endParaRPr>
          </a:p>
          <a:p>
            <a:endParaRPr lang="en-US" dirty="0">
              <a:solidFill>
                <a:srgbClr val="000000"/>
              </a:solidFill>
              <a:latin typeface="Charis SIL"/>
            </a:endParaRPr>
          </a:p>
          <a:p>
            <a:pPr marL="285750" indent="-285750">
              <a:buFont typeface="Arial" panose="020B0604020202020204" pitchFamily="34" charset="0"/>
              <a:buChar char="•"/>
            </a:pPr>
            <a:r>
              <a:rPr lang="en-US" sz="1800" b="0" i="0" u="none" strike="noStrike" baseline="0" dirty="0">
                <a:solidFill>
                  <a:srgbClr val="000000"/>
                </a:solidFill>
                <a:latin typeface="Charis SIL"/>
              </a:rPr>
              <a:t>UK:  The National Institute for Health and Care Excellence (NICE). 2015. </a:t>
            </a:r>
            <a:r>
              <a:rPr lang="en-US" sz="1800" b="0" i="0" u="none" strike="noStrike" baseline="0" dirty="0" err="1">
                <a:solidFill>
                  <a:srgbClr val="000000"/>
                </a:solidFill>
                <a:latin typeface="Charis SIL"/>
              </a:rPr>
              <a:t>Tumores</a:t>
            </a:r>
            <a:r>
              <a:rPr lang="en-US" sz="1800" b="0" i="0" u="none" strike="noStrike" baseline="0" dirty="0">
                <a:solidFill>
                  <a:srgbClr val="000000"/>
                </a:solidFill>
                <a:latin typeface="Charis SIL"/>
              </a:rPr>
              <a:t> </a:t>
            </a:r>
            <a:r>
              <a:rPr lang="en-US" sz="1800" b="0" i="0" u="none" strike="noStrike" baseline="0" dirty="0" err="1">
                <a:solidFill>
                  <a:srgbClr val="000000"/>
                </a:solidFill>
                <a:latin typeface="Charis SIL"/>
              </a:rPr>
              <a:t>precoces</a:t>
            </a:r>
            <a:r>
              <a:rPr lang="en-US" sz="1800" b="0" i="0" u="none" strike="noStrike" baseline="0" dirty="0">
                <a:solidFill>
                  <a:srgbClr val="000000"/>
                </a:solidFill>
                <a:latin typeface="Charis SIL"/>
              </a:rPr>
              <a:t>.</a:t>
            </a:r>
          </a:p>
          <a:p>
            <a:endParaRPr lang="en-US" dirty="0">
              <a:solidFill>
                <a:srgbClr val="000000"/>
              </a:solidFill>
              <a:latin typeface="Charis SIL"/>
            </a:endParaRPr>
          </a:p>
          <a:p>
            <a:r>
              <a:rPr lang="en-US" sz="1400" b="0" i="1" u="none" strike="noStrike" baseline="0" dirty="0">
                <a:solidFill>
                  <a:schemeClr val="accent2"/>
                </a:solidFill>
                <a:latin typeface="Calibri" panose="020F0502020204030204" pitchFamily="34" charset="0"/>
                <a:ea typeface="Calibri" panose="020F0502020204030204" pitchFamily="34" charset="0"/>
                <a:cs typeface="Calibri" panose="020F0502020204030204" pitchFamily="34" charset="0"/>
              </a:rPr>
              <a:t>National Institute for Clinical Excellence. Low energy contact X ray brachytherapy (the Papillon technique) for early stage rectal cancer NICE interventional procedure guidance [IPG532], 2015.</a:t>
            </a:r>
          </a:p>
        </p:txBody>
      </p:sp>
    </p:spTree>
    <p:extLst>
      <p:ext uri="{BB962C8B-B14F-4D97-AF65-F5344CB8AC3E}">
        <p14:creationId xmlns:p14="http://schemas.microsoft.com/office/powerpoint/2010/main" val="309385637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2013 - 2022">
  <a:themeElements>
    <a:clrScheme name="Tema de Office 2013 - 202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2013 - 2022">
      <a:majorFont>
        <a:latin typeface="Calibri"/>
        <a:ea typeface=""/>
        <a:cs typeface="Noto Sans SC Regular"/>
      </a:majorFont>
      <a:minorFont>
        <a:latin typeface="Calibri"/>
        <a:ea typeface=""/>
        <a:cs typeface="Noto Sans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cs typeface="Noto Sans SC Regular" panose="020B050204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cs typeface="Noto Sans SC Regular" panose="020B0502040504020204" pitchFamily="34" charset="0"/>
          </a:defRPr>
        </a:defPPr>
      </a:lstStyle>
    </a:lnDef>
  </a:objectDefaults>
  <a:extraClrSchemeLst>
    <a:extraClrScheme>
      <a:clrScheme name="Tema de Office 2013 - 202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013 - 202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2013 - 202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2013 - 202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2013 - 202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2013 - 202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2013 - 202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2013 - 2022">
  <a:themeElements>
    <a:clrScheme name="Tema de Office 2013 - 202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2013 - 2022">
      <a:majorFont>
        <a:latin typeface="Calibri"/>
        <a:ea typeface=""/>
        <a:cs typeface="Noto Sans SC Regular"/>
      </a:majorFont>
      <a:minorFont>
        <a:latin typeface="Calibri"/>
        <a:ea typeface=""/>
        <a:cs typeface="Noto Sans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cs typeface="Noto Sans SC Regular" panose="020B050204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cs typeface="Noto Sans SC Regular" panose="020B0502040504020204" pitchFamily="34" charset="0"/>
          </a:defRPr>
        </a:defPPr>
      </a:lstStyle>
    </a:lnDef>
  </a:objectDefaults>
  <a:extraClrSchemeLst>
    <a:extraClrScheme>
      <a:clrScheme name="Tema de Office 2013 - 202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013 - 202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2013 - 202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2013 - 202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2013 - 202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2013 - 202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2013 - 202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ema de Office 2013 - 202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5421</TotalTime>
  <Words>3934</Words>
  <Application>Microsoft Office PowerPoint</Application>
  <PresentationFormat>Panorámica</PresentationFormat>
  <Paragraphs>381</Paragraphs>
  <Slides>49</Slides>
  <Notes>30</Notes>
  <HiddenSlides>0</HiddenSlides>
  <MMClips>0</MMClips>
  <ScaleCrop>false</ScaleCrop>
  <HeadingPairs>
    <vt:vector size="8" baseType="variant">
      <vt:variant>
        <vt:lpstr>Fuentes usadas</vt:lpstr>
      </vt:variant>
      <vt:variant>
        <vt:i4>10</vt:i4>
      </vt:variant>
      <vt:variant>
        <vt:lpstr>Tema</vt:lpstr>
      </vt:variant>
      <vt:variant>
        <vt:i4>2</vt:i4>
      </vt:variant>
      <vt:variant>
        <vt:lpstr>Servidores OLE incrustados</vt:lpstr>
      </vt:variant>
      <vt:variant>
        <vt:i4>1</vt:i4>
      </vt:variant>
      <vt:variant>
        <vt:lpstr>Títulos de diapositiva</vt:lpstr>
      </vt:variant>
      <vt:variant>
        <vt:i4>49</vt:i4>
      </vt:variant>
    </vt:vector>
  </HeadingPairs>
  <TitlesOfParts>
    <vt:vector size="62" baseType="lpstr">
      <vt:lpstr>Arial</vt:lpstr>
      <vt:lpstr>BlinkMacSystemFont</vt:lpstr>
      <vt:lpstr>Calibri</vt:lpstr>
      <vt:lpstr>Charis SIL</vt:lpstr>
      <vt:lpstr>Source Sans Pro</vt:lpstr>
      <vt:lpstr>Tahoma</vt:lpstr>
      <vt:lpstr>Times New Roman</vt:lpstr>
      <vt:lpstr>URWPalladioL-Bold</vt:lpstr>
      <vt:lpstr>URWPalladioL-Roma</vt:lpstr>
      <vt:lpstr>WMKRI B+ Te X_ C M_</vt:lpstr>
      <vt:lpstr>Tema de Office 2013 - 2022</vt:lpstr>
      <vt:lpstr>Tema de Office 2013 - 2022</vt:lpstr>
      <vt:lpstr>Bitmap Image</vt:lpstr>
      <vt:lpstr>Presentación de PowerPoint</vt:lpstr>
      <vt:lpstr>Presentación de PowerPoint</vt:lpstr>
      <vt:lpstr>BT en cáncer de recto. ESCENARIOS</vt:lpstr>
      <vt:lpstr>Presentación de PowerPoint</vt:lpstr>
      <vt:lpstr>ESCALADA DE DOSIS </vt:lpstr>
      <vt:lpstr>CA. DE RECTO INFERIOR PRESERVACIÓN DEL ESFINTER </vt:lpstr>
      <vt:lpstr>Presentación de PowerPoint</vt:lpstr>
      <vt:lpstr>Presentación de PowerPoint</vt:lpstr>
      <vt:lpstr>Presentación de PowerPoint</vt:lpstr>
      <vt:lpstr>Presentación de PowerPoint</vt:lpstr>
      <vt:lpstr>BRAQUITERAPIA RX CONTACTO</vt:lpstr>
      <vt:lpstr>Presentación de PowerPoint</vt:lpstr>
      <vt:lpstr>BRAQUITERAPIA RX CONTACTO Técnica/Dosimetría</vt:lpstr>
      <vt:lpstr>Presentación de PowerPoint</vt:lpstr>
      <vt:lpstr>BT contacto exclusiva</vt:lpstr>
      <vt:lpstr>Presentación de PowerPoint</vt:lpstr>
      <vt:lpstr>BT contacto +RTE</vt:lpstr>
      <vt:lpstr>Presentación de PowerPoint</vt:lpstr>
      <vt:lpstr>Presentación de PowerPoint</vt:lpstr>
      <vt:lpstr> VALORACIÓN RESPUESTA: ¿Cuál es el momento óptimo?   6-8 semanas BT ADAPTATIVA. RECTOSCOPIA RIGIDA durante el tratamiento  - SEGUIMIENTO: MRI y ENDOSCOPIA  1 AÑO: cada 2 meses  2 año: cada 3 meses         3 año: cada 6 meses  ≥ 4 año: anual  - RESPUESTA TUMORAL </vt:lpstr>
      <vt:lpstr> - TOXICIDAD ENDOSCOPIA (área tumoral y pared contralateral) Escala de Khan  0 Mucosa normal  1 Eritema medio  2 Eritema difuso y puntos hemorrágicos  3 Hemorragia amplia/difusa  4 Ulceración </vt:lpstr>
      <vt:lpstr>MRI</vt:lpstr>
      <vt:lpstr>Presentación de PowerPoint</vt:lpstr>
      <vt:lpstr>Presentación de PowerPoint</vt:lpstr>
      <vt:lpstr>BRAQUITERAPIA RX CONTACTO RESULTADOS</vt:lpstr>
      <vt:lpstr>RESULTADOS OPERA TRIAL</vt:lpstr>
      <vt:lpstr>RESULTADOS</vt:lpstr>
      <vt:lpstr>Presentación de PowerPoint</vt:lpstr>
      <vt:lpstr>DIFERENCIAS BT contacto &amp; HDR</vt:lpstr>
      <vt:lpstr>BRAQUITERAPIA HDR</vt:lpstr>
      <vt:lpstr>BRAQUITERAPIA ENDORECTAL HDR APLICADORES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TOXICIDAD</vt:lpstr>
      <vt:lpstr>TOXICIDAD</vt:lpstr>
      <vt:lpstr> VALORACIÓN RESPUESTA SI RESPUESTA COMPLETA….  - SEGUIMIENTO: RMN y ENDOSCOPIA  1-3 año: cada 3 meses  3-4 año: cada 6 meses       ≥ 5 año: anual  - RESPUESTA TUMORAL  Rectoscopia normal  Tacto rectal con palpación blanda, no sospechosa  No tumor en RMN  - Si en 2 endoscopias sucesivas hay pequeña zona de ulceración de consistencia blanda se considera “CASI RESPUESTA COMPLETA”. Se mantiene la vigilancia</vt:lpstr>
      <vt:lpstr>OTRAS INDICACIONES</vt:lpstr>
      <vt:lpstr>OTRAS INDICACIONES</vt:lpstr>
      <vt:lpstr>REFLEXIONES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SILVIA RODRIGUEZ VILLALBA</cp:lastModifiedBy>
  <cp:revision>131</cp:revision>
  <cp:lastPrinted>2023-06-07T17:55:10Z</cp:lastPrinted>
  <dcterms:created xsi:type="dcterms:W3CDTF">2021-02-10T16:40:18Z</dcterms:created>
  <dcterms:modified xsi:type="dcterms:W3CDTF">2023-06-08T22:27:02Z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PresentationFormat">
    <vt:lpwstr>Panorámica</vt:lpwstr>
  </property>
  <property fmtid="{D5CDD505-2E9C-101B-9397-08002B2CF9AE}" pid="4" name="Slides">
    <vt:r8>3</vt:r8>
  </property>
</Properties>
</file>