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44"/>
  </p:notesMasterIdLst>
  <p:sldIdLst>
    <p:sldId id="256" r:id="rId3"/>
    <p:sldId id="262" r:id="rId4"/>
    <p:sldId id="261" r:id="rId5"/>
    <p:sldId id="302" r:id="rId6"/>
    <p:sldId id="258" r:id="rId7"/>
    <p:sldId id="303" r:id="rId8"/>
    <p:sldId id="264" r:id="rId9"/>
    <p:sldId id="260" r:id="rId10"/>
    <p:sldId id="263" r:id="rId11"/>
    <p:sldId id="306" r:id="rId12"/>
    <p:sldId id="259" r:id="rId13"/>
    <p:sldId id="305" r:id="rId14"/>
    <p:sldId id="266" r:id="rId15"/>
    <p:sldId id="267" r:id="rId16"/>
    <p:sldId id="311" r:id="rId17"/>
    <p:sldId id="307" r:id="rId18"/>
    <p:sldId id="271" r:id="rId19"/>
    <p:sldId id="270" r:id="rId20"/>
    <p:sldId id="269" r:id="rId21"/>
    <p:sldId id="272" r:id="rId22"/>
    <p:sldId id="309" r:id="rId23"/>
    <p:sldId id="265" r:id="rId24"/>
    <p:sldId id="268" r:id="rId25"/>
    <p:sldId id="278" r:id="rId26"/>
    <p:sldId id="287" r:id="rId27"/>
    <p:sldId id="288" r:id="rId28"/>
    <p:sldId id="289" r:id="rId29"/>
    <p:sldId id="290" r:id="rId30"/>
    <p:sldId id="293" r:id="rId31"/>
    <p:sldId id="294" r:id="rId32"/>
    <p:sldId id="295" r:id="rId33"/>
    <p:sldId id="279" r:id="rId34"/>
    <p:sldId id="273" r:id="rId35"/>
    <p:sldId id="276" r:id="rId36"/>
    <p:sldId id="280" r:id="rId37"/>
    <p:sldId id="297" r:id="rId38"/>
    <p:sldId id="298" r:id="rId39"/>
    <p:sldId id="299" r:id="rId40"/>
    <p:sldId id="285" r:id="rId41"/>
    <p:sldId id="284" r:id="rId42"/>
    <p:sldId id="300" r:id="rId43"/>
  </p:sldIdLst>
  <p:sldSz cx="12192000" cy="685800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1pPr>
    <a:lvl2pPr marL="742950" indent="-28575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2pPr>
    <a:lvl3pPr marL="11430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3pPr>
    <a:lvl4pPr marL="16002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4pPr>
    <a:lvl5pPr marL="20574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9E"/>
    <a:srgbClr val="FF0000"/>
    <a:srgbClr val="3C6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/>
    <p:restoredTop sz="95676"/>
  </p:normalViewPr>
  <p:slideViewPr>
    <p:cSldViewPr>
      <p:cViewPr varScale="1">
        <p:scale>
          <a:sx n="80" d="100"/>
          <a:sy n="80" d="100"/>
        </p:scale>
        <p:origin x="114" y="3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029AB-9673-5146-9851-90B113A2506D}" type="doc">
      <dgm:prSet loTypeId="urn:microsoft.com/office/officeart/2005/8/layout/vList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4D3F6C-C982-5B44-89AA-0096D772B4BB}">
      <dgm:prSet phldrT="[Texto]"/>
      <dgm:spPr/>
      <dgm:t>
        <a:bodyPr/>
        <a:lstStyle/>
        <a:p>
          <a:r>
            <a:rPr lang="es-ES" dirty="0"/>
            <a:t>RA</a:t>
          </a:r>
        </a:p>
      </dgm:t>
    </dgm:pt>
    <dgm:pt modelId="{CF7FB86B-F103-674D-9B65-40BE046B6347}" type="parTrans" cxnId="{1FF4BC5A-5BBC-F74D-AC48-0FA6A339C375}">
      <dgm:prSet/>
      <dgm:spPr/>
      <dgm:t>
        <a:bodyPr/>
        <a:lstStyle/>
        <a:p>
          <a:endParaRPr lang="es-ES"/>
        </a:p>
      </dgm:t>
    </dgm:pt>
    <dgm:pt modelId="{0CA17B8C-CCB1-534C-B505-BCFAB89BFBF8}" type="sibTrans" cxnId="{1FF4BC5A-5BBC-F74D-AC48-0FA6A339C375}">
      <dgm:prSet/>
      <dgm:spPr/>
      <dgm:t>
        <a:bodyPr/>
        <a:lstStyle/>
        <a:p>
          <a:endParaRPr lang="es-ES"/>
        </a:p>
      </dgm:t>
    </dgm:pt>
    <dgm:pt modelId="{C2B9C9AD-18E5-F14F-8079-FED4652A2472}">
      <dgm:prSet phldrT="[Texto]"/>
      <dgm:spPr/>
      <dgm:t>
        <a:bodyPr/>
        <a:lstStyle/>
        <a:p>
          <a:r>
            <a:rPr lang="es-ES" dirty="0"/>
            <a:t>Amplificación génica del RA</a:t>
          </a:r>
        </a:p>
      </dgm:t>
    </dgm:pt>
    <dgm:pt modelId="{C2F03890-823B-2F40-BFDA-908F8C7D2CA3}" type="parTrans" cxnId="{EB64B4FF-396A-E948-98CB-C9B58CB108C0}">
      <dgm:prSet/>
      <dgm:spPr/>
      <dgm:t>
        <a:bodyPr/>
        <a:lstStyle/>
        <a:p>
          <a:endParaRPr lang="es-ES"/>
        </a:p>
      </dgm:t>
    </dgm:pt>
    <dgm:pt modelId="{83BCA7CE-A19E-DA42-BE20-16F3EC6379D1}" type="sibTrans" cxnId="{EB64B4FF-396A-E948-98CB-C9B58CB108C0}">
      <dgm:prSet/>
      <dgm:spPr/>
      <dgm:t>
        <a:bodyPr/>
        <a:lstStyle/>
        <a:p>
          <a:endParaRPr lang="es-ES"/>
        </a:p>
      </dgm:t>
    </dgm:pt>
    <dgm:pt modelId="{3594E4FB-AF2B-BA44-8FA8-1D3D183BF9DB}">
      <dgm:prSet phldrT="[Texto]"/>
      <dgm:spPr/>
      <dgm:t>
        <a:bodyPr/>
        <a:lstStyle/>
        <a:p>
          <a:r>
            <a:rPr lang="es-ES" dirty="0"/>
            <a:t>Actividad continuada RA</a:t>
          </a:r>
        </a:p>
      </dgm:t>
    </dgm:pt>
    <dgm:pt modelId="{C39E150C-243D-0B40-94DF-9F0647DE8D20}" type="parTrans" cxnId="{77302161-8F76-924F-9660-802FB5EB64D6}">
      <dgm:prSet/>
      <dgm:spPr/>
      <dgm:t>
        <a:bodyPr/>
        <a:lstStyle/>
        <a:p>
          <a:endParaRPr lang="es-ES"/>
        </a:p>
      </dgm:t>
    </dgm:pt>
    <dgm:pt modelId="{B067D815-DB2F-CA46-B6B0-3FCFE55C8604}" type="sibTrans" cxnId="{77302161-8F76-924F-9660-802FB5EB64D6}">
      <dgm:prSet/>
      <dgm:spPr/>
      <dgm:t>
        <a:bodyPr/>
        <a:lstStyle/>
        <a:p>
          <a:endParaRPr lang="es-ES"/>
        </a:p>
      </dgm:t>
    </dgm:pt>
    <dgm:pt modelId="{88BD0B16-E83F-534A-BF89-5F714B5418E0}">
      <dgm:prSet phldrT="[Texto]"/>
      <dgm:spPr/>
      <dgm:t>
        <a:bodyPr/>
        <a:lstStyle/>
        <a:p>
          <a:r>
            <a:rPr lang="es-ES" dirty="0"/>
            <a:t>Mutaciones RA con afinidad por esteroides</a:t>
          </a:r>
        </a:p>
      </dgm:t>
    </dgm:pt>
    <dgm:pt modelId="{7F242FB0-D3ED-5D41-BD37-4A185F35CAC0}" type="parTrans" cxnId="{150BD763-8593-674C-AE46-7A2D963C55A3}">
      <dgm:prSet/>
      <dgm:spPr/>
      <dgm:t>
        <a:bodyPr/>
        <a:lstStyle/>
        <a:p>
          <a:endParaRPr lang="es-ES"/>
        </a:p>
      </dgm:t>
    </dgm:pt>
    <dgm:pt modelId="{5D969AAE-70F4-AC49-B975-336B31E748C1}" type="sibTrans" cxnId="{150BD763-8593-674C-AE46-7A2D963C55A3}">
      <dgm:prSet/>
      <dgm:spPr/>
      <dgm:t>
        <a:bodyPr/>
        <a:lstStyle/>
        <a:p>
          <a:endParaRPr lang="es-ES"/>
        </a:p>
      </dgm:t>
    </dgm:pt>
    <dgm:pt modelId="{69AF7867-6BAE-DB42-A379-4CEE5AAB275E}">
      <dgm:prSet phldrT="[Texto]"/>
      <dgm:spPr/>
      <dgm:t>
        <a:bodyPr/>
        <a:lstStyle/>
        <a:p>
          <a:r>
            <a:rPr lang="es-ES" dirty="0"/>
            <a:t>Variantes de empalme (AR-Vs) con falta de LBD</a:t>
          </a:r>
        </a:p>
      </dgm:t>
    </dgm:pt>
    <dgm:pt modelId="{38C90088-A926-1944-B021-D8232B70CFB6}" type="parTrans" cxnId="{5633D55D-653D-1D44-AD77-AD459ACB5325}">
      <dgm:prSet/>
      <dgm:spPr/>
      <dgm:t>
        <a:bodyPr/>
        <a:lstStyle/>
        <a:p>
          <a:endParaRPr lang="es-ES"/>
        </a:p>
      </dgm:t>
    </dgm:pt>
    <dgm:pt modelId="{E72F8AFE-C80D-1A44-B128-0E35C0F5DDCA}" type="sibTrans" cxnId="{5633D55D-653D-1D44-AD77-AD459ACB5325}">
      <dgm:prSet/>
      <dgm:spPr/>
      <dgm:t>
        <a:bodyPr/>
        <a:lstStyle/>
        <a:p>
          <a:endParaRPr lang="es-ES"/>
        </a:p>
      </dgm:t>
    </dgm:pt>
    <dgm:pt modelId="{443D5F1B-3447-6A4A-B32C-B131FFCA73EA}">
      <dgm:prSet phldrT="[Texto]"/>
      <dgm:spPr/>
      <dgm:t>
        <a:bodyPr/>
        <a:lstStyle/>
        <a:p>
          <a:r>
            <a:rPr lang="es-ES" dirty="0"/>
            <a:t>Actividad de los </a:t>
          </a:r>
          <a:r>
            <a:rPr lang="es-ES" dirty="0" err="1"/>
            <a:t>Correguladores</a:t>
          </a:r>
          <a:r>
            <a:rPr lang="es-ES" dirty="0"/>
            <a:t> alterada</a:t>
          </a:r>
        </a:p>
      </dgm:t>
    </dgm:pt>
    <dgm:pt modelId="{D3D89D61-5E0C-E240-AE03-2BB55E3B3E9B}" type="parTrans" cxnId="{DF6CA0B9-D816-C74B-85A2-5A8EB89D0288}">
      <dgm:prSet/>
      <dgm:spPr/>
      <dgm:t>
        <a:bodyPr/>
        <a:lstStyle/>
        <a:p>
          <a:endParaRPr lang="es-ES"/>
        </a:p>
      </dgm:t>
    </dgm:pt>
    <dgm:pt modelId="{B9F58760-9D5B-F147-B0B3-8FA63278FB84}" type="sibTrans" cxnId="{DF6CA0B9-D816-C74B-85A2-5A8EB89D0288}">
      <dgm:prSet/>
      <dgm:spPr/>
      <dgm:t>
        <a:bodyPr/>
        <a:lstStyle/>
        <a:p>
          <a:endParaRPr lang="es-ES"/>
        </a:p>
      </dgm:t>
    </dgm:pt>
    <dgm:pt modelId="{D027331A-4D7F-8C43-B0AB-F54730918174}">
      <dgm:prSet phldrT="[Texto]"/>
      <dgm:spPr/>
      <dgm:t>
        <a:bodyPr/>
        <a:lstStyle/>
        <a:p>
          <a:r>
            <a:rPr lang="es-ES" dirty="0"/>
            <a:t>Avances genómicos revelan nuevos enfoques en la intervención del CP.</a:t>
          </a:r>
        </a:p>
      </dgm:t>
    </dgm:pt>
    <dgm:pt modelId="{01E8BE46-2389-5344-9D4B-24BEA09E4F02}" type="parTrans" cxnId="{C1CE76E0-1814-2E44-97D9-33A5B41B0AAE}">
      <dgm:prSet/>
      <dgm:spPr/>
      <dgm:t>
        <a:bodyPr/>
        <a:lstStyle/>
        <a:p>
          <a:endParaRPr lang="es-ES"/>
        </a:p>
      </dgm:t>
    </dgm:pt>
    <dgm:pt modelId="{B4099C7B-6B81-8B42-AFC0-DA0EB701B7A5}" type="sibTrans" cxnId="{C1CE76E0-1814-2E44-97D9-33A5B41B0AAE}">
      <dgm:prSet/>
      <dgm:spPr/>
      <dgm:t>
        <a:bodyPr/>
        <a:lstStyle/>
        <a:p>
          <a:endParaRPr lang="es-ES"/>
        </a:p>
      </dgm:t>
    </dgm:pt>
    <dgm:pt modelId="{F37946BD-784D-9145-B336-987416653D1A}">
      <dgm:prSet phldrT="[Texto]"/>
      <dgm:spPr/>
      <dgm:t>
        <a:bodyPr/>
        <a:lstStyle/>
        <a:p>
          <a:r>
            <a:rPr lang="es-ES" dirty="0"/>
            <a:t>Vías de señalización paralelas al eje RA</a:t>
          </a:r>
        </a:p>
      </dgm:t>
    </dgm:pt>
    <dgm:pt modelId="{60BBD69C-960F-2949-A4FD-65868E26B136}" type="parTrans" cxnId="{162ABF47-4A82-8947-80B2-4C7130FA7DBD}">
      <dgm:prSet/>
      <dgm:spPr/>
      <dgm:t>
        <a:bodyPr/>
        <a:lstStyle/>
        <a:p>
          <a:endParaRPr lang="es-ES"/>
        </a:p>
      </dgm:t>
    </dgm:pt>
    <dgm:pt modelId="{DB4F9B32-583C-B544-8DB2-6EA7CF68FCA8}" type="sibTrans" cxnId="{162ABF47-4A82-8947-80B2-4C7130FA7DBD}">
      <dgm:prSet/>
      <dgm:spPr/>
      <dgm:t>
        <a:bodyPr/>
        <a:lstStyle/>
        <a:p>
          <a:endParaRPr lang="es-ES"/>
        </a:p>
      </dgm:t>
    </dgm:pt>
    <dgm:pt modelId="{30B465C7-70EF-5841-BA7F-5C35E11E9CE7}">
      <dgm:prSet phldrT="[Texto]"/>
      <dgm:spPr/>
      <dgm:t>
        <a:bodyPr/>
        <a:lstStyle/>
        <a:p>
          <a:r>
            <a:rPr lang="es-ES" dirty="0"/>
            <a:t>Subtipos de CP temprano y avanzado</a:t>
          </a:r>
        </a:p>
      </dgm:t>
    </dgm:pt>
    <dgm:pt modelId="{43A02E57-7F09-2244-BED7-135F0955BC67}" type="parTrans" cxnId="{F4CA3EFC-61AA-FB42-AA26-54004D6F8A07}">
      <dgm:prSet/>
      <dgm:spPr/>
      <dgm:t>
        <a:bodyPr/>
        <a:lstStyle/>
        <a:p>
          <a:endParaRPr lang="es-ES"/>
        </a:p>
      </dgm:t>
    </dgm:pt>
    <dgm:pt modelId="{01935DDC-8964-C24E-8CBD-BD6D0A8CF80E}" type="sibTrans" cxnId="{F4CA3EFC-61AA-FB42-AA26-54004D6F8A07}">
      <dgm:prSet/>
      <dgm:spPr/>
      <dgm:t>
        <a:bodyPr/>
        <a:lstStyle/>
        <a:p>
          <a:endParaRPr lang="es-ES"/>
        </a:p>
      </dgm:t>
    </dgm:pt>
    <dgm:pt modelId="{79A94655-D60D-564F-B9F3-4883F769662C}">
      <dgm:prSet phldrT="[Texto]"/>
      <dgm:spPr/>
      <dgm:t>
        <a:bodyPr/>
        <a:lstStyle/>
        <a:p>
          <a:r>
            <a:rPr lang="es-ES" dirty="0"/>
            <a:t>Dinámica de las células inmunitarias  con efectos promotores/supresores de tumores. </a:t>
          </a:r>
        </a:p>
      </dgm:t>
    </dgm:pt>
    <dgm:pt modelId="{FA073F70-56EA-B54B-A541-E48EAA0C99C5}" type="parTrans" cxnId="{058590D2-826B-284D-8291-E1A5240AF3A4}">
      <dgm:prSet/>
      <dgm:spPr/>
      <dgm:t>
        <a:bodyPr/>
        <a:lstStyle/>
        <a:p>
          <a:endParaRPr lang="es-ES"/>
        </a:p>
      </dgm:t>
    </dgm:pt>
    <dgm:pt modelId="{B29C10F2-5972-1647-B040-A68C0163B4B7}" type="sibTrans" cxnId="{058590D2-826B-284D-8291-E1A5240AF3A4}">
      <dgm:prSet/>
      <dgm:spPr/>
      <dgm:t>
        <a:bodyPr/>
        <a:lstStyle/>
        <a:p>
          <a:endParaRPr lang="es-ES"/>
        </a:p>
      </dgm:t>
    </dgm:pt>
    <dgm:pt modelId="{C8B3B4A9-56F8-8D44-8D22-802FE15AA958}">
      <dgm:prSet phldrT="[Texto]"/>
      <dgm:spPr/>
      <dgm:t>
        <a:bodyPr/>
        <a:lstStyle/>
        <a:p>
          <a:r>
            <a:rPr lang="es-ES" dirty="0"/>
            <a:t>Vías </a:t>
          </a:r>
          <a:r>
            <a:rPr lang="es-ES" dirty="0" err="1"/>
            <a:t>protumorogénicas</a:t>
          </a:r>
          <a:r>
            <a:rPr lang="es-ES" dirty="0"/>
            <a:t> seleccionadas</a:t>
          </a:r>
        </a:p>
      </dgm:t>
    </dgm:pt>
    <dgm:pt modelId="{439AA669-7F24-C64E-A8CF-91714726D153}" type="parTrans" cxnId="{0FAB6F55-C22B-5F4B-8F2F-57D26E469882}">
      <dgm:prSet/>
      <dgm:spPr/>
      <dgm:t>
        <a:bodyPr/>
        <a:lstStyle/>
        <a:p>
          <a:endParaRPr lang="es-ES"/>
        </a:p>
      </dgm:t>
    </dgm:pt>
    <dgm:pt modelId="{A29AADFE-AA2A-534A-8AF2-0D04313A021C}" type="sibTrans" cxnId="{0FAB6F55-C22B-5F4B-8F2F-57D26E469882}">
      <dgm:prSet/>
      <dgm:spPr/>
      <dgm:t>
        <a:bodyPr/>
        <a:lstStyle/>
        <a:p>
          <a:endParaRPr lang="es-ES"/>
        </a:p>
      </dgm:t>
    </dgm:pt>
    <dgm:pt modelId="{F4965BE7-C51C-6940-A80D-4FFC5387FE98}">
      <dgm:prSet phldrT="[Texto]"/>
      <dgm:spPr/>
      <dgm:t>
        <a:bodyPr/>
        <a:lstStyle/>
        <a:p>
          <a:r>
            <a:rPr lang="es-ES" b="0" i="0" u="none" dirty="0"/>
            <a:t>Son </a:t>
          </a:r>
          <a:r>
            <a:rPr lang="es-ES" b="0" i="0" u="none" dirty="0">
              <a:solidFill>
                <a:srgbClr val="FF0000"/>
              </a:solidFill>
            </a:rPr>
            <a:t>factores de transcripción dependientes de ligando </a:t>
          </a:r>
          <a:r>
            <a:rPr lang="es-ES" b="0" i="0" u="none" dirty="0"/>
            <a:t>que controlan la expresión de los genes involucrados en el desarrollo del cerebro y de los órganos reproductores masculinos, principalmente, y femeninos.</a:t>
          </a:r>
          <a:endParaRPr lang="es-ES" dirty="0"/>
        </a:p>
      </dgm:t>
    </dgm:pt>
    <dgm:pt modelId="{CD165400-2C4A-8E42-BA0D-CF79D95FACB5}" type="parTrans" cxnId="{30183D64-3048-BE46-81A6-9EE4E39DEF8F}">
      <dgm:prSet/>
      <dgm:spPr/>
      <dgm:t>
        <a:bodyPr/>
        <a:lstStyle/>
        <a:p>
          <a:endParaRPr lang="es-ES"/>
        </a:p>
      </dgm:t>
    </dgm:pt>
    <dgm:pt modelId="{385F770A-AE29-3546-A996-C2CC60D67CA0}" type="sibTrans" cxnId="{30183D64-3048-BE46-81A6-9EE4E39DEF8F}">
      <dgm:prSet/>
      <dgm:spPr/>
      <dgm:t>
        <a:bodyPr/>
        <a:lstStyle/>
        <a:p>
          <a:endParaRPr lang="es-ES"/>
        </a:p>
      </dgm:t>
    </dgm:pt>
    <dgm:pt modelId="{3E2D861E-1A75-E04B-B3F1-D61ED62F7106}">
      <dgm:prSet phldrT="[Texto]"/>
      <dgm:spPr/>
      <dgm:t>
        <a:bodyPr/>
        <a:lstStyle/>
        <a:p>
          <a:r>
            <a:rPr lang="es-ES" dirty="0"/>
            <a:t>ALTERACIONES SUSCEPTIBLES que confieren cambio en su actividad</a:t>
          </a:r>
        </a:p>
      </dgm:t>
    </dgm:pt>
    <dgm:pt modelId="{E03C7419-DF43-1E44-829F-1C7BD9DA53EF}" type="parTrans" cxnId="{894A7C9D-BED4-9646-91C2-579DFCC6E046}">
      <dgm:prSet/>
      <dgm:spPr/>
      <dgm:t>
        <a:bodyPr/>
        <a:lstStyle/>
        <a:p>
          <a:endParaRPr lang="es-ES"/>
        </a:p>
      </dgm:t>
    </dgm:pt>
    <dgm:pt modelId="{5B7877B2-D2CE-AA45-A98F-2EF962A51A3C}" type="sibTrans" cxnId="{894A7C9D-BED4-9646-91C2-579DFCC6E046}">
      <dgm:prSet/>
      <dgm:spPr/>
      <dgm:t>
        <a:bodyPr/>
        <a:lstStyle/>
        <a:p>
          <a:endParaRPr lang="es-ES"/>
        </a:p>
      </dgm:t>
    </dgm:pt>
    <dgm:pt modelId="{4646F0FD-87A6-8F48-82FF-B05991E62424}">
      <dgm:prSet phldrT="[Texto]"/>
      <dgm:spPr/>
      <dgm:t>
        <a:bodyPr/>
        <a:lstStyle/>
        <a:p>
          <a:r>
            <a:rPr lang="es-ES" b="0" i="0" u="none" dirty="0"/>
            <a:t>Los </a:t>
          </a:r>
          <a:r>
            <a:rPr lang="es-ES" b="0" i="0" u="none" dirty="0" err="1"/>
            <a:t>ARs</a:t>
          </a:r>
          <a:r>
            <a:rPr lang="es-ES" b="0" i="0" u="none" dirty="0"/>
            <a:t> pertenecen a la </a:t>
          </a:r>
          <a:r>
            <a:rPr lang="es-ES" b="1" i="0" u="none" dirty="0"/>
            <a:t>subfamilia NR3</a:t>
          </a:r>
          <a:r>
            <a:rPr lang="es-ES" b="0" i="0" u="none" dirty="0"/>
            <a:t> de la gran superfamilia de receptores nucleares (</a:t>
          </a:r>
          <a:r>
            <a:rPr lang="es-ES" b="0" i="0" u="none" dirty="0" err="1"/>
            <a:t>NRs</a:t>
          </a:r>
          <a:r>
            <a:rPr lang="es-ES" b="0" i="0" u="none" dirty="0"/>
            <a:t>).</a:t>
          </a:r>
          <a:endParaRPr lang="es-ES" dirty="0"/>
        </a:p>
      </dgm:t>
    </dgm:pt>
    <dgm:pt modelId="{5509366B-EF97-814F-BB16-B953AD93BD69}" type="parTrans" cxnId="{D0C87BB7-BCFF-5142-9A96-5166E0183E70}">
      <dgm:prSet/>
      <dgm:spPr/>
    </dgm:pt>
    <dgm:pt modelId="{177F60E0-0AD5-6E41-BB0C-35B64488E9E2}" type="sibTrans" cxnId="{D0C87BB7-BCFF-5142-9A96-5166E0183E70}">
      <dgm:prSet/>
      <dgm:spPr/>
    </dgm:pt>
    <dgm:pt modelId="{AA317D7D-3D48-F44D-BB19-2E4AB6BCCCA4}" type="pres">
      <dgm:prSet presAssocID="{D78029AB-9673-5146-9851-90B113A250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7E709D-41FB-4F45-895F-EDE78419DD6E}" type="pres">
      <dgm:prSet presAssocID="{624D3F6C-C982-5B44-89AA-0096D772B4B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619CC6-BBD5-4140-8476-AC91643630B2}" type="pres">
      <dgm:prSet presAssocID="{624D3F6C-C982-5B44-89AA-0096D772B4BB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586E31-439F-C447-A64B-0C328673E3D7}" type="pres">
      <dgm:prSet presAssocID="{3E2D861E-1A75-E04B-B3F1-D61ED62F710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157AE3-6214-2849-981D-992F2E38A5D7}" type="pres">
      <dgm:prSet presAssocID="{3E2D861E-1A75-E04B-B3F1-D61ED62F710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34B55B-6CEA-F34E-BEAE-CF6BCBBC0C45}" type="pres">
      <dgm:prSet presAssocID="{D027331A-4D7F-8C43-B0AB-F5473091817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48E8EA-B950-5D43-9D42-3AB542D01F7E}" type="pres">
      <dgm:prSet presAssocID="{D027331A-4D7F-8C43-B0AB-F5473091817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FACD419-1F00-3E42-B837-C3C6AF15C251}" type="presOf" srcId="{C8B3B4A9-56F8-8D44-8D22-802FE15AA958}" destId="{E348E8EA-B950-5D43-9D42-3AB542D01F7E}" srcOrd="0" destOrd="1" presId="urn:microsoft.com/office/officeart/2005/8/layout/vList2"/>
    <dgm:cxn modelId="{5633D55D-653D-1D44-AD77-AD459ACB5325}" srcId="{3594E4FB-AF2B-BA44-8FA8-1D3D183BF9DB}" destId="{69AF7867-6BAE-DB42-A379-4CEE5AAB275E}" srcOrd="1" destOrd="0" parTransId="{38C90088-A926-1944-B021-D8232B70CFB6}" sibTransId="{E72F8AFE-C80D-1A44-B128-0E35C0F5DDCA}"/>
    <dgm:cxn modelId="{94D538BB-B7F2-264D-8D3F-FAFDB7D64381}" type="presOf" srcId="{4646F0FD-87A6-8F48-82FF-B05991E62424}" destId="{AD619CC6-BBD5-4140-8476-AC91643630B2}" srcOrd="0" destOrd="1" presId="urn:microsoft.com/office/officeart/2005/8/layout/vList2"/>
    <dgm:cxn modelId="{77302161-8F76-924F-9660-802FB5EB64D6}" srcId="{3E2D861E-1A75-E04B-B3F1-D61ED62F7106}" destId="{3594E4FB-AF2B-BA44-8FA8-1D3D183BF9DB}" srcOrd="1" destOrd="0" parTransId="{C39E150C-243D-0B40-94DF-9F0647DE8D20}" sibTransId="{B067D815-DB2F-CA46-B6B0-3FCFE55C8604}"/>
    <dgm:cxn modelId="{27FA96DC-2FBF-2044-8803-32C709710766}" type="presOf" srcId="{69AF7867-6BAE-DB42-A379-4CEE5AAB275E}" destId="{F6157AE3-6214-2849-981D-992F2E38A5D7}" srcOrd="0" destOrd="3" presId="urn:microsoft.com/office/officeart/2005/8/layout/vList2"/>
    <dgm:cxn modelId="{EB64B4FF-396A-E948-98CB-C9B58CB108C0}" srcId="{3E2D861E-1A75-E04B-B3F1-D61ED62F7106}" destId="{C2B9C9AD-18E5-F14F-8079-FED4652A2472}" srcOrd="0" destOrd="0" parTransId="{C2F03890-823B-2F40-BFDA-908F8C7D2CA3}" sibTransId="{83BCA7CE-A19E-DA42-BE20-16F3EC6379D1}"/>
    <dgm:cxn modelId="{27A81042-6075-CC4B-8D41-AB28EAFC3B3D}" type="presOf" srcId="{624D3F6C-C982-5B44-89AA-0096D772B4BB}" destId="{BD7E709D-41FB-4F45-895F-EDE78419DD6E}" srcOrd="0" destOrd="0" presId="urn:microsoft.com/office/officeart/2005/8/layout/vList2"/>
    <dgm:cxn modelId="{284E2F9C-5474-E24B-A2FE-1AA15468C2AE}" type="presOf" srcId="{F4965BE7-C51C-6940-A80D-4FFC5387FE98}" destId="{AD619CC6-BBD5-4140-8476-AC91643630B2}" srcOrd="0" destOrd="0" presId="urn:microsoft.com/office/officeart/2005/8/layout/vList2"/>
    <dgm:cxn modelId="{894A7C9D-BED4-9646-91C2-579DFCC6E046}" srcId="{D78029AB-9673-5146-9851-90B113A2506D}" destId="{3E2D861E-1A75-E04B-B3F1-D61ED62F7106}" srcOrd="1" destOrd="0" parTransId="{E03C7419-DF43-1E44-829F-1C7BD9DA53EF}" sibTransId="{5B7877B2-D2CE-AA45-A98F-2EF962A51A3C}"/>
    <dgm:cxn modelId="{1FF4BC5A-5BBC-F74D-AC48-0FA6A339C375}" srcId="{D78029AB-9673-5146-9851-90B113A2506D}" destId="{624D3F6C-C982-5B44-89AA-0096D772B4BB}" srcOrd="0" destOrd="0" parTransId="{CF7FB86B-F103-674D-9B65-40BE046B6347}" sibTransId="{0CA17B8C-CCB1-534C-B505-BCFAB89BFBF8}"/>
    <dgm:cxn modelId="{67517CCD-1611-1542-9174-315E206C2FDC}" type="presOf" srcId="{30B465C7-70EF-5841-BA7F-5C35E11E9CE7}" destId="{E348E8EA-B950-5D43-9D42-3AB542D01F7E}" srcOrd="0" destOrd="2" presId="urn:microsoft.com/office/officeart/2005/8/layout/vList2"/>
    <dgm:cxn modelId="{F4CA3EFC-61AA-FB42-AA26-54004D6F8A07}" srcId="{D027331A-4D7F-8C43-B0AB-F54730918174}" destId="{30B465C7-70EF-5841-BA7F-5C35E11E9CE7}" srcOrd="2" destOrd="0" parTransId="{43A02E57-7F09-2244-BED7-135F0955BC67}" sibTransId="{01935DDC-8964-C24E-8CBD-BD6D0A8CF80E}"/>
    <dgm:cxn modelId="{A45102EA-15CD-994E-9E9A-EF5C8FBE5760}" type="presOf" srcId="{79A94655-D60D-564F-B9F3-4883F769662C}" destId="{E348E8EA-B950-5D43-9D42-3AB542D01F7E}" srcOrd="0" destOrd="3" presId="urn:microsoft.com/office/officeart/2005/8/layout/vList2"/>
    <dgm:cxn modelId="{150BD763-8593-674C-AE46-7A2D963C55A3}" srcId="{3594E4FB-AF2B-BA44-8FA8-1D3D183BF9DB}" destId="{88BD0B16-E83F-534A-BF89-5F714B5418E0}" srcOrd="0" destOrd="0" parTransId="{7F242FB0-D3ED-5D41-BD37-4A185F35CAC0}" sibTransId="{5D969AAE-70F4-AC49-B975-336B31E748C1}"/>
    <dgm:cxn modelId="{DF6CA0B9-D816-C74B-85A2-5A8EB89D0288}" srcId="{3594E4FB-AF2B-BA44-8FA8-1D3D183BF9DB}" destId="{443D5F1B-3447-6A4A-B32C-B131FFCA73EA}" srcOrd="2" destOrd="0" parTransId="{D3D89D61-5E0C-E240-AE03-2BB55E3B3E9B}" sibTransId="{B9F58760-9D5B-F147-B0B3-8FA63278FB84}"/>
    <dgm:cxn modelId="{D0C87BB7-BCFF-5142-9A96-5166E0183E70}" srcId="{624D3F6C-C982-5B44-89AA-0096D772B4BB}" destId="{4646F0FD-87A6-8F48-82FF-B05991E62424}" srcOrd="1" destOrd="0" parTransId="{5509366B-EF97-814F-BB16-B953AD93BD69}" sibTransId="{177F60E0-0AD5-6E41-BB0C-35B64488E9E2}"/>
    <dgm:cxn modelId="{18264169-1854-3147-9E90-2C2CE74D3962}" type="presOf" srcId="{3594E4FB-AF2B-BA44-8FA8-1D3D183BF9DB}" destId="{F6157AE3-6214-2849-981D-992F2E38A5D7}" srcOrd="0" destOrd="1" presId="urn:microsoft.com/office/officeart/2005/8/layout/vList2"/>
    <dgm:cxn modelId="{7ADC21B7-D4EB-F443-A35A-0DEF6D9EB76E}" type="presOf" srcId="{443D5F1B-3447-6A4A-B32C-B131FFCA73EA}" destId="{F6157AE3-6214-2849-981D-992F2E38A5D7}" srcOrd="0" destOrd="4" presId="urn:microsoft.com/office/officeart/2005/8/layout/vList2"/>
    <dgm:cxn modelId="{162ABF47-4A82-8947-80B2-4C7130FA7DBD}" srcId="{D027331A-4D7F-8C43-B0AB-F54730918174}" destId="{F37946BD-784D-9145-B336-987416653D1A}" srcOrd="0" destOrd="0" parTransId="{60BBD69C-960F-2949-A4FD-65868E26B136}" sibTransId="{DB4F9B32-583C-B544-8DB2-6EA7CF68FCA8}"/>
    <dgm:cxn modelId="{058590D2-826B-284D-8291-E1A5240AF3A4}" srcId="{D027331A-4D7F-8C43-B0AB-F54730918174}" destId="{79A94655-D60D-564F-B9F3-4883F769662C}" srcOrd="3" destOrd="0" parTransId="{FA073F70-56EA-B54B-A541-E48EAA0C99C5}" sibTransId="{B29C10F2-5972-1647-B040-A68C0163B4B7}"/>
    <dgm:cxn modelId="{0434C1ED-A6E1-714E-9845-F617CFDEFA67}" type="presOf" srcId="{3E2D861E-1A75-E04B-B3F1-D61ED62F7106}" destId="{78586E31-439F-C447-A64B-0C328673E3D7}" srcOrd="0" destOrd="0" presId="urn:microsoft.com/office/officeart/2005/8/layout/vList2"/>
    <dgm:cxn modelId="{A4541539-763E-2B48-9930-6AE7EF8305DB}" type="presOf" srcId="{F37946BD-784D-9145-B336-987416653D1A}" destId="{E348E8EA-B950-5D43-9D42-3AB542D01F7E}" srcOrd="0" destOrd="0" presId="urn:microsoft.com/office/officeart/2005/8/layout/vList2"/>
    <dgm:cxn modelId="{30183D64-3048-BE46-81A6-9EE4E39DEF8F}" srcId="{624D3F6C-C982-5B44-89AA-0096D772B4BB}" destId="{F4965BE7-C51C-6940-A80D-4FFC5387FE98}" srcOrd="0" destOrd="0" parTransId="{CD165400-2C4A-8E42-BA0D-CF79D95FACB5}" sibTransId="{385F770A-AE29-3546-A996-C2CC60D67CA0}"/>
    <dgm:cxn modelId="{400F1C72-2528-4B4A-8AA9-D90BA68FADDF}" type="presOf" srcId="{C2B9C9AD-18E5-F14F-8079-FED4652A2472}" destId="{F6157AE3-6214-2849-981D-992F2E38A5D7}" srcOrd="0" destOrd="0" presId="urn:microsoft.com/office/officeart/2005/8/layout/vList2"/>
    <dgm:cxn modelId="{B69DDC0F-7A59-AE40-B8C7-75DCDD7DA313}" type="presOf" srcId="{D027331A-4D7F-8C43-B0AB-F54730918174}" destId="{A834B55B-6CEA-F34E-BEAE-CF6BCBBC0C45}" srcOrd="0" destOrd="0" presId="urn:microsoft.com/office/officeart/2005/8/layout/vList2"/>
    <dgm:cxn modelId="{7B16B1D6-B564-8D4D-99D1-3734262CE768}" type="presOf" srcId="{D78029AB-9673-5146-9851-90B113A2506D}" destId="{AA317D7D-3D48-F44D-BB19-2E4AB6BCCCA4}" srcOrd="0" destOrd="0" presId="urn:microsoft.com/office/officeart/2005/8/layout/vList2"/>
    <dgm:cxn modelId="{FDFC5393-1F17-BA47-86F6-659017978CBA}" type="presOf" srcId="{88BD0B16-E83F-534A-BF89-5F714B5418E0}" destId="{F6157AE3-6214-2849-981D-992F2E38A5D7}" srcOrd="0" destOrd="2" presId="urn:microsoft.com/office/officeart/2005/8/layout/vList2"/>
    <dgm:cxn modelId="{0FAB6F55-C22B-5F4B-8F2F-57D26E469882}" srcId="{D027331A-4D7F-8C43-B0AB-F54730918174}" destId="{C8B3B4A9-56F8-8D44-8D22-802FE15AA958}" srcOrd="1" destOrd="0" parTransId="{439AA669-7F24-C64E-A8CF-91714726D153}" sibTransId="{A29AADFE-AA2A-534A-8AF2-0D04313A021C}"/>
    <dgm:cxn modelId="{C1CE76E0-1814-2E44-97D9-33A5B41B0AAE}" srcId="{D78029AB-9673-5146-9851-90B113A2506D}" destId="{D027331A-4D7F-8C43-B0AB-F54730918174}" srcOrd="2" destOrd="0" parTransId="{01E8BE46-2389-5344-9D4B-24BEA09E4F02}" sibTransId="{B4099C7B-6B81-8B42-AFC0-DA0EB701B7A5}"/>
    <dgm:cxn modelId="{FB994A65-E8D0-E643-9819-0C05E9D3E9EB}" type="presParOf" srcId="{AA317D7D-3D48-F44D-BB19-2E4AB6BCCCA4}" destId="{BD7E709D-41FB-4F45-895F-EDE78419DD6E}" srcOrd="0" destOrd="0" presId="urn:microsoft.com/office/officeart/2005/8/layout/vList2"/>
    <dgm:cxn modelId="{C85751BE-669A-7742-9649-5319CD34C6B5}" type="presParOf" srcId="{AA317D7D-3D48-F44D-BB19-2E4AB6BCCCA4}" destId="{AD619CC6-BBD5-4140-8476-AC91643630B2}" srcOrd="1" destOrd="0" presId="urn:microsoft.com/office/officeart/2005/8/layout/vList2"/>
    <dgm:cxn modelId="{37C20C73-1360-7449-A890-A19A57A1B435}" type="presParOf" srcId="{AA317D7D-3D48-F44D-BB19-2E4AB6BCCCA4}" destId="{78586E31-439F-C447-A64B-0C328673E3D7}" srcOrd="2" destOrd="0" presId="urn:microsoft.com/office/officeart/2005/8/layout/vList2"/>
    <dgm:cxn modelId="{6ADCE879-F727-DA48-9C9D-43A29A7A7820}" type="presParOf" srcId="{AA317D7D-3D48-F44D-BB19-2E4AB6BCCCA4}" destId="{F6157AE3-6214-2849-981D-992F2E38A5D7}" srcOrd="3" destOrd="0" presId="urn:microsoft.com/office/officeart/2005/8/layout/vList2"/>
    <dgm:cxn modelId="{0E612591-355C-1945-80F3-C6DAA00F1297}" type="presParOf" srcId="{AA317D7D-3D48-F44D-BB19-2E4AB6BCCCA4}" destId="{A834B55B-6CEA-F34E-BEAE-CF6BCBBC0C45}" srcOrd="4" destOrd="0" presId="urn:microsoft.com/office/officeart/2005/8/layout/vList2"/>
    <dgm:cxn modelId="{59DC0C1E-6CFB-F34F-9E04-649734666BF4}" type="presParOf" srcId="{AA317D7D-3D48-F44D-BB19-2E4AB6BCCCA4}" destId="{E348E8EA-B950-5D43-9D42-3AB542D01F7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03464-A6DC-8E46-8E03-9711BB9485FD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37963AEA-2950-CB4C-93B0-85634696988F}">
      <dgm:prSet/>
      <dgm:spPr/>
      <dgm:t>
        <a:bodyPr/>
        <a:lstStyle/>
        <a:p>
          <a:pPr algn="ctr"/>
          <a:r>
            <a:rPr lang="es-ES" dirty="0"/>
            <a:t>VARIANTES DE EMPALME O SPLICING:</a:t>
          </a:r>
        </a:p>
      </dgm:t>
    </dgm:pt>
    <dgm:pt modelId="{FA5B6CFE-13F4-1B42-97B8-0F4FE9186E1F}" type="parTrans" cxnId="{D5488E15-4A33-174E-ACD9-7D39C65DCEE1}">
      <dgm:prSet/>
      <dgm:spPr/>
      <dgm:t>
        <a:bodyPr/>
        <a:lstStyle/>
        <a:p>
          <a:endParaRPr lang="es-ES"/>
        </a:p>
      </dgm:t>
    </dgm:pt>
    <dgm:pt modelId="{87C8715A-541A-8D42-B6B5-E6E6E090DBA5}" type="sibTrans" cxnId="{D5488E15-4A33-174E-ACD9-7D39C65DCEE1}">
      <dgm:prSet/>
      <dgm:spPr/>
      <dgm:t>
        <a:bodyPr/>
        <a:lstStyle/>
        <a:p>
          <a:endParaRPr lang="es-ES"/>
        </a:p>
      </dgm:t>
    </dgm:pt>
    <dgm:pt modelId="{CACCB5FA-E794-3D41-9785-C79FC6F5F3E3}">
      <dgm:prSet/>
      <dgm:spPr/>
      <dgm:t>
        <a:bodyPr/>
        <a:lstStyle/>
        <a:p>
          <a:r>
            <a:rPr lang="es-ES" dirty="0"/>
            <a:t>Es de destacar que un RNA largo no codificante (</a:t>
          </a:r>
          <a:r>
            <a:rPr lang="es-ES" dirty="0" err="1"/>
            <a:t>IncRNA</a:t>
          </a:r>
          <a:r>
            <a:rPr lang="es-ES" dirty="0"/>
            <a:t> o NXTAR es un regulador negativo de la expresión de AR/AR-V7</a:t>
          </a:r>
        </a:p>
      </dgm:t>
    </dgm:pt>
    <dgm:pt modelId="{9152669F-4375-A64F-AA29-8FC4145BC928}" type="parTrans" cxnId="{FC13BB03-50C0-594D-A6D1-B25D0E8A6260}">
      <dgm:prSet/>
      <dgm:spPr/>
      <dgm:t>
        <a:bodyPr/>
        <a:lstStyle/>
        <a:p>
          <a:endParaRPr lang="es-ES"/>
        </a:p>
      </dgm:t>
    </dgm:pt>
    <dgm:pt modelId="{194793A5-26EC-964D-9300-4572ECE755EE}" type="sibTrans" cxnId="{FC13BB03-50C0-594D-A6D1-B25D0E8A6260}">
      <dgm:prSet/>
      <dgm:spPr/>
      <dgm:t>
        <a:bodyPr/>
        <a:lstStyle/>
        <a:p>
          <a:endParaRPr lang="es-ES"/>
        </a:p>
      </dgm:t>
    </dgm:pt>
    <dgm:pt modelId="{76406D2E-1CC0-BE4B-AE34-72B7D4BECF4A}">
      <dgm:prSet/>
      <dgm:spPr/>
      <dgm:t>
        <a:bodyPr/>
        <a:lstStyle/>
        <a:p>
          <a:r>
            <a:rPr lang="es-ES" dirty="0"/>
            <a:t>La propia expresión de NXTAR es suprimida por AR </a:t>
          </a:r>
          <a:r>
            <a:rPr lang="es-ES" dirty="0" err="1"/>
            <a:t>acticvado</a:t>
          </a:r>
          <a:r>
            <a:rPr lang="es-ES" dirty="0"/>
            <a:t> por </a:t>
          </a:r>
          <a:r>
            <a:rPr lang="es-ES" dirty="0" err="1"/>
            <a:t>Androgenos</a:t>
          </a:r>
          <a:endParaRPr lang="es-ES" dirty="0"/>
        </a:p>
      </dgm:t>
    </dgm:pt>
    <dgm:pt modelId="{42596997-8F0E-4444-8A3F-A2F5D0C79CC5}" type="parTrans" cxnId="{68637E60-327C-CC4D-8C9D-746FA859206F}">
      <dgm:prSet/>
      <dgm:spPr/>
      <dgm:t>
        <a:bodyPr/>
        <a:lstStyle/>
        <a:p>
          <a:endParaRPr lang="es-ES"/>
        </a:p>
      </dgm:t>
    </dgm:pt>
    <dgm:pt modelId="{9C65D40C-0277-2846-873D-D24B2BC2728D}" type="sibTrans" cxnId="{68637E60-327C-CC4D-8C9D-746FA859206F}">
      <dgm:prSet/>
      <dgm:spPr/>
      <dgm:t>
        <a:bodyPr/>
        <a:lstStyle/>
        <a:p>
          <a:endParaRPr lang="es-ES"/>
        </a:p>
      </dgm:t>
    </dgm:pt>
    <dgm:pt modelId="{FB4D325B-7172-C645-A396-FC6BC2CF9A14}">
      <dgm:prSet/>
      <dgm:spPr/>
      <dgm:t>
        <a:bodyPr/>
        <a:lstStyle/>
        <a:p>
          <a:pPr algn="ctr"/>
          <a:r>
            <a:rPr lang="es-ES" dirty="0">
              <a:solidFill>
                <a:srgbClr val="FFFF00"/>
              </a:solidFill>
            </a:rPr>
            <a:t>Un oligonucleótido del gen NXTAR redujo AR/AR-V7 y a la proliferación de </a:t>
          </a:r>
          <a:r>
            <a:rPr lang="es-ES" dirty="0" err="1">
              <a:solidFill>
                <a:srgbClr val="FFFF00"/>
              </a:solidFill>
            </a:rPr>
            <a:t>cs</a:t>
          </a:r>
          <a:r>
            <a:rPr lang="es-ES" dirty="0">
              <a:solidFill>
                <a:srgbClr val="FFFF00"/>
              </a:solidFill>
            </a:rPr>
            <a:t> CP mientras que en estudio con xenoinjerto: un inhibidor de AR restauró la expresión e NXTAR y bloqueó el crecimiento tumoral de CP resistente a Enzalutamida</a:t>
          </a:r>
          <a:r>
            <a:rPr lang="es-ES" dirty="0"/>
            <a:t>.</a:t>
          </a:r>
        </a:p>
      </dgm:t>
    </dgm:pt>
    <dgm:pt modelId="{E3F2DBAC-4E98-8A45-BF01-8D450C9B3470}" type="parTrans" cxnId="{F30FC645-765C-E146-8949-246B7AD04763}">
      <dgm:prSet/>
      <dgm:spPr/>
      <dgm:t>
        <a:bodyPr/>
        <a:lstStyle/>
        <a:p>
          <a:endParaRPr lang="es-ES"/>
        </a:p>
      </dgm:t>
    </dgm:pt>
    <dgm:pt modelId="{26C82A98-8F28-FD47-BEBC-36C145F34F8B}" type="sibTrans" cxnId="{F30FC645-765C-E146-8949-246B7AD04763}">
      <dgm:prSet/>
      <dgm:spPr/>
      <dgm:t>
        <a:bodyPr/>
        <a:lstStyle/>
        <a:p>
          <a:endParaRPr lang="es-ES"/>
        </a:p>
      </dgm:t>
    </dgm:pt>
    <dgm:pt modelId="{010E6B0D-01CF-7340-84A9-B86CCB95DB48}">
      <dgm:prSet/>
      <dgm:spPr/>
      <dgm:t>
        <a:bodyPr/>
        <a:lstStyle/>
        <a:p>
          <a:r>
            <a:rPr lang="es-ES" dirty="0"/>
            <a:t>Niveles tumorales de la variante de empalme AR-V7 no se correlacionaron con el tiempo en ARAT, aunque la asociación de la expresión de ARNm AR-V7 en células tumorales circulantes con el tiempo hasta la resistencia a ARAT y el resultado clínico se ha reportado en otros estudios.</a:t>
          </a:r>
        </a:p>
      </dgm:t>
    </dgm:pt>
    <dgm:pt modelId="{2119B269-F215-8C45-9081-15875307DFA2}" type="parTrans" cxnId="{270CDA1E-E177-764A-8AFB-E9B0EA943EF3}">
      <dgm:prSet/>
      <dgm:spPr/>
      <dgm:t>
        <a:bodyPr/>
        <a:lstStyle/>
        <a:p>
          <a:endParaRPr lang="es-ES"/>
        </a:p>
      </dgm:t>
    </dgm:pt>
    <dgm:pt modelId="{414E7221-F7EA-B742-B828-F668AB5D59C0}" type="sibTrans" cxnId="{270CDA1E-E177-764A-8AFB-E9B0EA943EF3}">
      <dgm:prSet/>
      <dgm:spPr/>
      <dgm:t>
        <a:bodyPr/>
        <a:lstStyle/>
        <a:p>
          <a:endParaRPr lang="es-ES"/>
        </a:p>
      </dgm:t>
    </dgm:pt>
    <dgm:pt modelId="{5CA62B21-0978-DF43-A7C3-E51B68BDE508}" type="pres">
      <dgm:prSet presAssocID="{F2E03464-A6DC-8E46-8E03-9711BB9485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5A8763-A4BD-D149-B4DA-E9FE3625C14B}" type="pres">
      <dgm:prSet presAssocID="{37963AEA-2950-CB4C-93B0-85634696988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7A9AA1-920A-CE43-8703-C7E62B68A712}" type="pres">
      <dgm:prSet presAssocID="{87C8715A-541A-8D42-B6B5-E6E6E090DBA5}" presName="spacer" presStyleCnt="0"/>
      <dgm:spPr/>
    </dgm:pt>
    <dgm:pt modelId="{0C20AD26-B1C5-B240-A2D6-F13B2970FD01}" type="pres">
      <dgm:prSet presAssocID="{010E6B0D-01CF-7340-84A9-B86CCB95DB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680051-42FF-E84D-A024-F95C5955F937}" type="pres">
      <dgm:prSet presAssocID="{414E7221-F7EA-B742-B828-F668AB5D59C0}" presName="spacer" presStyleCnt="0"/>
      <dgm:spPr/>
    </dgm:pt>
    <dgm:pt modelId="{8E34FD2E-05D5-074F-9248-A78ED9870239}" type="pres">
      <dgm:prSet presAssocID="{CACCB5FA-E794-3D41-9785-C79FC6F5F3E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42DA94-1AA2-2742-91B3-6881B135A53A}" type="pres">
      <dgm:prSet presAssocID="{194793A5-26EC-964D-9300-4572ECE755EE}" presName="spacer" presStyleCnt="0"/>
      <dgm:spPr/>
    </dgm:pt>
    <dgm:pt modelId="{FCBB690D-C14A-364C-8322-C5D46DE91D4C}" type="pres">
      <dgm:prSet presAssocID="{76406D2E-1CC0-BE4B-AE34-72B7D4BECF4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3667C8-F62E-0442-9193-2D79E2EB1CFB}" type="pres">
      <dgm:prSet presAssocID="{9C65D40C-0277-2846-873D-D24B2BC2728D}" presName="spacer" presStyleCnt="0"/>
      <dgm:spPr/>
    </dgm:pt>
    <dgm:pt modelId="{8D6D8D7E-428B-7E42-B7AB-15C459D538F0}" type="pres">
      <dgm:prSet presAssocID="{FB4D325B-7172-C645-A396-FC6BC2CF9A1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5FC6E6-A60D-3948-9A04-6208F1BFAC6E}" type="presOf" srcId="{F2E03464-A6DC-8E46-8E03-9711BB9485FD}" destId="{5CA62B21-0978-DF43-A7C3-E51B68BDE508}" srcOrd="0" destOrd="0" presId="urn:microsoft.com/office/officeart/2005/8/layout/vList2"/>
    <dgm:cxn modelId="{75A7D4DE-30CD-EC41-9CA0-7CB37133CE8A}" type="presOf" srcId="{37963AEA-2950-CB4C-93B0-85634696988F}" destId="{705A8763-A4BD-D149-B4DA-E9FE3625C14B}" srcOrd="0" destOrd="0" presId="urn:microsoft.com/office/officeart/2005/8/layout/vList2"/>
    <dgm:cxn modelId="{FC13BB03-50C0-594D-A6D1-B25D0E8A6260}" srcId="{F2E03464-A6DC-8E46-8E03-9711BB9485FD}" destId="{CACCB5FA-E794-3D41-9785-C79FC6F5F3E3}" srcOrd="2" destOrd="0" parTransId="{9152669F-4375-A64F-AA29-8FC4145BC928}" sibTransId="{194793A5-26EC-964D-9300-4572ECE755EE}"/>
    <dgm:cxn modelId="{F30FC645-765C-E146-8949-246B7AD04763}" srcId="{F2E03464-A6DC-8E46-8E03-9711BB9485FD}" destId="{FB4D325B-7172-C645-A396-FC6BC2CF9A14}" srcOrd="4" destOrd="0" parTransId="{E3F2DBAC-4E98-8A45-BF01-8D450C9B3470}" sibTransId="{26C82A98-8F28-FD47-BEBC-36C145F34F8B}"/>
    <dgm:cxn modelId="{68637E60-327C-CC4D-8C9D-746FA859206F}" srcId="{F2E03464-A6DC-8E46-8E03-9711BB9485FD}" destId="{76406D2E-1CC0-BE4B-AE34-72B7D4BECF4A}" srcOrd="3" destOrd="0" parTransId="{42596997-8F0E-4444-8A3F-A2F5D0C79CC5}" sibTransId="{9C65D40C-0277-2846-873D-D24B2BC2728D}"/>
    <dgm:cxn modelId="{9D85D811-CAB1-A544-8687-6776B91E4434}" type="presOf" srcId="{CACCB5FA-E794-3D41-9785-C79FC6F5F3E3}" destId="{8E34FD2E-05D5-074F-9248-A78ED9870239}" srcOrd="0" destOrd="0" presId="urn:microsoft.com/office/officeart/2005/8/layout/vList2"/>
    <dgm:cxn modelId="{270CDA1E-E177-764A-8AFB-E9B0EA943EF3}" srcId="{F2E03464-A6DC-8E46-8E03-9711BB9485FD}" destId="{010E6B0D-01CF-7340-84A9-B86CCB95DB48}" srcOrd="1" destOrd="0" parTransId="{2119B269-F215-8C45-9081-15875307DFA2}" sibTransId="{414E7221-F7EA-B742-B828-F668AB5D59C0}"/>
    <dgm:cxn modelId="{2D2B0E08-619D-0540-8D16-5031A8BA6FEF}" type="presOf" srcId="{010E6B0D-01CF-7340-84A9-B86CCB95DB48}" destId="{0C20AD26-B1C5-B240-A2D6-F13B2970FD01}" srcOrd="0" destOrd="0" presId="urn:microsoft.com/office/officeart/2005/8/layout/vList2"/>
    <dgm:cxn modelId="{D5488E15-4A33-174E-ACD9-7D39C65DCEE1}" srcId="{F2E03464-A6DC-8E46-8E03-9711BB9485FD}" destId="{37963AEA-2950-CB4C-93B0-85634696988F}" srcOrd="0" destOrd="0" parTransId="{FA5B6CFE-13F4-1B42-97B8-0F4FE9186E1F}" sibTransId="{87C8715A-541A-8D42-B6B5-E6E6E090DBA5}"/>
    <dgm:cxn modelId="{C01C5B7E-7102-F24C-914E-4E4CC1515342}" type="presOf" srcId="{76406D2E-1CC0-BE4B-AE34-72B7D4BECF4A}" destId="{FCBB690D-C14A-364C-8322-C5D46DE91D4C}" srcOrd="0" destOrd="0" presId="urn:microsoft.com/office/officeart/2005/8/layout/vList2"/>
    <dgm:cxn modelId="{3F50B77A-BAFE-0D41-92B4-2B083452FB5E}" type="presOf" srcId="{FB4D325B-7172-C645-A396-FC6BC2CF9A14}" destId="{8D6D8D7E-428B-7E42-B7AB-15C459D538F0}" srcOrd="0" destOrd="0" presId="urn:microsoft.com/office/officeart/2005/8/layout/vList2"/>
    <dgm:cxn modelId="{F7CB74DC-C77D-7E48-B826-7141BF1E51A0}" type="presParOf" srcId="{5CA62B21-0978-DF43-A7C3-E51B68BDE508}" destId="{705A8763-A4BD-D149-B4DA-E9FE3625C14B}" srcOrd="0" destOrd="0" presId="urn:microsoft.com/office/officeart/2005/8/layout/vList2"/>
    <dgm:cxn modelId="{F167A58E-566D-6B46-A890-3261A9594817}" type="presParOf" srcId="{5CA62B21-0978-DF43-A7C3-E51B68BDE508}" destId="{7A7A9AA1-920A-CE43-8703-C7E62B68A712}" srcOrd="1" destOrd="0" presId="urn:microsoft.com/office/officeart/2005/8/layout/vList2"/>
    <dgm:cxn modelId="{F2A52951-5BE4-934F-B138-B2545412ADC7}" type="presParOf" srcId="{5CA62B21-0978-DF43-A7C3-E51B68BDE508}" destId="{0C20AD26-B1C5-B240-A2D6-F13B2970FD01}" srcOrd="2" destOrd="0" presId="urn:microsoft.com/office/officeart/2005/8/layout/vList2"/>
    <dgm:cxn modelId="{E027EB88-4316-CA4D-8C7A-F87B42126F81}" type="presParOf" srcId="{5CA62B21-0978-DF43-A7C3-E51B68BDE508}" destId="{BE680051-42FF-E84D-A024-F95C5955F937}" srcOrd="3" destOrd="0" presId="urn:microsoft.com/office/officeart/2005/8/layout/vList2"/>
    <dgm:cxn modelId="{284EAABE-A434-8140-BF6A-E078AC8222E2}" type="presParOf" srcId="{5CA62B21-0978-DF43-A7C3-E51B68BDE508}" destId="{8E34FD2E-05D5-074F-9248-A78ED9870239}" srcOrd="4" destOrd="0" presId="urn:microsoft.com/office/officeart/2005/8/layout/vList2"/>
    <dgm:cxn modelId="{7A8999BF-0C2D-EA44-9FE6-F48FABCBC8A0}" type="presParOf" srcId="{5CA62B21-0978-DF43-A7C3-E51B68BDE508}" destId="{7C42DA94-1AA2-2742-91B3-6881B135A53A}" srcOrd="5" destOrd="0" presId="urn:microsoft.com/office/officeart/2005/8/layout/vList2"/>
    <dgm:cxn modelId="{DE2C1682-7AA1-CE4E-8D44-20CC69109905}" type="presParOf" srcId="{5CA62B21-0978-DF43-A7C3-E51B68BDE508}" destId="{FCBB690D-C14A-364C-8322-C5D46DE91D4C}" srcOrd="6" destOrd="0" presId="urn:microsoft.com/office/officeart/2005/8/layout/vList2"/>
    <dgm:cxn modelId="{67B3E87F-7FB2-2F4A-A4BA-4DFD1C8EA5DE}" type="presParOf" srcId="{5CA62B21-0978-DF43-A7C3-E51B68BDE508}" destId="{793667C8-F62E-0442-9193-2D79E2EB1CFB}" srcOrd="7" destOrd="0" presId="urn:microsoft.com/office/officeart/2005/8/layout/vList2"/>
    <dgm:cxn modelId="{4B3F7527-C4C2-6245-BEEC-E341852A993A}" type="presParOf" srcId="{5CA62B21-0978-DF43-A7C3-E51B68BDE508}" destId="{8D6D8D7E-428B-7E42-B7AB-15C459D538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9AF83C-F807-8D49-AFA5-2C7D46E346D8}" type="doc">
      <dgm:prSet loTypeId="urn:microsoft.com/office/officeart/2005/8/layout/radial6" loCatId="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98EC4EE-AFFD-C343-9B71-207C15D48E6D}">
      <dgm:prSet phldrT="[Texto]"/>
      <dgm:spPr/>
      <dgm:t>
        <a:bodyPr/>
        <a:lstStyle/>
        <a:p>
          <a:r>
            <a:rPr lang="es-ES" dirty="0"/>
            <a:t>El tratamiento PRECOZ con HORMONOTERAPIA en </a:t>
          </a:r>
          <a:r>
            <a:rPr lang="es-ES" dirty="0" err="1"/>
            <a:t>CPHSm</a:t>
          </a:r>
          <a:r>
            <a:rPr lang="es-ES" dirty="0"/>
            <a:t> y </a:t>
          </a:r>
          <a:r>
            <a:rPr lang="es-ES" dirty="0" err="1"/>
            <a:t>CPRCnm</a:t>
          </a:r>
          <a:endParaRPr lang="es-ES" dirty="0"/>
        </a:p>
      </dgm:t>
    </dgm:pt>
    <dgm:pt modelId="{60C7767C-E242-2746-BB84-6921112B52AC}" type="parTrans" cxnId="{E31FB530-0005-FF41-B400-17E14DBCE223}">
      <dgm:prSet/>
      <dgm:spPr/>
      <dgm:t>
        <a:bodyPr/>
        <a:lstStyle/>
        <a:p>
          <a:endParaRPr lang="es-ES"/>
        </a:p>
      </dgm:t>
    </dgm:pt>
    <dgm:pt modelId="{0A49C4C6-59D2-5C4B-9B68-FD33EA2D3186}" type="sibTrans" cxnId="{E31FB530-0005-FF41-B400-17E14DBCE223}">
      <dgm:prSet/>
      <dgm:spPr/>
      <dgm:t>
        <a:bodyPr/>
        <a:lstStyle/>
        <a:p>
          <a:endParaRPr lang="es-ES"/>
        </a:p>
      </dgm:t>
    </dgm:pt>
    <dgm:pt modelId="{5B95B3C5-A980-284B-9F56-187B2F4D175B}">
      <dgm:prSet phldrT="[Texto]" custT="1"/>
      <dgm:spPr/>
      <dgm:t>
        <a:bodyPr/>
        <a:lstStyle/>
        <a:p>
          <a:r>
            <a:rPr lang="es-ES" sz="1000" dirty="0"/>
            <a:t>Puede NO comprometer los resultados con la terapia posterior en </a:t>
          </a:r>
          <a:r>
            <a:rPr lang="es-ES" sz="1000" dirty="0" err="1"/>
            <a:t>CPRCm</a:t>
          </a:r>
          <a:r>
            <a:rPr lang="es-ES" sz="1000" dirty="0"/>
            <a:t>.</a:t>
          </a:r>
        </a:p>
      </dgm:t>
    </dgm:pt>
    <dgm:pt modelId="{218DD7D9-15C9-984F-BADC-2354957B2DA1}" type="parTrans" cxnId="{6BE46903-2FCF-1141-90D1-71F2899EE3EB}">
      <dgm:prSet/>
      <dgm:spPr/>
      <dgm:t>
        <a:bodyPr/>
        <a:lstStyle/>
        <a:p>
          <a:endParaRPr lang="es-ES"/>
        </a:p>
      </dgm:t>
    </dgm:pt>
    <dgm:pt modelId="{3295E5B9-FB09-364C-B29C-B19BFC432B58}" type="sibTrans" cxnId="{6BE46903-2FCF-1141-90D1-71F2899EE3EB}">
      <dgm:prSet/>
      <dgm:spPr/>
      <dgm:t>
        <a:bodyPr/>
        <a:lstStyle/>
        <a:p>
          <a:endParaRPr lang="es-ES"/>
        </a:p>
      </dgm:t>
    </dgm:pt>
    <dgm:pt modelId="{2DD55E78-4DE7-2E48-ADFF-9F66004C91DF}">
      <dgm:prSet phldrT="[Texto]" custT="1"/>
      <dgm:spPr/>
      <dgm:t>
        <a:bodyPr/>
        <a:lstStyle/>
        <a:p>
          <a:r>
            <a:rPr lang="es-ES" sz="1000" dirty="0"/>
            <a:t>Puede proporcionar un beneficio comparable con el tratamiento posterior independientemente de la clase de agente utilizado (ARSI O </a:t>
          </a:r>
          <a:r>
            <a:rPr lang="es-ES" sz="1000" dirty="0" err="1"/>
            <a:t>regimen</a:t>
          </a:r>
          <a:r>
            <a:rPr lang="es-ES" sz="1000" dirty="0"/>
            <a:t> basado en Qt)</a:t>
          </a:r>
        </a:p>
      </dgm:t>
    </dgm:pt>
    <dgm:pt modelId="{15EE0288-0D02-C94D-9662-9EAA0C873E8A}" type="parTrans" cxnId="{971BF889-C179-9446-ADA5-294DCAAB2581}">
      <dgm:prSet/>
      <dgm:spPr/>
      <dgm:t>
        <a:bodyPr/>
        <a:lstStyle/>
        <a:p>
          <a:endParaRPr lang="es-ES"/>
        </a:p>
      </dgm:t>
    </dgm:pt>
    <dgm:pt modelId="{D84882F8-AD10-0946-9E65-6C9905100922}" type="sibTrans" cxnId="{971BF889-C179-9446-ADA5-294DCAAB2581}">
      <dgm:prSet/>
      <dgm:spPr/>
      <dgm:t>
        <a:bodyPr/>
        <a:lstStyle/>
        <a:p>
          <a:endParaRPr lang="es-ES"/>
        </a:p>
      </dgm:t>
    </dgm:pt>
    <dgm:pt modelId="{66FA2872-509A-154A-8CB5-770444C76549}">
      <dgm:prSet phldrT="[Texto]"/>
      <dgm:spPr/>
      <dgm:t>
        <a:bodyPr/>
        <a:lstStyle/>
        <a:p>
          <a:r>
            <a:rPr lang="es-ES" dirty="0"/>
            <a:t>No  parece aumentar la frecuencia de aberraciones del RA por encima de lo observado con TDA exclusiva</a:t>
          </a:r>
        </a:p>
      </dgm:t>
    </dgm:pt>
    <dgm:pt modelId="{0679265D-0C2C-8B45-B5E3-E9BB09D74658}" type="parTrans" cxnId="{CF2AFA1A-8815-0243-A320-897CE29616F4}">
      <dgm:prSet/>
      <dgm:spPr/>
      <dgm:t>
        <a:bodyPr/>
        <a:lstStyle/>
        <a:p>
          <a:endParaRPr lang="es-ES"/>
        </a:p>
      </dgm:t>
    </dgm:pt>
    <dgm:pt modelId="{B248AC17-86EE-6D4B-BC95-54FA2F41E1C4}" type="sibTrans" cxnId="{CF2AFA1A-8815-0243-A320-897CE29616F4}">
      <dgm:prSet/>
      <dgm:spPr/>
      <dgm:t>
        <a:bodyPr/>
        <a:lstStyle/>
        <a:p>
          <a:endParaRPr lang="es-ES"/>
        </a:p>
      </dgm:t>
    </dgm:pt>
    <dgm:pt modelId="{445B9E35-23E5-7242-9283-975991F8B7A9}" type="pres">
      <dgm:prSet presAssocID="{2D9AF83C-F807-8D49-AFA5-2C7D46E346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6113B9-C84B-4A4C-8706-D4021B094057}" type="pres">
      <dgm:prSet presAssocID="{798EC4EE-AFFD-C343-9B71-207C15D48E6D}" presName="centerShape" presStyleLbl="node0" presStyleIdx="0" presStyleCnt="1"/>
      <dgm:spPr/>
      <dgm:t>
        <a:bodyPr/>
        <a:lstStyle/>
        <a:p>
          <a:endParaRPr lang="es-ES"/>
        </a:p>
      </dgm:t>
    </dgm:pt>
    <dgm:pt modelId="{BB4921E1-805E-FD47-B667-F6B4BE7CB180}" type="pres">
      <dgm:prSet presAssocID="{5B95B3C5-A980-284B-9F56-187B2F4D175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24DAA9-33FC-2647-92A7-C029A6ED5BB5}" type="pres">
      <dgm:prSet presAssocID="{5B95B3C5-A980-284B-9F56-187B2F4D175B}" presName="dummy" presStyleCnt="0"/>
      <dgm:spPr/>
    </dgm:pt>
    <dgm:pt modelId="{3A6BF124-F78D-6043-A7E7-250DA3E1F045}" type="pres">
      <dgm:prSet presAssocID="{3295E5B9-FB09-364C-B29C-B19BFC432B58}" presName="sibTrans" presStyleLbl="sibTrans2D1" presStyleIdx="0" presStyleCnt="3"/>
      <dgm:spPr/>
      <dgm:t>
        <a:bodyPr/>
        <a:lstStyle/>
        <a:p>
          <a:endParaRPr lang="es-ES"/>
        </a:p>
      </dgm:t>
    </dgm:pt>
    <dgm:pt modelId="{10992F12-6BB8-FB42-AF73-8ED063991EEC}" type="pres">
      <dgm:prSet presAssocID="{2DD55E78-4DE7-2E48-ADFF-9F66004C91DF}" presName="node" presStyleLbl="node1" presStyleIdx="1" presStyleCnt="3" custScaleX="126620" custScaleY="1180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AC4AFB-44CB-514B-834E-5E3C9210E38E}" type="pres">
      <dgm:prSet presAssocID="{2DD55E78-4DE7-2E48-ADFF-9F66004C91DF}" presName="dummy" presStyleCnt="0"/>
      <dgm:spPr/>
    </dgm:pt>
    <dgm:pt modelId="{D3418D31-3954-B348-B757-D8C0794E0A90}" type="pres">
      <dgm:prSet presAssocID="{D84882F8-AD10-0946-9E65-6C9905100922}" presName="sibTrans" presStyleLbl="sibTrans2D1" presStyleIdx="1" presStyleCnt="3"/>
      <dgm:spPr/>
      <dgm:t>
        <a:bodyPr/>
        <a:lstStyle/>
        <a:p>
          <a:endParaRPr lang="es-ES"/>
        </a:p>
      </dgm:t>
    </dgm:pt>
    <dgm:pt modelId="{73E52875-1A5A-E942-844C-1677B985D254}" type="pres">
      <dgm:prSet presAssocID="{66FA2872-509A-154A-8CB5-770444C7654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D4E097-6A32-A743-A850-4B50F90431ED}" type="pres">
      <dgm:prSet presAssocID="{66FA2872-509A-154A-8CB5-770444C76549}" presName="dummy" presStyleCnt="0"/>
      <dgm:spPr/>
    </dgm:pt>
    <dgm:pt modelId="{D5F296AE-C728-5148-AC61-A8DDBEDCA044}" type="pres">
      <dgm:prSet presAssocID="{B248AC17-86EE-6D4B-BC95-54FA2F41E1C4}" presName="sibTrans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971BF889-C179-9446-ADA5-294DCAAB2581}" srcId="{798EC4EE-AFFD-C343-9B71-207C15D48E6D}" destId="{2DD55E78-4DE7-2E48-ADFF-9F66004C91DF}" srcOrd="1" destOrd="0" parTransId="{15EE0288-0D02-C94D-9662-9EAA0C873E8A}" sibTransId="{D84882F8-AD10-0946-9E65-6C9905100922}"/>
    <dgm:cxn modelId="{E31FB530-0005-FF41-B400-17E14DBCE223}" srcId="{2D9AF83C-F807-8D49-AFA5-2C7D46E346D8}" destId="{798EC4EE-AFFD-C343-9B71-207C15D48E6D}" srcOrd="0" destOrd="0" parTransId="{60C7767C-E242-2746-BB84-6921112B52AC}" sibTransId="{0A49C4C6-59D2-5C4B-9B68-FD33EA2D3186}"/>
    <dgm:cxn modelId="{CF2AFA1A-8815-0243-A320-897CE29616F4}" srcId="{798EC4EE-AFFD-C343-9B71-207C15D48E6D}" destId="{66FA2872-509A-154A-8CB5-770444C76549}" srcOrd="2" destOrd="0" parTransId="{0679265D-0C2C-8B45-B5E3-E9BB09D74658}" sibTransId="{B248AC17-86EE-6D4B-BC95-54FA2F41E1C4}"/>
    <dgm:cxn modelId="{E72ADDFB-A967-5C4C-96A8-D9B0724F1050}" type="presOf" srcId="{3295E5B9-FB09-364C-B29C-B19BFC432B58}" destId="{3A6BF124-F78D-6043-A7E7-250DA3E1F045}" srcOrd="0" destOrd="0" presId="urn:microsoft.com/office/officeart/2005/8/layout/radial6"/>
    <dgm:cxn modelId="{6BE46903-2FCF-1141-90D1-71F2899EE3EB}" srcId="{798EC4EE-AFFD-C343-9B71-207C15D48E6D}" destId="{5B95B3C5-A980-284B-9F56-187B2F4D175B}" srcOrd="0" destOrd="0" parTransId="{218DD7D9-15C9-984F-BADC-2354957B2DA1}" sibTransId="{3295E5B9-FB09-364C-B29C-B19BFC432B58}"/>
    <dgm:cxn modelId="{0488A0B1-4ABC-EC46-A581-BDF6BBD011B2}" type="presOf" srcId="{5B95B3C5-A980-284B-9F56-187B2F4D175B}" destId="{BB4921E1-805E-FD47-B667-F6B4BE7CB180}" srcOrd="0" destOrd="0" presId="urn:microsoft.com/office/officeart/2005/8/layout/radial6"/>
    <dgm:cxn modelId="{53B82E34-51E4-BD41-9ADF-8E03F9179793}" type="presOf" srcId="{798EC4EE-AFFD-C343-9B71-207C15D48E6D}" destId="{EF6113B9-C84B-4A4C-8706-D4021B094057}" srcOrd="0" destOrd="0" presId="urn:microsoft.com/office/officeart/2005/8/layout/radial6"/>
    <dgm:cxn modelId="{81217E48-7BBA-7943-B86B-73EFDCF7F1E3}" type="presOf" srcId="{D84882F8-AD10-0946-9E65-6C9905100922}" destId="{D3418D31-3954-B348-B757-D8C0794E0A90}" srcOrd="0" destOrd="0" presId="urn:microsoft.com/office/officeart/2005/8/layout/radial6"/>
    <dgm:cxn modelId="{B8929BF7-A75B-3A4C-A97D-64A173FFDA06}" type="presOf" srcId="{2D9AF83C-F807-8D49-AFA5-2C7D46E346D8}" destId="{445B9E35-23E5-7242-9283-975991F8B7A9}" srcOrd="0" destOrd="0" presId="urn:microsoft.com/office/officeart/2005/8/layout/radial6"/>
    <dgm:cxn modelId="{A31B857D-AB13-064B-8DDC-23676DB4C695}" type="presOf" srcId="{2DD55E78-4DE7-2E48-ADFF-9F66004C91DF}" destId="{10992F12-6BB8-FB42-AF73-8ED063991EEC}" srcOrd="0" destOrd="0" presId="urn:microsoft.com/office/officeart/2005/8/layout/radial6"/>
    <dgm:cxn modelId="{E0B83C61-7D97-2E43-96BE-826B3A5A9F36}" type="presOf" srcId="{66FA2872-509A-154A-8CB5-770444C76549}" destId="{73E52875-1A5A-E942-844C-1677B985D254}" srcOrd="0" destOrd="0" presId="urn:microsoft.com/office/officeart/2005/8/layout/radial6"/>
    <dgm:cxn modelId="{A3266264-849D-044C-BB31-80292602DB37}" type="presOf" srcId="{B248AC17-86EE-6D4B-BC95-54FA2F41E1C4}" destId="{D5F296AE-C728-5148-AC61-A8DDBEDCA044}" srcOrd="0" destOrd="0" presId="urn:microsoft.com/office/officeart/2005/8/layout/radial6"/>
    <dgm:cxn modelId="{D67B7F92-EB14-854D-802A-F248B78ACE55}" type="presParOf" srcId="{445B9E35-23E5-7242-9283-975991F8B7A9}" destId="{EF6113B9-C84B-4A4C-8706-D4021B094057}" srcOrd="0" destOrd="0" presId="urn:microsoft.com/office/officeart/2005/8/layout/radial6"/>
    <dgm:cxn modelId="{65085980-DF28-4048-B9C8-A828953C5054}" type="presParOf" srcId="{445B9E35-23E5-7242-9283-975991F8B7A9}" destId="{BB4921E1-805E-FD47-B667-F6B4BE7CB180}" srcOrd="1" destOrd="0" presId="urn:microsoft.com/office/officeart/2005/8/layout/radial6"/>
    <dgm:cxn modelId="{FE0095B3-7FC5-6341-93A5-04A7FDC3E43C}" type="presParOf" srcId="{445B9E35-23E5-7242-9283-975991F8B7A9}" destId="{A724DAA9-33FC-2647-92A7-C029A6ED5BB5}" srcOrd="2" destOrd="0" presId="urn:microsoft.com/office/officeart/2005/8/layout/radial6"/>
    <dgm:cxn modelId="{484BBB60-9B67-7F4E-BCF0-C32DF2E07D7F}" type="presParOf" srcId="{445B9E35-23E5-7242-9283-975991F8B7A9}" destId="{3A6BF124-F78D-6043-A7E7-250DA3E1F045}" srcOrd="3" destOrd="0" presId="urn:microsoft.com/office/officeart/2005/8/layout/radial6"/>
    <dgm:cxn modelId="{6C9C3532-4937-AA4E-B1FB-EE9E3F3F136C}" type="presParOf" srcId="{445B9E35-23E5-7242-9283-975991F8B7A9}" destId="{10992F12-6BB8-FB42-AF73-8ED063991EEC}" srcOrd="4" destOrd="0" presId="urn:microsoft.com/office/officeart/2005/8/layout/radial6"/>
    <dgm:cxn modelId="{55303180-6B66-1144-A182-D9EE415069E2}" type="presParOf" srcId="{445B9E35-23E5-7242-9283-975991F8B7A9}" destId="{5CAC4AFB-44CB-514B-834E-5E3C9210E38E}" srcOrd="5" destOrd="0" presId="urn:microsoft.com/office/officeart/2005/8/layout/radial6"/>
    <dgm:cxn modelId="{35C9EA1D-AD45-7F4C-9FDE-15BBD3F08228}" type="presParOf" srcId="{445B9E35-23E5-7242-9283-975991F8B7A9}" destId="{D3418D31-3954-B348-B757-D8C0794E0A90}" srcOrd="6" destOrd="0" presId="urn:microsoft.com/office/officeart/2005/8/layout/radial6"/>
    <dgm:cxn modelId="{6DA095C0-41EF-5744-834C-5333499A21D0}" type="presParOf" srcId="{445B9E35-23E5-7242-9283-975991F8B7A9}" destId="{73E52875-1A5A-E942-844C-1677B985D254}" srcOrd="7" destOrd="0" presId="urn:microsoft.com/office/officeart/2005/8/layout/radial6"/>
    <dgm:cxn modelId="{72C9633E-A39C-E349-BA83-D5B397DC27E1}" type="presParOf" srcId="{445B9E35-23E5-7242-9283-975991F8B7A9}" destId="{C9D4E097-6A32-A743-A850-4B50F90431ED}" srcOrd="8" destOrd="0" presId="urn:microsoft.com/office/officeart/2005/8/layout/radial6"/>
    <dgm:cxn modelId="{F0D8EC92-34CD-E54C-8E88-58458D8EC550}" type="presParOf" srcId="{445B9E35-23E5-7242-9283-975991F8B7A9}" destId="{D5F296AE-C728-5148-AC61-A8DDBEDCA04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D7E4EA-3FAB-784C-B817-A04EA2F23809}" type="doc">
      <dgm:prSet loTypeId="urn:microsoft.com/office/officeart/2005/8/layout/matrix3" loCatId="matrix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5C571CE3-8F87-5243-BB48-1510134D024B}">
      <dgm:prSet/>
      <dgm:spPr/>
      <dgm:t>
        <a:bodyPr/>
        <a:lstStyle/>
        <a:p>
          <a:r>
            <a:rPr lang="es-ES"/>
            <a:t>La inhibición de los Chekpoints en monoterapia no inhibe el CP debido al ambiente inmunoisupresor. Con EXCEPCIÓN DE mCPRC con genotipo MSI-H o DMMR con mejor inmunogenididad debido a la alta carga de neoantigeno.</a:t>
          </a:r>
        </a:p>
      </dgm:t>
    </dgm:pt>
    <dgm:pt modelId="{00979360-F667-994C-8509-962AF90EB3DA}" type="parTrans" cxnId="{0D6FE047-6681-B141-A6F3-3243A6CB8077}">
      <dgm:prSet/>
      <dgm:spPr/>
      <dgm:t>
        <a:bodyPr/>
        <a:lstStyle/>
        <a:p>
          <a:endParaRPr lang="es-ES"/>
        </a:p>
      </dgm:t>
    </dgm:pt>
    <dgm:pt modelId="{614A5AA7-6EF3-FE4A-99D8-91758A9A9EE0}" type="sibTrans" cxnId="{0D6FE047-6681-B141-A6F3-3243A6CB8077}">
      <dgm:prSet/>
      <dgm:spPr/>
      <dgm:t>
        <a:bodyPr/>
        <a:lstStyle/>
        <a:p>
          <a:endParaRPr lang="es-ES"/>
        </a:p>
      </dgm:t>
    </dgm:pt>
    <dgm:pt modelId="{42D86284-060C-F44A-8115-5D4157EA2BC9}">
      <dgm:prSet/>
      <dgm:spPr/>
      <dgm:t>
        <a:bodyPr/>
        <a:lstStyle/>
        <a:p>
          <a:r>
            <a:rPr lang="es-ES" dirty="0"/>
            <a:t>EN un subgrupo de pacientes con </a:t>
          </a:r>
          <a:r>
            <a:rPr lang="es-ES" dirty="0" err="1"/>
            <a:t>mCPRC</a:t>
          </a:r>
          <a:r>
            <a:rPr lang="es-ES" dirty="0"/>
            <a:t> las funciones inmunitarias  supresoras de tumores pueden aumentar por la INHIBICION PREVIA DE LA ANGIOGENESIS.</a:t>
          </a:r>
        </a:p>
      </dgm:t>
    </dgm:pt>
    <dgm:pt modelId="{6B5C961E-9808-F049-B66E-7B2BBF4C894B}" type="parTrans" cxnId="{24DB4BA4-0537-A34F-B1DF-014D1976CE09}">
      <dgm:prSet/>
      <dgm:spPr/>
      <dgm:t>
        <a:bodyPr/>
        <a:lstStyle/>
        <a:p>
          <a:endParaRPr lang="es-ES"/>
        </a:p>
      </dgm:t>
    </dgm:pt>
    <dgm:pt modelId="{D4781E94-E30E-D948-96C6-7CF2FA4ECAE6}" type="sibTrans" cxnId="{24DB4BA4-0537-A34F-B1DF-014D1976CE09}">
      <dgm:prSet/>
      <dgm:spPr/>
      <dgm:t>
        <a:bodyPr/>
        <a:lstStyle/>
        <a:p>
          <a:endParaRPr lang="es-ES"/>
        </a:p>
      </dgm:t>
    </dgm:pt>
    <dgm:pt modelId="{914C5419-02C5-F84A-A59D-C8E4E80E5E6B}">
      <dgm:prSet/>
      <dgm:spPr/>
      <dgm:t>
        <a:bodyPr/>
        <a:lstStyle/>
        <a:p>
          <a:r>
            <a:rPr lang="es-ES" dirty="0" err="1"/>
            <a:t>microRNA</a:t>
          </a:r>
          <a:r>
            <a:rPr lang="es-ES" dirty="0"/>
            <a:t> 221 (miR-221): biomarcador para seleccionar pacientes que se podrían beneficiar del uso NEOADYUVANTE de un fármaco inhibidor de la </a:t>
          </a:r>
          <a:r>
            <a:rPr lang="es-ES" dirty="0" err="1"/>
            <a:t>Angiogenesis</a:t>
          </a:r>
          <a:r>
            <a:rPr lang="es-ES" dirty="0"/>
            <a:t>.</a:t>
          </a:r>
        </a:p>
      </dgm:t>
    </dgm:pt>
    <dgm:pt modelId="{92021ADD-10CA-7E4B-AE1B-199AC0E27677}" type="parTrans" cxnId="{4B9856FC-12F3-B744-B075-053454454FAA}">
      <dgm:prSet/>
      <dgm:spPr/>
      <dgm:t>
        <a:bodyPr/>
        <a:lstStyle/>
        <a:p>
          <a:endParaRPr lang="es-ES"/>
        </a:p>
      </dgm:t>
    </dgm:pt>
    <dgm:pt modelId="{3C851397-F80D-964A-BAF0-595DF45CF323}" type="sibTrans" cxnId="{4B9856FC-12F3-B744-B075-053454454FAA}">
      <dgm:prSet/>
      <dgm:spPr/>
      <dgm:t>
        <a:bodyPr/>
        <a:lstStyle/>
        <a:p>
          <a:endParaRPr lang="es-ES"/>
        </a:p>
      </dgm:t>
    </dgm:pt>
    <dgm:pt modelId="{5226EE5A-567D-9E48-930C-3824678C8474}">
      <dgm:prSet/>
      <dgm:spPr/>
      <dgm:t>
        <a:bodyPr/>
        <a:lstStyle/>
        <a:p>
          <a:r>
            <a:rPr lang="es-ES" dirty="0"/>
            <a:t>Bajo miR-221  y Alto receptor VEGFR2: iniciar </a:t>
          </a:r>
          <a:r>
            <a:rPr lang="es-ES" dirty="0" err="1"/>
            <a:t>tto</a:t>
          </a:r>
          <a:r>
            <a:rPr lang="es-ES" dirty="0"/>
            <a:t> con inhibidor de VEGRF2 como una </a:t>
          </a:r>
          <a:r>
            <a:rPr lang="es-ES" dirty="0" err="1"/>
            <a:t>tirosin-Kinasa</a:t>
          </a:r>
          <a:r>
            <a:rPr lang="es-ES" dirty="0"/>
            <a:t> para reducir la </a:t>
          </a:r>
          <a:r>
            <a:rPr lang="es-ES" dirty="0" err="1"/>
            <a:t>angiognesis</a:t>
          </a:r>
          <a:r>
            <a:rPr lang="es-ES" dirty="0"/>
            <a:t> seguida de </a:t>
          </a:r>
          <a:r>
            <a:rPr lang="es-ES" dirty="0" err="1"/>
            <a:t>It</a:t>
          </a:r>
          <a:r>
            <a:rPr lang="es-ES" dirty="0"/>
            <a:t>.</a:t>
          </a:r>
        </a:p>
      </dgm:t>
    </dgm:pt>
    <dgm:pt modelId="{C5179611-5A0D-1749-8B0A-E8CB788B64CC}" type="parTrans" cxnId="{96071B71-7092-0447-90D0-21073486EBB3}">
      <dgm:prSet/>
      <dgm:spPr/>
      <dgm:t>
        <a:bodyPr/>
        <a:lstStyle/>
        <a:p>
          <a:endParaRPr lang="es-ES"/>
        </a:p>
      </dgm:t>
    </dgm:pt>
    <dgm:pt modelId="{31738EC0-0BE1-7245-8718-B50AF39B96E9}" type="sibTrans" cxnId="{96071B71-7092-0447-90D0-21073486EBB3}">
      <dgm:prSet/>
      <dgm:spPr/>
      <dgm:t>
        <a:bodyPr/>
        <a:lstStyle/>
        <a:p>
          <a:endParaRPr lang="es-ES"/>
        </a:p>
      </dgm:t>
    </dgm:pt>
    <dgm:pt modelId="{E819F0AF-9E35-6849-9557-7C1ABFA3BC79}" type="pres">
      <dgm:prSet presAssocID="{74D7E4EA-3FAB-784C-B817-A04EA2F2380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5D842D-04E4-8445-94A3-94A6E3024ACE}" type="pres">
      <dgm:prSet presAssocID="{74D7E4EA-3FAB-784C-B817-A04EA2F23809}" presName="diamond" presStyleLbl="bgShp" presStyleIdx="0" presStyleCnt="1"/>
      <dgm:spPr/>
    </dgm:pt>
    <dgm:pt modelId="{F3CF4631-BFCD-C345-9695-237C6B783B47}" type="pres">
      <dgm:prSet presAssocID="{74D7E4EA-3FAB-784C-B817-A04EA2F238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2DD1AD-3C87-7A47-9853-4049D33C1D6D}" type="pres">
      <dgm:prSet presAssocID="{74D7E4EA-3FAB-784C-B817-A04EA2F238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EDC3B0-42B5-BF46-B8E8-47428392A201}" type="pres">
      <dgm:prSet presAssocID="{74D7E4EA-3FAB-784C-B817-A04EA2F2380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A16C93-26BD-B44E-96CE-D2A9C01B131B}" type="pres">
      <dgm:prSet presAssocID="{74D7E4EA-3FAB-784C-B817-A04EA2F2380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CB674FD-9047-2844-B186-D406DA046B39}" type="presOf" srcId="{74D7E4EA-3FAB-784C-B817-A04EA2F23809}" destId="{E819F0AF-9E35-6849-9557-7C1ABFA3BC79}" srcOrd="0" destOrd="0" presId="urn:microsoft.com/office/officeart/2005/8/layout/matrix3"/>
    <dgm:cxn modelId="{A944EBF8-4F1F-2F42-B0A3-32A3E0DEEFA2}" type="presOf" srcId="{42D86284-060C-F44A-8115-5D4157EA2BC9}" destId="{A92DD1AD-3C87-7A47-9853-4049D33C1D6D}" srcOrd="0" destOrd="0" presId="urn:microsoft.com/office/officeart/2005/8/layout/matrix3"/>
    <dgm:cxn modelId="{24DB4BA4-0537-A34F-B1DF-014D1976CE09}" srcId="{74D7E4EA-3FAB-784C-B817-A04EA2F23809}" destId="{42D86284-060C-F44A-8115-5D4157EA2BC9}" srcOrd="1" destOrd="0" parTransId="{6B5C961E-9808-F049-B66E-7B2BBF4C894B}" sibTransId="{D4781E94-E30E-D948-96C6-7CF2FA4ECAE6}"/>
    <dgm:cxn modelId="{944EC744-6261-AB43-BF94-75DD388C9471}" type="presOf" srcId="{914C5419-02C5-F84A-A59D-C8E4E80E5E6B}" destId="{71EDC3B0-42B5-BF46-B8E8-47428392A201}" srcOrd="0" destOrd="0" presId="urn:microsoft.com/office/officeart/2005/8/layout/matrix3"/>
    <dgm:cxn modelId="{AF6B9D2C-421A-8A4F-B688-FADAD2DAAB66}" type="presOf" srcId="{5226EE5A-567D-9E48-930C-3824678C8474}" destId="{B8A16C93-26BD-B44E-96CE-D2A9C01B131B}" srcOrd="0" destOrd="0" presId="urn:microsoft.com/office/officeart/2005/8/layout/matrix3"/>
    <dgm:cxn modelId="{0D6FE047-6681-B141-A6F3-3243A6CB8077}" srcId="{74D7E4EA-3FAB-784C-B817-A04EA2F23809}" destId="{5C571CE3-8F87-5243-BB48-1510134D024B}" srcOrd="0" destOrd="0" parTransId="{00979360-F667-994C-8509-962AF90EB3DA}" sibTransId="{614A5AA7-6EF3-FE4A-99D8-91758A9A9EE0}"/>
    <dgm:cxn modelId="{4B9856FC-12F3-B744-B075-053454454FAA}" srcId="{74D7E4EA-3FAB-784C-B817-A04EA2F23809}" destId="{914C5419-02C5-F84A-A59D-C8E4E80E5E6B}" srcOrd="2" destOrd="0" parTransId="{92021ADD-10CA-7E4B-AE1B-199AC0E27677}" sibTransId="{3C851397-F80D-964A-BAF0-595DF45CF323}"/>
    <dgm:cxn modelId="{96071B71-7092-0447-90D0-21073486EBB3}" srcId="{74D7E4EA-3FAB-784C-B817-A04EA2F23809}" destId="{5226EE5A-567D-9E48-930C-3824678C8474}" srcOrd="3" destOrd="0" parTransId="{C5179611-5A0D-1749-8B0A-E8CB788B64CC}" sibTransId="{31738EC0-0BE1-7245-8718-B50AF39B96E9}"/>
    <dgm:cxn modelId="{A7C71F0A-6139-CD49-ABFC-B9E3859C3F30}" type="presOf" srcId="{5C571CE3-8F87-5243-BB48-1510134D024B}" destId="{F3CF4631-BFCD-C345-9695-237C6B783B47}" srcOrd="0" destOrd="0" presId="urn:microsoft.com/office/officeart/2005/8/layout/matrix3"/>
    <dgm:cxn modelId="{C3C0CF3A-B7F3-A34A-A084-5B73AC65438F}" type="presParOf" srcId="{E819F0AF-9E35-6849-9557-7C1ABFA3BC79}" destId="{155D842D-04E4-8445-94A3-94A6E3024ACE}" srcOrd="0" destOrd="0" presId="urn:microsoft.com/office/officeart/2005/8/layout/matrix3"/>
    <dgm:cxn modelId="{B5C4D750-37E2-B947-825E-3DF9D89EA5CB}" type="presParOf" srcId="{E819F0AF-9E35-6849-9557-7C1ABFA3BC79}" destId="{F3CF4631-BFCD-C345-9695-237C6B783B47}" srcOrd="1" destOrd="0" presId="urn:microsoft.com/office/officeart/2005/8/layout/matrix3"/>
    <dgm:cxn modelId="{901657A5-FCA4-E043-B7CB-383583B44372}" type="presParOf" srcId="{E819F0AF-9E35-6849-9557-7C1ABFA3BC79}" destId="{A92DD1AD-3C87-7A47-9853-4049D33C1D6D}" srcOrd="2" destOrd="0" presId="urn:microsoft.com/office/officeart/2005/8/layout/matrix3"/>
    <dgm:cxn modelId="{D8BF2FA2-658E-9143-A0CB-E08CAFFE90D0}" type="presParOf" srcId="{E819F0AF-9E35-6849-9557-7C1ABFA3BC79}" destId="{71EDC3B0-42B5-BF46-B8E8-47428392A201}" srcOrd="3" destOrd="0" presId="urn:microsoft.com/office/officeart/2005/8/layout/matrix3"/>
    <dgm:cxn modelId="{A4C130AD-563D-654C-AFDB-ED4B52513C23}" type="presParOf" srcId="{E819F0AF-9E35-6849-9557-7C1ABFA3BC79}" destId="{B8A16C93-26BD-B44E-96CE-D2A9C01B131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9B65C2-D242-4349-B92F-BA8E9D497B9E}" type="doc">
      <dgm:prSet loTypeId="urn:microsoft.com/office/officeart/2005/8/layout/matrix2" loCatId="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7A7B31C6-B372-E048-A2CB-6785CA215397}">
      <dgm:prSet/>
      <dgm:spPr/>
      <dgm:t>
        <a:bodyPr/>
        <a:lstStyle/>
        <a:p>
          <a:r>
            <a:rPr lang="es-ES" dirty="0"/>
            <a:t>La medicina de </a:t>
          </a:r>
          <a:r>
            <a:rPr lang="es-ES" dirty="0" err="1"/>
            <a:t>precision</a:t>
          </a:r>
          <a:r>
            <a:rPr lang="es-ES" dirty="0"/>
            <a:t> implica el </a:t>
          </a:r>
          <a:r>
            <a:rPr lang="es-ES" dirty="0" err="1"/>
            <a:t>dco</a:t>
          </a:r>
          <a:r>
            <a:rPr lang="es-ES" dirty="0"/>
            <a:t> y manejo de la enfermedad después de considerar las diferencias individuales en la GENÓMICA y las interacciones con el estilo de vida y el medio ambiente.</a:t>
          </a:r>
        </a:p>
      </dgm:t>
    </dgm:pt>
    <dgm:pt modelId="{49A95CEA-F1B0-2941-9523-2D356A3F4BDA}" type="parTrans" cxnId="{F05ABA12-6D0B-7A43-B6BC-578F9791ACE4}">
      <dgm:prSet/>
      <dgm:spPr/>
      <dgm:t>
        <a:bodyPr/>
        <a:lstStyle/>
        <a:p>
          <a:endParaRPr lang="es-ES"/>
        </a:p>
      </dgm:t>
    </dgm:pt>
    <dgm:pt modelId="{61CFF1DA-91EC-3442-8910-6097E2676B05}" type="sibTrans" cxnId="{F05ABA12-6D0B-7A43-B6BC-578F9791ACE4}">
      <dgm:prSet/>
      <dgm:spPr/>
      <dgm:t>
        <a:bodyPr/>
        <a:lstStyle/>
        <a:p>
          <a:endParaRPr lang="es-ES"/>
        </a:p>
      </dgm:t>
    </dgm:pt>
    <dgm:pt modelId="{D65F7527-CA05-EA49-881D-EB03A88D2461}">
      <dgm:prSet/>
      <dgm:spPr/>
      <dgm:t>
        <a:bodyPr/>
        <a:lstStyle/>
        <a:p>
          <a:r>
            <a:rPr lang="es-ES" dirty="0"/>
            <a:t>Las innovaciones en el manejo de la </a:t>
          </a:r>
          <a:r>
            <a:rPr lang="es-ES" dirty="0" err="1"/>
            <a:t>mCRPC</a:t>
          </a:r>
          <a:r>
            <a:rPr lang="es-ES" dirty="0"/>
            <a:t>, incluidas las variantes de carcinoma de células pequeñas/</a:t>
          </a:r>
          <a:r>
            <a:rPr lang="es-ES" dirty="0" err="1"/>
            <a:t>neurendocrina</a:t>
          </a:r>
          <a:r>
            <a:rPr lang="es-ES" dirty="0"/>
            <a:t>, se ven facilitadas por la lista de cambios genómicos procesables revelados por la secuenciación del genoma de próxima generación (NGS).</a:t>
          </a:r>
        </a:p>
      </dgm:t>
    </dgm:pt>
    <dgm:pt modelId="{A704EB36-2490-3E4C-875D-EF7466587723}" type="parTrans" cxnId="{4AA6C377-D6CA-F74E-BA2B-203AB17520F1}">
      <dgm:prSet/>
      <dgm:spPr/>
      <dgm:t>
        <a:bodyPr/>
        <a:lstStyle/>
        <a:p>
          <a:endParaRPr lang="es-ES"/>
        </a:p>
      </dgm:t>
    </dgm:pt>
    <dgm:pt modelId="{453A60E0-F7D5-6C44-AD87-0D3C449EC821}" type="sibTrans" cxnId="{4AA6C377-D6CA-F74E-BA2B-203AB17520F1}">
      <dgm:prSet/>
      <dgm:spPr/>
      <dgm:t>
        <a:bodyPr/>
        <a:lstStyle/>
        <a:p>
          <a:endParaRPr lang="es-ES"/>
        </a:p>
      </dgm:t>
    </dgm:pt>
    <dgm:pt modelId="{12516467-3902-684A-B195-010579A6F0D9}">
      <dgm:prSet/>
      <dgm:spPr/>
      <dgm:t>
        <a:bodyPr/>
        <a:lstStyle/>
        <a:p>
          <a:r>
            <a:rPr lang="es-ES" dirty="0"/>
            <a:t>La identificación de una firma de expresión de 22 genes, que sirve como un posible modelo para el manejo de la </a:t>
          </a:r>
          <a:r>
            <a:rPr lang="es-ES" dirty="0" err="1"/>
            <a:t>PCa</a:t>
          </a:r>
          <a:r>
            <a:rPr lang="es-ES" dirty="0"/>
            <a:t> primaria de alto riesgo, ha llevado a un ensayo centrado en los perfiles del transcriptoma de las muestras de biopsia previas al tratamiento como guía para la decisión de tratamiento de la enfermedad localizada de alto riesgo.</a:t>
          </a:r>
        </a:p>
      </dgm:t>
    </dgm:pt>
    <dgm:pt modelId="{10B34D6A-4724-4D47-922E-C55FD73B6296}" type="parTrans" cxnId="{320B88B3-4B47-C443-B0C8-E927AF9F1FBB}">
      <dgm:prSet/>
      <dgm:spPr/>
      <dgm:t>
        <a:bodyPr/>
        <a:lstStyle/>
        <a:p>
          <a:endParaRPr lang="es-ES"/>
        </a:p>
      </dgm:t>
    </dgm:pt>
    <dgm:pt modelId="{902B3F9C-BDDF-5347-A3B9-2AFAD5705BD2}" type="sibTrans" cxnId="{320B88B3-4B47-C443-B0C8-E927AF9F1FBB}">
      <dgm:prSet/>
      <dgm:spPr/>
      <dgm:t>
        <a:bodyPr/>
        <a:lstStyle/>
        <a:p>
          <a:endParaRPr lang="es-ES"/>
        </a:p>
      </dgm:t>
    </dgm:pt>
    <dgm:pt modelId="{106F09EB-C87D-8C4D-9915-AE3C624E0E80}">
      <dgm:prSet/>
      <dgm:spPr/>
      <dgm:t>
        <a:bodyPr/>
        <a:lstStyle/>
        <a:p>
          <a:r>
            <a:rPr lang="es-ES" dirty="0"/>
            <a:t>Todo ello a valorar conjuntamente con las comorbilidades del paciente, estadio de la enfermedad  (alta/baja carga), criterios según EC que se quiera aplicar (</a:t>
          </a:r>
          <a:r>
            <a:rPr lang="es-ES" dirty="0" err="1"/>
            <a:t>Stampede</a:t>
          </a:r>
          <a:r>
            <a:rPr lang="es-ES" dirty="0"/>
            <a:t> u otros), análisis moleculares disponibles en los centros y calidad de vida.</a:t>
          </a:r>
        </a:p>
      </dgm:t>
    </dgm:pt>
    <dgm:pt modelId="{1271356E-3759-524A-8801-4DBC945A32AB}" type="parTrans" cxnId="{5329359B-D062-B143-A3A1-0AB2260BD0FB}">
      <dgm:prSet/>
      <dgm:spPr/>
      <dgm:t>
        <a:bodyPr/>
        <a:lstStyle/>
        <a:p>
          <a:endParaRPr lang="es-ES"/>
        </a:p>
      </dgm:t>
    </dgm:pt>
    <dgm:pt modelId="{0DC51E90-58EA-B44A-81ED-7471FFA911B6}" type="sibTrans" cxnId="{5329359B-D062-B143-A3A1-0AB2260BD0FB}">
      <dgm:prSet/>
      <dgm:spPr/>
      <dgm:t>
        <a:bodyPr/>
        <a:lstStyle/>
        <a:p>
          <a:endParaRPr lang="es-ES"/>
        </a:p>
      </dgm:t>
    </dgm:pt>
    <dgm:pt modelId="{FB26212B-2FED-9646-A6F5-AF40FA7E6805}" type="pres">
      <dgm:prSet presAssocID="{019B65C2-D242-4349-B92F-BA8E9D497B9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87FE56B-CC25-5342-9634-E4418ECF8D06}" type="pres">
      <dgm:prSet presAssocID="{019B65C2-D242-4349-B92F-BA8E9D497B9E}" presName="axisShape" presStyleLbl="bgShp" presStyleIdx="0" presStyleCnt="1"/>
      <dgm:spPr/>
    </dgm:pt>
    <dgm:pt modelId="{9D8FE54B-7609-2744-AFEF-F34D6E2C8919}" type="pres">
      <dgm:prSet presAssocID="{019B65C2-D242-4349-B92F-BA8E9D497B9E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AECDE6-7048-0F4A-86A6-155719F392EB}" type="pres">
      <dgm:prSet presAssocID="{019B65C2-D242-4349-B92F-BA8E9D497B9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D2F9B3-542B-424B-85A0-322B00FB6515}" type="pres">
      <dgm:prSet presAssocID="{019B65C2-D242-4349-B92F-BA8E9D497B9E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8CFCFB-1878-C14E-9FF5-11A2792FCA80}" type="pres">
      <dgm:prSet presAssocID="{019B65C2-D242-4349-B92F-BA8E9D497B9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0547A6C-758A-7644-9CC7-DB407D2FE67B}" type="presOf" srcId="{7A7B31C6-B372-E048-A2CB-6785CA215397}" destId="{9D8FE54B-7609-2744-AFEF-F34D6E2C8919}" srcOrd="0" destOrd="0" presId="urn:microsoft.com/office/officeart/2005/8/layout/matrix2"/>
    <dgm:cxn modelId="{FF7391BF-2374-3747-9510-F9B43CA8DA6C}" type="presOf" srcId="{019B65C2-D242-4349-B92F-BA8E9D497B9E}" destId="{FB26212B-2FED-9646-A6F5-AF40FA7E6805}" srcOrd="0" destOrd="0" presId="urn:microsoft.com/office/officeart/2005/8/layout/matrix2"/>
    <dgm:cxn modelId="{4AA6C377-D6CA-F74E-BA2B-203AB17520F1}" srcId="{019B65C2-D242-4349-B92F-BA8E9D497B9E}" destId="{D65F7527-CA05-EA49-881D-EB03A88D2461}" srcOrd="1" destOrd="0" parTransId="{A704EB36-2490-3E4C-875D-EF7466587723}" sibTransId="{453A60E0-F7D5-6C44-AD87-0D3C449EC821}"/>
    <dgm:cxn modelId="{F05ABA12-6D0B-7A43-B6BC-578F9791ACE4}" srcId="{019B65C2-D242-4349-B92F-BA8E9D497B9E}" destId="{7A7B31C6-B372-E048-A2CB-6785CA215397}" srcOrd="0" destOrd="0" parTransId="{49A95CEA-F1B0-2941-9523-2D356A3F4BDA}" sibTransId="{61CFF1DA-91EC-3442-8910-6097E2676B05}"/>
    <dgm:cxn modelId="{320B88B3-4B47-C443-B0C8-E927AF9F1FBB}" srcId="{019B65C2-D242-4349-B92F-BA8E9D497B9E}" destId="{12516467-3902-684A-B195-010579A6F0D9}" srcOrd="2" destOrd="0" parTransId="{10B34D6A-4724-4D47-922E-C55FD73B6296}" sibTransId="{902B3F9C-BDDF-5347-A3B9-2AFAD5705BD2}"/>
    <dgm:cxn modelId="{86641DCE-34E7-0840-A0D1-A3C012C76D2F}" type="presOf" srcId="{D65F7527-CA05-EA49-881D-EB03A88D2461}" destId="{C8AECDE6-7048-0F4A-86A6-155719F392EB}" srcOrd="0" destOrd="0" presId="urn:microsoft.com/office/officeart/2005/8/layout/matrix2"/>
    <dgm:cxn modelId="{5329359B-D062-B143-A3A1-0AB2260BD0FB}" srcId="{019B65C2-D242-4349-B92F-BA8E9D497B9E}" destId="{106F09EB-C87D-8C4D-9915-AE3C624E0E80}" srcOrd="3" destOrd="0" parTransId="{1271356E-3759-524A-8801-4DBC945A32AB}" sibTransId="{0DC51E90-58EA-B44A-81ED-7471FFA911B6}"/>
    <dgm:cxn modelId="{D246D7A7-E099-ED43-B92E-22CC3BE3AFDC}" type="presOf" srcId="{12516467-3902-684A-B195-010579A6F0D9}" destId="{11D2F9B3-542B-424B-85A0-322B00FB6515}" srcOrd="0" destOrd="0" presId="urn:microsoft.com/office/officeart/2005/8/layout/matrix2"/>
    <dgm:cxn modelId="{DB27BB2C-2D59-084B-99E7-DB4029F288EC}" type="presOf" srcId="{106F09EB-C87D-8C4D-9915-AE3C624E0E80}" destId="{158CFCFB-1878-C14E-9FF5-11A2792FCA80}" srcOrd="0" destOrd="0" presId="urn:microsoft.com/office/officeart/2005/8/layout/matrix2"/>
    <dgm:cxn modelId="{B14028CA-40EE-6847-86E7-AD27F49586DF}" type="presParOf" srcId="{FB26212B-2FED-9646-A6F5-AF40FA7E6805}" destId="{F87FE56B-CC25-5342-9634-E4418ECF8D06}" srcOrd="0" destOrd="0" presId="urn:microsoft.com/office/officeart/2005/8/layout/matrix2"/>
    <dgm:cxn modelId="{9D5F0A59-56A7-8244-94CC-C5BCFDAEF6EE}" type="presParOf" srcId="{FB26212B-2FED-9646-A6F5-AF40FA7E6805}" destId="{9D8FE54B-7609-2744-AFEF-F34D6E2C8919}" srcOrd="1" destOrd="0" presId="urn:microsoft.com/office/officeart/2005/8/layout/matrix2"/>
    <dgm:cxn modelId="{6D6DC3C3-D56D-654F-B601-4F39302F69A6}" type="presParOf" srcId="{FB26212B-2FED-9646-A6F5-AF40FA7E6805}" destId="{C8AECDE6-7048-0F4A-86A6-155719F392EB}" srcOrd="2" destOrd="0" presId="urn:microsoft.com/office/officeart/2005/8/layout/matrix2"/>
    <dgm:cxn modelId="{4C79AE91-76D3-984C-822B-13B9555C3235}" type="presParOf" srcId="{FB26212B-2FED-9646-A6F5-AF40FA7E6805}" destId="{11D2F9B3-542B-424B-85A0-322B00FB6515}" srcOrd="3" destOrd="0" presId="urn:microsoft.com/office/officeart/2005/8/layout/matrix2"/>
    <dgm:cxn modelId="{4BD8B569-0186-E446-BB40-22A136031E55}" type="presParOf" srcId="{FB26212B-2FED-9646-A6F5-AF40FA7E6805}" destId="{158CFCFB-1878-C14E-9FF5-11A2792FCA8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D5532A-5318-5244-A22A-971B365D19C4}" type="doc">
      <dgm:prSet loTypeId="urn:microsoft.com/office/officeart/2005/8/layout/radial1" loCatId="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276FE143-2972-0240-A9CC-2AC5EF7B3104}">
      <dgm:prSet/>
      <dgm:spPr/>
      <dgm:t>
        <a:bodyPr/>
        <a:lstStyle/>
        <a:p>
          <a:r>
            <a:rPr lang="es-ES"/>
            <a:t>MUCHAS GRACIAS</a:t>
          </a:r>
        </a:p>
      </dgm:t>
    </dgm:pt>
    <dgm:pt modelId="{EFD2CA0F-2BE4-2E44-8A2C-7B78935C563A}" type="parTrans" cxnId="{8C0B47F6-59C1-4E4D-8E60-05A6885DF8FB}">
      <dgm:prSet/>
      <dgm:spPr/>
      <dgm:t>
        <a:bodyPr/>
        <a:lstStyle/>
        <a:p>
          <a:endParaRPr lang="es-ES"/>
        </a:p>
      </dgm:t>
    </dgm:pt>
    <dgm:pt modelId="{E22C5F75-917C-E745-9C08-AFDDA7CC1F5A}" type="sibTrans" cxnId="{8C0B47F6-59C1-4E4D-8E60-05A6885DF8FB}">
      <dgm:prSet/>
      <dgm:spPr/>
      <dgm:t>
        <a:bodyPr/>
        <a:lstStyle/>
        <a:p>
          <a:endParaRPr lang="es-ES"/>
        </a:p>
      </dgm:t>
    </dgm:pt>
    <dgm:pt modelId="{68B0C210-2BF8-2947-9A0C-C469A7F34CF0}" type="pres">
      <dgm:prSet presAssocID="{2AD5532A-5318-5244-A22A-971B365D19C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8EF1F3-253A-B048-BCBF-C0E3273A7E77}" type="pres">
      <dgm:prSet presAssocID="{276FE143-2972-0240-A9CC-2AC5EF7B3104}" presName="centerShape" presStyleLbl="node0" presStyleIdx="0" presStyleCnt="1"/>
      <dgm:spPr/>
      <dgm:t>
        <a:bodyPr/>
        <a:lstStyle/>
        <a:p>
          <a:endParaRPr lang="es-ES"/>
        </a:p>
      </dgm:t>
    </dgm:pt>
  </dgm:ptLst>
  <dgm:cxnLst>
    <dgm:cxn modelId="{759F6D89-A92B-8F4E-B988-3EC5180596DF}" type="presOf" srcId="{276FE143-2972-0240-A9CC-2AC5EF7B3104}" destId="{7A8EF1F3-253A-B048-BCBF-C0E3273A7E77}" srcOrd="0" destOrd="0" presId="urn:microsoft.com/office/officeart/2005/8/layout/radial1"/>
    <dgm:cxn modelId="{FBA10853-BF7D-4E42-BCC0-20ED594CDA7D}" type="presOf" srcId="{2AD5532A-5318-5244-A22A-971B365D19C4}" destId="{68B0C210-2BF8-2947-9A0C-C469A7F34CF0}" srcOrd="0" destOrd="0" presId="urn:microsoft.com/office/officeart/2005/8/layout/radial1"/>
    <dgm:cxn modelId="{8C0B47F6-59C1-4E4D-8E60-05A6885DF8FB}" srcId="{2AD5532A-5318-5244-A22A-971B365D19C4}" destId="{276FE143-2972-0240-A9CC-2AC5EF7B3104}" srcOrd="0" destOrd="0" parTransId="{EFD2CA0F-2BE4-2E44-8A2C-7B78935C563A}" sibTransId="{E22C5F75-917C-E745-9C08-AFDDA7CC1F5A}"/>
    <dgm:cxn modelId="{14D2E1A1-3519-754B-ABA1-5743C006F59D}" type="presParOf" srcId="{68B0C210-2BF8-2947-9A0C-C469A7F34CF0}" destId="{7A8EF1F3-253A-B048-BCBF-C0E3273A7E77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0D9016-D671-3846-BA05-0821B9416AD7}" type="doc">
      <dgm:prSet loTypeId="urn:microsoft.com/office/officeart/2009/3/layout/CircleRelationship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492B2BC-CE1B-1F4C-A8F9-4F17EEC99A98}">
      <dgm:prSet phldrT="[Texto]" custT="1"/>
      <dgm:spPr/>
      <dgm:t>
        <a:bodyPr/>
        <a:lstStyle/>
        <a:p>
          <a:r>
            <a:rPr lang="es-ES" sz="2400" dirty="0"/>
            <a:t>TRATAMIENTOS</a:t>
          </a:r>
        </a:p>
      </dgm:t>
    </dgm:pt>
    <dgm:pt modelId="{EF099D69-3ED6-B64B-BB6E-A2D5F274CD60}" type="parTrans" cxnId="{326900E5-D226-6241-950A-9CFDDFF2272B}">
      <dgm:prSet/>
      <dgm:spPr/>
      <dgm:t>
        <a:bodyPr/>
        <a:lstStyle/>
        <a:p>
          <a:endParaRPr lang="es-ES"/>
        </a:p>
      </dgm:t>
    </dgm:pt>
    <dgm:pt modelId="{93F85B3E-F473-0945-9021-CA22C7226A84}" type="sibTrans" cxnId="{326900E5-D226-6241-950A-9CFDDFF2272B}">
      <dgm:prSet/>
      <dgm:spPr/>
      <dgm:t>
        <a:bodyPr/>
        <a:lstStyle/>
        <a:p>
          <a:endParaRPr lang="es-ES"/>
        </a:p>
      </dgm:t>
    </dgm:pt>
    <dgm:pt modelId="{3F833E13-60F1-D84D-8880-08889007568E}">
      <dgm:prSet phldrT="[Texto]" custT="1"/>
      <dgm:spPr/>
      <dgm:t>
        <a:bodyPr/>
        <a:lstStyle/>
        <a:p>
          <a:r>
            <a:rPr lang="es-ES" sz="2000" dirty="0"/>
            <a:t>Qt</a:t>
          </a:r>
        </a:p>
      </dgm:t>
    </dgm:pt>
    <dgm:pt modelId="{EC6882BA-DE1C-D54F-B8E1-005F85A09B8D}" type="parTrans" cxnId="{5D633B96-1612-274A-B777-8CEA540E304C}">
      <dgm:prSet/>
      <dgm:spPr/>
      <dgm:t>
        <a:bodyPr/>
        <a:lstStyle/>
        <a:p>
          <a:endParaRPr lang="es-ES"/>
        </a:p>
      </dgm:t>
    </dgm:pt>
    <dgm:pt modelId="{F35446FF-5E6B-2447-ABF7-BF4BDD8491BA}" type="sibTrans" cxnId="{5D633B96-1612-274A-B777-8CEA540E304C}">
      <dgm:prSet/>
      <dgm:spPr/>
      <dgm:t>
        <a:bodyPr/>
        <a:lstStyle/>
        <a:p>
          <a:endParaRPr lang="es-ES"/>
        </a:p>
      </dgm:t>
    </dgm:pt>
    <dgm:pt modelId="{56A9EFAF-2F20-124D-A70C-06B13CE4C663}">
      <dgm:prSet phldrT="[Texto]" custT="1"/>
      <dgm:spPr/>
      <dgm:t>
        <a:bodyPr/>
        <a:lstStyle/>
        <a:p>
          <a:r>
            <a:rPr lang="es-ES" sz="2800" dirty="0" err="1"/>
            <a:t>It</a:t>
          </a:r>
          <a:endParaRPr lang="es-ES" sz="2800" dirty="0"/>
        </a:p>
      </dgm:t>
    </dgm:pt>
    <dgm:pt modelId="{3AE2CEE0-80E2-F440-95EA-44F3A64FB1A7}" type="parTrans" cxnId="{44A0E45A-8DAA-1F49-BB94-59236A979081}">
      <dgm:prSet/>
      <dgm:spPr/>
      <dgm:t>
        <a:bodyPr/>
        <a:lstStyle/>
        <a:p>
          <a:endParaRPr lang="es-ES"/>
        </a:p>
      </dgm:t>
    </dgm:pt>
    <dgm:pt modelId="{2CC60528-AEE8-6E4D-8EF0-BE7D3F3F83C3}" type="sibTrans" cxnId="{44A0E45A-8DAA-1F49-BB94-59236A979081}">
      <dgm:prSet/>
      <dgm:spPr/>
      <dgm:t>
        <a:bodyPr/>
        <a:lstStyle/>
        <a:p>
          <a:endParaRPr lang="es-ES"/>
        </a:p>
      </dgm:t>
    </dgm:pt>
    <dgm:pt modelId="{3B628FAD-C257-4C47-9691-8915D0E90A19}">
      <dgm:prSet phldrT="[Texto]" custT="1"/>
      <dgm:spPr/>
      <dgm:t>
        <a:bodyPr/>
        <a:lstStyle/>
        <a:p>
          <a:r>
            <a:rPr lang="es-ES" sz="2400" dirty="0" err="1"/>
            <a:t>iPARP</a:t>
          </a:r>
          <a:endParaRPr lang="es-ES" sz="2400" dirty="0"/>
        </a:p>
      </dgm:t>
    </dgm:pt>
    <dgm:pt modelId="{550F5E18-D81E-474F-B653-D73029DB22E6}" type="parTrans" cxnId="{D780E139-9493-884F-8D19-D9A250C7A6E0}">
      <dgm:prSet/>
      <dgm:spPr/>
      <dgm:t>
        <a:bodyPr/>
        <a:lstStyle/>
        <a:p>
          <a:endParaRPr lang="es-ES"/>
        </a:p>
      </dgm:t>
    </dgm:pt>
    <dgm:pt modelId="{9FF2B51D-6C6D-5C46-AE34-6B124C84E5E4}" type="sibTrans" cxnId="{D780E139-9493-884F-8D19-D9A250C7A6E0}">
      <dgm:prSet/>
      <dgm:spPr/>
      <dgm:t>
        <a:bodyPr/>
        <a:lstStyle/>
        <a:p>
          <a:endParaRPr lang="es-ES"/>
        </a:p>
      </dgm:t>
    </dgm:pt>
    <dgm:pt modelId="{FCBF534B-B474-724F-AF86-51D3110FE906}">
      <dgm:prSet phldrT="[Texto]" custT="1"/>
      <dgm:spPr/>
      <dgm:t>
        <a:bodyPr/>
        <a:lstStyle/>
        <a:p>
          <a:r>
            <a:rPr lang="es-ES" sz="1600" dirty="0"/>
            <a:t>bifosfonatos/IL_24</a:t>
          </a:r>
        </a:p>
      </dgm:t>
    </dgm:pt>
    <dgm:pt modelId="{6252FF53-4184-B341-989C-AA870B5F3DD9}" type="parTrans" cxnId="{3E88B7A3-A817-F246-86E6-539A3B58BA3F}">
      <dgm:prSet/>
      <dgm:spPr/>
      <dgm:t>
        <a:bodyPr/>
        <a:lstStyle/>
        <a:p>
          <a:endParaRPr lang="es-ES"/>
        </a:p>
      </dgm:t>
    </dgm:pt>
    <dgm:pt modelId="{1C2CDC3A-1322-2748-ADA9-896D5F171D85}" type="sibTrans" cxnId="{3E88B7A3-A817-F246-86E6-539A3B58BA3F}">
      <dgm:prSet/>
      <dgm:spPr/>
      <dgm:t>
        <a:bodyPr/>
        <a:lstStyle/>
        <a:p>
          <a:endParaRPr lang="es-ES"/>
        </a:p>
      </dgm:t>
    </dgm:pt>
    <dgm:pt modelId="{A89A58B1-6853-464C-8260-675A701CD00A}">
      <dgm:prSet phldrT="[Texto]" custT="1"/>
      <dgm:spPr/>
      <dgm:t>
        <a:bodyPr/>
        <a:lstStyle/>
        <a:p>
          <a:r>
            <a:rPr lang="es-ES" sz="2000" dirty="0"/>
            <a:t>PSMA</a:t>
          </a:r>
        </a:p>
      </dgm:t>
    </dgm:pt>
    <dgm:pt modelId="{8E9BB4B0-591A-0A4D-9F42-CE1E8E424DB9}" type="parTrans" cxnId="{FF86D2E7-3037-2447-9457-E5DE97FBB015}">
      <dgm:prSet/>
      <dgm:spPr/>
      <dgm:t>
        <a:bodyPr/>
        <a:lstStyle/>
        <a:p>
          <a:endParaRPr lang="es-ES"/>
        </a:p>
      </dgm:t>
    </dgm:pt>
    <dgm:pt modelId="{5E25970F-921A-B84F-AC32-EC9097710E1E}" type="sibTrans" cxnId="{FF86D2E7-3037-2447-9457-E5DE97FBB015}">
      <dgm:prSet/>
      <dgm:spPr/>
      <dgm:t>
        <a:bodyPr/>
        <a:lstStyle/>
        <a:p>
          <a:endParaRPr lang="es-ES"/>
        </a:p>
      </dgm:t>
    </dgm:pt>
    <dgm:pt modelId="{E4697D37-AC54-C64E-8911-1EE3D61E876A}" type="pres">
      <dgm:prSet presAssocID="{DA0D9016-D671-3846-BA05-0821B9416AD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C2ACCF20-8F23-5D4B-AEE4-243D48A728C4}" type="pres">
      <dgm:prSet presAssocID="{6492B2BC-CE1B-1F4C-A8F9-4F17EEC99A98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08002719-BB3D-614D-BAA8-8C26AE77AFC2}" type="pres">
      <dgm:prSet presAssocID="{6492B2BC-CE1B-1F4C-A8F9-4F17EEC99A98}" presName="Accent2" presStyleLbl="node1" presStyleIdx="0" presStyleCnt="19"/>
      <dgm:spPr/>
    </dgm:pt>
    <dgm:pt modelId="{D0B143FF-5CA1-9848-ACAB-BF9EC53A7C0A}" type="pres">
      <dgm:prSet presAssocID="{6492B2BC-CE1B-1F4C-A8F9-4F17EEC99A98}" presName="Accent3" presStyleLbl="node1" presStyleIdx="1" presStyleCnt="19"/>
      <dgm:spPr/>
    </dgm:pt>
    <dgm:pt modelId="{4166DCEE-53C9-9748-98CC-AAAEDB6CFD1C}" type="pres">
      <dgm:prSet presAssocID="{6492B2BC-CE1B-1F4C-A8F9-4F17EEC99A98}" presName="Accent4" presStyleLbl="node1" presStyleIdx="2" presStyleCnt="19"/>
      <dgm:spPr/>
    </dgm:pt>
    <dgm:pt modelId="{E2F03563-58B9-2742-AECC-4C435FBB95FE}" type="pres">
      <dgm:prSet presAssocID="{6492B2BC-CE1B-1F4C-A8F9-4F17EEC99A98}" presName="Accent5" presStyleLbl="node1" presStyleIdx="3" presStyleCnt="19"/>
      <dgm:spPr/>
    </dgm:pt>
    <dgm:pt modelId="{418B6192-C53A-B64F-9E91-09EE7F0581F5}" type="pres">
      <dgm:prSet presAssocID="{6492B2BC-CE1B-1F4C-A8F9-4F17EEC99A98}" presName="Accent6" presStyleLbl="node1" presStyleIdx="4" presStyleCnt="19"/>
      <dgm:spPr/>
    </dgm:pt>
    <dgm:pt modelId="{8C6883B8-6337-BE4D-BED1-64C5C3089440}" type="pres">
      <dgm:prSet presAssocID="{3F833E13-60F1-D84D-8880-08889007568E}" presName="Child1" presStyleLbl="node1" presStyleIdx="5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543D182-9278-F142-A7D4-3C753BDFDC3D}" type="pres">
      <dgm:prSet presAssocID="{3F833E13-60F1-D84D-8880-08889007568E}" presName="Accent7" presStyleCnt="0"/>
      <dgm:spPr/>
    </dgm:pt>
    <dgm:pt modelId="{AC494B13-6007-0A45-8B69-14A3A1498CC8}" type="pres">
      <dgm:prSet presAssocID="{3F833E13-60F1-D84D-8880-08889007568E}" presName="AccentHold1" presStyleLbl="node1" presStyleIdx="6" presStyleCnt="19"/>
      <dgm:spPr/>
    </dgm:pt>
    <dgm:pt modelId="{26F78B91-5667-3240-B0F6-66460689DDCA}" type="pres">
      <dgm:prSet presAssocID="{3F833E13-60F1-D84D-8880-08889007568E}" presName="Accent8" presStyleCnt="0"/>
      <dgm:spPr/>
    </dgm:pt>
    <dgm:pt modelId="{F66EE4A3-2EC9-5D4E-82C9-2FE7C1CA71AF}" type="pres">
      <dgm:prSet presAssocID="{3F833E13-60F1-D84D-8880-08889007568E}" presName="AccentHold2" presStyleLbl="node1" presStyleIdx="7" presStyleCnt="19"/>
      <dgm:spPr/>
    </dgm:pt>
    <dgm:pt modelId="{E7843877-0673-EF48-A2E6-625D67C31447}" type="pres">
      <dgm:prSet presAssocID="{56A9EFAF-2F20-124D-A70C-06B13CE4C663}" presName="Child2" presStyleLbl="node1" presStyleIdx="8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9E12EB6-38A0-794E-84DA-7A297486B7EA}" type="pres">
      <dgm:prSet presAssocID="{56A9EFAF-2F20-124D-A70C-06B13CE4C663}" presName="Accent9" presStyleCnt="0"/>
      <dgm:spPr/>
    </dgm:pt>
    <dgm:pt modelId="{63AFCE75-5F68-174E-95B9-E615F018EAC9}" type="pres">
      <dgm:prSet presAssocID="{56A9EFAF-2F20-124D-A70C-06B13CE4C663}" presName="AccentHold1" presStyleLbl="node1" presStyleIdx="9" presStyleCnt="19"/>
      <dgm:spPr/>
    </dgm:pt>
    <dgm:pt modelId="{870206C4-A25E-BC44-9A82-09E9D3A25F2A}" type="pres">
      <dgm:prSet presAssocID="{56A9EFAF-2F20-124D-A70C-06B13CE4C663}" presName="Accent10" presStyleCnt="0"/>
      <dgm:spPr/>
    </dgm:pt>
    <dgm:pt modelId="{73152650-723F-504F-BF92-65FE352E9915}" type="pres">
      <dgm:prSet presAssocID="{56A9EFAF-2F20-124D-A70C-06B13CE4C663}" presName="AccentHold2" presStyleLbl="node1" presStyleIdx="10" presStyleCnt="19"/>
      <dgm:spPr/>
    </dgm:pt>
    <dgm:pt modelId="{B27072E0-CE4B-3A44-AFBD-83C48502908C}" type="pres">
      <dgm:prSet presAssocID="{56A9EFAF-2F20-124D-A70C-06B13CE4C663}" presName="Accent11" presStyleCnt="0"/>
      <dgm:spPr/>
    </dgm:pt>
    <dgm:pt modelId="{F7DE0FEF-C926-3444-BA51-8B03EE9F6B4C}" type="pres">
      <dgm:prSet presAssocID="{56A9EFAF-2F20-124D-A70C-06B13CE4C663}" presName="AccentHold3" presStyleLbl="node1" presStyleIdx="11" presStyleCnt="19"/>
      <dgm:spPr/>
    </dgm:pt>
    <dgm:pt modelId="{2E400CF6-00FB-4D4A-AC22-E5360EA3BEFD}" type="pres">
      <dgm:prSet presAssocID="{3B628FAD-C257-4C47-9691-8915D0E90A19}" presName="Child3" presStyleLbl="node1" presStyleIdx="12" presStyleCnt="19" custScaleX="132917" custScaleY="109983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2EC4DCF-0A93-8740-8D49-51982F8037E5}" type="pres">
      <dgm:prSet presAssocID="{3B628FAD-C257-4C47-9691-8915D0E90A19}" presName="Accent12" presStyleCnt="0"/>
      <dgm:spPr/>
    </dgm:pt>
    <dgm:pt modelId="{076F101B-542F-0442-B784-D1EB6A4D6745}" type="pres">
      <dgm:prSet presAssocID="{3B628FAD-C257-4C47-9691-8915D0E90A19}" presName="AccentHold1" presStyleLbl="node1" presStyleIdx="13" presStyleCnt="19"/>
      <dgm:spPr/>
    </dgm:pt>
    <dgm:pt modelId="{F35C7A4B-2B89-A543-A157-13F7F4F8CA26}" type="pres">
      <dgm:prSet presAssocID="{FCBF534B-B474-724F-AF86-51D3110FE906}" presName="Child4" presStyleLbl="node1" presStyleIdx="14" presStyleCnt="19" custScaleX="222951" custScaleY="136680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CD4412A-4653-7040-BBB6-8F820D6EDD99}" type="pres">
      <dgm:prSet presAssocID="{FCBF534B-B474-724F-AF86-51D3110FE906}" presName="Accent13" presStyleCnt="0"/>
      <dgm:spPr/>
    </dgm:pt>
    <dgm:pt modelId="{97E0946B-B640-A641-B99A-FFA0C64A4DB2}" type="pres">
      <dgm:prSet presAssocID="{FCBF534B-B474-724F-AF86-51D3110FE906}" presName="AccentHold1" presStyleLbl="node1" presStyleIdx="15" presStyleCnt="19"/>
      <dgm:spPr/>
    </dgm:pt>
    <dgm:pt modelId="{822A3F33-65A8-4F45-86AF-B97B943B82F8}" type="pres">
      <dgm:prSet presAssocID="{A89A58B1-6853-464C-8260-675A701CD00A}" presName="Child5" presStyleLbl="node1" presStyleIdx="16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2F5BC203-C053-1B4F-96D1-0991FA48AB00}" type="pres">
      <dgm:prSet presAssocID="{A89A58B1-6853-464C-8260-675A701CD00A}" presName="Accent15" presStyleCnt="0"/>
      <dgm:spPr/>
    </dgm:pt>
    <dgm:pt modelId="{09488B57-64C0-654C-8FDB-9A30EC43473E}" type="pres">
      <dgm:prSet presAssocID="{A89A58B1-6853-464C-8260-675A701CD00A}" presName="AccentHold2" presStyleLbl="node1" presStyleIdx="17" presStyleCnt="19"/>
      <dgm:spPr/>
    </dgm:pt>
    <dgm:pt modelId="{F86C78A3-EB54-A846-88D4-A52D9F663B9C}" type="pres">
      <dgm:prSet presAssocID="{A89A58B1-6853-464C-8260-675A701CD00A}" presName="Accent16" presStyleCnt="0"/>
      <dgm:spPr/>
    </dgm:pt>
    <dgm:pt modelId="{8D1D0217-38BB-024E-BC48-FAAC40F74595}" type="pres">
      <dgm:prSet presAssocID="{A89A58B1-6853-464C-8260-675A701CD00A}" presName="AccentHold3" presStyleLbl="node1" presStyleIdx="18" presStyleCnt="19"/>
      <dgm:spPr/>
    </dgm:pt>
  </dgm:ptLst>
  <dgm:cxnLst>
    <dgm:cxn modelId="{5D633B96-1612-274A-B777-8CEA540E304C}" srcId="{6492B2BC-CE1B-1F4C-A8F9-4F17EEC99A98}" destId="{3F833E13-60F1-D84D-8880-08889007568E}" srcOrd="0" destOrd="0" parTransId="{EC6882BA-DE1C-D54F-B8E1-005F85A09B8D}" sibTransId="{F35446FF-5E6B-2447-ABF7-BF4BDD8491BA}"/>
    <dgm:cxn modelId="{95811741-33CA-C04A-A6ED-E47B70496A8F}" type="presOf" srcId="{DA0D9016-D671-3846-BA05-0821B9416AD7}" destId="{E4697D37-AC54-C64E-8911-1EE3D61E876A}" srcOrd="0" destOrd="0" presId="urn:microsoft.com/office/officeart/2009/3/layout/CircleRelationship"/>
    <dgm:cxn modelId="{D780E139-9493-884F-8D19-D9A250C7A6E0}" srcId="{6492B2BC-CE1B-1F4C-A8F9-4F17EEC99A98}" destId="{3B628FAD-C257-4C47-9691-8915D0E90A19}" srcOrd="2" destOrd="0" parTransId="{550F5E18-D81E-474F-B653-D73029DB22E6}" sibTransId="{9FF2B51D-6C6D-5C46-AE34-6B124C84E5E4}"/>
    <dgm:cxn modelId="{C5DCDBB4-2B91-1B46-A00F-4497EC7130CC}" type="presOf" srcId="{A89A58B1-6853-464C-8260-675A701CD00A}" destId="{822A3F33-65A8-4F45-86AF-B97B943B82F8}" srcOrd="0" destOrd="0" presId="urn:microsoft.com/office/officeart/2009/3/layout/CircleRelationship"/>
    <dgm:cxn modelId="{FF86D2E7-3037-2447-9457-E5DE97FBB015}" srcId="{6492B2BC-CE1B-1F4C-A8F9-4F17EEC99A98}" destId="{A89A58B1-6853-464C-8260-675A701CD00A}" srcOrd="4" destOrd="0" parTransId="{8E9BB4B0-591A-0A4D-9F42-CE1E8E424DB9}" sibTransId="{5E25970F-921A-B84F-AC32-EC9097710E1E}"/>
    <dgm:cxn modelId="{7C53B1F6-3DA1-964F-AC25-9E4EDFEF565D}" type="presOf" srcId="{FCBF534B-B474-724F-AF86-51D3110FE906}" destId="{F35C7A4B-2B89-A543-A157-13F7F4F8CA26}" srcOrd="0" destOrd="0" presId="urn:microsoft.com/office/officeart/2009/3/layout/CircleRelationship"/>
    <dgm:cxn modelId="{326900E5-D226-6241-950A-9CFDDFF2272B}" srcId="{DA0D9016-D671-3846-BA05-0821B9416AD7}" destId="{6492B2BC-CE1B-1F4C-A8F9-4F17EEC99A98}" srcOrd="0" destOrd="0" parTransId="{EF099D69-3ED6-B64B-BB6E-A2D5F274CD60}" sibTransId="{93F85B3E-F473-0945-9021-CA22C7226A84}"/>
    <dgm:cxn modelId="{3E88B7A3-A817-F246-86E6-539A3B58BA3F}" srcId="{6492B2BC-CE1B-1F4C-A8F9-4F17EEC99A98}" destId="{FCBF534B-B474-724F-AF86-51D3110FE906}" srcOrd="3" destOrd="0" parTransId="{6252FF53-4184-B341-989C-AA870B5F3DD9}" sibTransId="{1C2CDC3A-1322-2748-ADA9-896D5F171D85}"/>
    <dgm:cxn modelId="{345C7C05-1F0E-584C-A0E8-A0D6B1B31927}" type="presOf" srcId="{6492B2BC-CE1B-1F4C-A8F9-4F17EEC99A98}" destId="{C2ACCF20-8F23-5D4B-AEE4-243D48A728C4}" srcOrd="0" destOrd="0" presId="urn:microsoft.com/office/officeart/2009/3/layout/CircleRelationship"/>
    <dgm:cxn modelId="{44A0E45A-8DAA-1F49-BB94-59236A979081}" srcId="{6492B2BC-CE1B-1F4C-A8F9-4F17EEC99A98}" destId="{56A9EFAF-2F20-124D-A70C-06B13CE4C663}" srcOrd="1" destOrd="0" parTransId="{3AE2CEE0-80E2-F440-95EA-44F3A64FB1A7}" sibTransId="{2CC60528-AEE8-6E4D-8EF0-BE7D3F3F83C3}"/>
    <dgm:cxn modelId="{5442FD98-2772-2E41-9AFB-BCC081698297}" type="presOf" srcId="{56A9EFAF-2F20-124D-A70C-06B13CE4C663}" destId="{E7843877-0673-EF48-A2E6-625D67C31447}" srcOrd="0" destOrd="0" presId="urn:microsoft.com/office/officeart/2009/3/layout/CircleRelationship"/>
    <dgm:cxn modelId="{D59A49DB-4D42-8749-8BA5-96FBC5E1AF24}" type="presOf" srcId="{3F833E13-60F1-D84D-8880-08889007568E}" destId="{8C6883B8-6337-BE4D-BED1-64C5C3089440}" srcOrd="0" destOrd="0" presId="urn:microsoft.com/office/officeart/2009/3/layout/CircleRelationship"/>
    <dgm:cxn modelId="{C1AF4663-1E2E-114C-A2ED-EF8610A0F938}" type="presOf" srcId="{3B628FAD-C257-4C47-9691-8915D0E90A19}" destId="{2E400CF6-00FB-4D4A-AC22-E5360EA3BEFD}" srcOrd="0" destOrd="0" presId="urn:microsoft.com/office/officeart/2009/3/layout/CircleRelationship"/>
    <dgm:cxn modelId="{A44DCD34-65A3-9744-AADD-EE04C71AA43E}" type="presParOf" srcId="{E4697D37-AC54-C64E-8911-1EE3D61E876A}" destId="{C2ACCF20-8F23-5D4B-AEE4-243D48A728C4}" srcOrd="0" destOrd="0" presId="urn:microsoft.com/office/officeart/2009/3/layout/CircleRelationship"/>
    <dgm:cxn modelId="{FAC376AD-66BA-7346-B502-A63FC8ED2C62}" type="presParOf" srcId="{E4697D37-AC54-C64E-8911-1EE3D61E876A}" destId="{08002719-BB3D-614D-BAA8-8C26AE77AFC2}" srcOrd="1" destOrd="0" presId="urn:microsoft.com/office/officeart/2009/3/layout/CircleRelationship"/>
    <dgm:cxn modelId="{81ED22A9-617D-9B49-8FE4-D87F182C973D}" type="presParOf" srcId="{E4697D37-AC54-C64E-8911-1EE3D61E876A}" destId="{D0B143FF-5CA1-9848-ACAB-BF9EC53A7C0A}" srcOrd="2" destOrd="0" presId="urn:microsoft.com/office/officeart/2009/3/layout/CircleRelationship"/>
    <dgm:cxn modelId="{ECEE2B5E-CDFA-BB45-9F99-C4253CE653FE}" type="presParOf" srcId="{E4697D37-AC54-C64E-8911-1EE3D61E876A}" destId="{4166DCEE-53C9-9748-98CC-AAAEDB6CFD1C}" srcOrd="3" destOrd="0" presId="urn:microsoft.com/office/officeart/2009/3/layout/CircleRelationship"/>
    <dgm:cxn modelId="{B8B65666-E154-7148-8A77-322F214457AD}" type="presParOf" srcId="{E4697D37-AC54-C64E-8911-1EE3D61E876A}" destId="{E2F03563-58B9-2742-AECC-4C435FBB95FE}" srcOrd="4" destOrd="0" presId="urn:microsoft.com/office/officeart/2009/3/layout/CircleRelationship"/>
    <dgm:cxn modelId="{A75D56CB-CB45-CC41-84A1-370501801AA5}" type="presParOf" srcId="{E4697D37-AC54-C64E-8911-1EE3D61E876A}" destId="{418B6192-C53A-B64F-9E91-09EE7F0581F5}" srcOrd="5" destOrd="0" presId="urn:microsoft.com/office/officeart/2009/3/layout/CircleRelationship"/>
    <dgm:cxn modelId="{AFB95A64-14A7-6049-A81F-6B634A46138A}" type="presParOf" srcId="{E4697D37-AC54-C64E-8911-1EE3D61E876A}" destId="{8C6883B8-6337-BE4D-BED1-64C5C3089440}" srcOrd="6" destOrd="0" presId="urn:microsoft.com/office/officeart/2009/3/layout/CircleRelationship"/>
    <dgm:cxn modelId="{628BC760-8B52-8340-B913-7510AB2D97D6}" type="presParOf" srcId="{E4697D37-AC54-C64E-8911-1EE3D61E876A}" destId="{6543D182-9278-F142-A7D4-3C753BDFDC3D}" srcOrd="7" destOrd="0" presId="urn:microsoft.com/office/officeart/2009/3/layout/CircleRelationship"/>
    <dgm:cxn modelId="{CB4F149A-0509-014F-970D-919567235E87}" type="presParOf" srcId="{6543D182-9278-F142-A7D4-3C753BDFDC3D}" destId="{AC494B13-6007-0A45-8B69-14A3A1498CC8}" srcOrd="0" destOrd="0" presId="urn:microsoft.com/office/officeart/2009/3/layout/CircleRelationship"/>
    <dgm:cxn modelId="{B487811F-79C0-094E-9BA9-68F2220107E2}" type="presParOf" srcId="{E4697D37-AC54-C64E-8911-1EE3D61E876A}" destId="{26F78B91-5667-3240-B0F6-66460689DDCA}" srcOrd="8" destOrd="0" presId="urn:microsoft.com/office/officeart/2009/3/layout/CircleRelationship"/>
    <dgm:cxn modelId="{A6F337AF-01B5-F444-8367-41546D8D8772}" type="presParOf" srcId="{26F78B91-5667-3240-B0F6-66460689DDCA}" destId="{F66EE4A3-2EC9-5D4E-82C9-2FE7C1CA71AF}" srcOrd="0" destOrd="0" presId="urn:microsoft.com/office/officeart/2009/3/layout/CircleRelationship"/>
    <dgm:cxn modelId="{21477DE1-A8EB-9349-90A6-EDF181E0B216}" type="presParOf" srcId="{E4697D37-AC54-C64E-8911-1EE3D61E876A}" destId="{E7843877-0673-EF48-A2E6-625D67C31447}" srcOrd="9" destOrd="0" presId="urn:microsoft.com/office/officeart/2009/3/layout/CircleRelationship"/>
    <dgm:cxn modelId="{3A901B27-4C68-2346-A3D7-1A36781F2E83}" type="presParOf" srcId="{E4697D37-AC54-C64E-8911-1EE3D61E876A}" destId="{49E12EB6-38A0-794E-84DA-7A297486B7EA}" srcOrd="10" destOrd="0" presId="urn:microsoft.com/office/officeart/2009/3/layout/CircleRelationship"/>
    <dgm:cxn modelId="{38BF57AB-ED53-E44C-BA54-1AE716382054}" type="presParOf" srcId="{49E12EB6-38A0-794E-84DA-7A297486B7EA}" destId="{63AFCE75-5F68-174E-95B9-E615F018EAC9}" srcOrd="0" destOrd="0" presId="urn:microsoft.com/office/officeart/2009/3/layout/CircleRelationship"/>
    <dgm:cxn modelId="{99B4260C-8ED2-2847-8D71-839B16FF3CE1}" type="presParOf" srcId="{E4697D37-AC54-C64E-8911-1EE3D61E876A}" destId="{870206C4-A25E-BC44-9A82-09E9D3A25F2A}" srcOrd="11" destOrd="0" presId="urn:microsoft.com/office/officeart/2009/3/layout/CircleRelationship"/>
    <dgm:cxn modelId="{31DD8489-B790-764F-A221-B1D7009B8FC4}" type="presParOf" srcId="{870206C4-A25E-BC44-9A82-09E9D3A25F2A}" destId="{73152650-723F-504F-BF92-65FE352E9915}" srcOrd="0" destOrd="0" presId="urn:microsoft.com/office/officeart/2009/3/layout/CircleRelationship"/>
    <dgm:cxn modelId="{E790C0DA-7E04-C34C-BD06-50B98F06680D}" type="presParOf" srcId="{E4697D37-AC54-C64E-8911-1EE3D61E876A}" destId="{B27072E0-CE4B-3A44-AFBD-83C48502908C}" srcOrd="12" destOrd="0" presId="urn:microsoft.com/office/officeart/2009/3/layout/CircleRelationship"/>
    <dgm:cxn modelId="{F9767C3E-41D4-4244-88CC-F7261C062EDC}" type="presParOf" srcId="{B27072E0-CE4B-3A44-AFBD-83C48502908C}" destId="{F7DE0FEF-C926-3444-BA51-8B03EE9F6B4C}" srcOrd="0" destOrd="0" presId="urn:microsoft.com/office/officeart/2009/3/layout/CircleRelationship"/>
    <dgm:cxn modelId="{CAB8794E-8EB3-7A48-83AE-2D4FBFF41BCB}" type="presParOf" srcId="{E4697D37-AC54-C64E-8911-1EE3D61E876A}" destId="{2E400CF6-00FB-4D4A-AC22-E5360EA3BEFD}" srcOrd="13" destOrd="0" presId="urn:microsoft.com/office/officeart/2009/3/layout/CircleRelationship"/>
    <dgm:cxn modelId="{47EA07C1-3A97-554E-BA9D-8CD35F9BDA02}" type="presParOf" srcId="{E4697D37-AC54-C64E-8911-1EE3D61E876A}" destId="{52EC4DCF-0A93-8740-8D49-51982F8037E5}" srcOrd="14" destOrd="0" presId="urn:microsoft.com/office/officeart/2009/3/layout/CircleRelationship"/>
    <dgm:cxn modelId="{25696F85-A166-8E43-87BA-425EEE978518}" type="presParOf" srcId="{52EC4DCF-0A93-8740-8D49-51982F8037E5}" destId="{076F101B-542F-0442-B784-D1EB6A4D6745}" srcOrd="0" destOrd="0" presId="urn:microsoft.com/office/officeart/2009/3/layout/CircleRelationship"/>
    <dgm:cxn modelId="{3CB6CE6C-F661-704E-B885-DDA9E9393820}" type="presParOf" srcId="{E4697D37-AC54-C64E-8911-1EE3D61E876A}" destId="{F35C7A4B-2B89-A543-A157-13F7F4F8CA26}" srcOrd="15" destOrd="0" presId="urn:microsoft.com/office/officeart/2009/3/layout/CircleRelationship"/>
    <dgm:cxn modelId="{0670CF67-57FB-3449-B8AF-77AF041AEB9A}" type="presParOf" srcId="{E4697D37-AC54-C64E-8911-1EE3D61E876A}" destId="{BCD4412A-4653-7040-BBB6-8F820D6EDD99}" srcOrd="16" destOrd="0" presId="urn:microsoft.com/office/officeart/2009/3/layout/CircleRelationship"/>
    <dgm:cxn modelId="{CD10F3AA-7097-5C47-A266-0C1795882BD3}" type="presParOf" srcId="{BCD4412A-4653-7040-BBB6-8F820D6EDD99}" destId="{97E0946B-B640-A641-B99A-FFA0C64A4DB2}" srcOrd="0" destOrd="0" presId="urn:microsoft.com/office/officeart/2009/3/layout/CircleRelationship"/>
    <dgm:cxn modelId="{34295AD9-823D-8F47-AE61-6EC110B51FF4}" type="presParOf" srcId="{E4697D37-AC54-C64E-8911-1EE3D61E876A}" destId="{822A3F33-65A8-4F45-86AF-B97B943B82F8}" srcOrd="17" destOrd="0" presId="urn:microsoft.com/office/officeart/2009/3/layout/CircleRelationship"/>
    <dgm:cxn modelId="{7CD9DB48-619C-6D44-8E99-C07D05B7B71B}" type="presParOf" srcId="{E4697D37-AC54-C64E-8911-1EE3D61E876A}" destId="{2F5BC203-C053-1B4F-96D1-0991FA48AB00}" srcOrd="18" destOrd="0" presId="urn:microsoft.com/office/officeart/2009/3/layout/CircleRelationship"/>
    <dgm:cxn modelId="{D9D83374-C34D-FE4F-8655-922E915969B4}" type="presParOf" srcId="{2F5BC203-C053-1B4F-96D1-0991FA48AB00}" destId="{09488B57-64C0-654C-8FDB-9A30EC43473E}" srcOrd="0" destOrd="0" presId="urn:microsoft.com/office/officeart/2009/3/layout/CircleRelationship"/>
    <dgm:cxn modelId="{748DEDB0-C6A0-5F41-BDA8-7FAEEEAD3087}" type="presParOf" srcId="{E4697D37-AC54-C64E-8911-1EE3D61E876A}" destId="{F86C78A3-EB54-A846-88D4-A52D9F663B9C}" srcOrd="19" destOrd="0" presId="urn:microsoft.com/office/officeart/2009/3/layout/CircleRelationship"/>
    <dgm:cxn modelId="{06C6E519-B5CA-064D-A5E5-C854AC5D1319}" type="presParOf" srcId="{F86C78A3-EB54-A846-88D4-A52D9F663B9C}" destId="{8D1D0217-38BB-024E-BC48-FAAC40F7459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7B6DE-C418-8E4A-9060-4242C9A4AD98}" type="doc">
      <dgm:prSet loTypeId="urn:microsoft.com/office/officeart/2005/8/layout/hList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056E76E9-B578-A14A-8A15-936520A0B86F}">
      <dgm:prSet phldrT="[Texto]"/>
      <dgm:spPr/>
      <dgm:t>
        <a:bodyPr/>
        <a:lstStyle/>
        <a:p>
          <a:r>
            <a:rPr lang="es-ES" b="1" dirty="0">
              <a:solidFill>
                <a:srgbClr val="FFFF00"/>
              </a:solidFill>
            </a:rPr>
            <a:t>BIFOSFONATOS</a:t>
          </a:r>
        </a:p>
      </dgm:t>
    </dgm:pt>
    <dgm:pt modelId="{5012974A-7920-BD46-8AF8-9DAD2FBFB158}" type="parTrans" cxnId="{71043D86-F26D-9746-A558-84B16DD15F4A}">
      <dgm:prSet/>
      <dgm:spPr/>
      <dgm:t>
        <a:bodyPr/>
        <a:lstStyle/>
        <a:p>
          <a:endParaRPr lang="es-ES"/>
        </a:p>
      </dgm:t>
    </dgm:pt>
    <dgm:pt modelId="{E2D496E9-2AB7-704E-991B-748F1BC03816}" type="sibTrans" cxnId="{71043D86-F26D-9746-A558-84B16DD15F4A}">
      <dgm:prSet/>
      <dgm:spPr/>
      <dgm:t>
        <a:bodyPr/>
        <a:lstStyle/>
        <a:p>
          <a:endParaRPr lang="es-ES"/>
        </a:p>
      </dgm:t>
    </dgm:pt>
    <dgm:pt modelId="{E6C10E68-C12D-A74B-A528-A1B1706A7BAF}">
      <dgm:prSet phldrT="[Texto]"/>
      <dgm:spPr/>
      <dgm:t>
        <a:bodyPr/>
        <a:lstStyle/>
        <a:p>
          <a:r>
            <a:rPr lang="es-ES" b="1" dirty="0">
              <a:solidFill>
                <a:srgbClr val="FF0000"/>
              </a:solidFill>
            </a:rPr>
            <a:t>IL_24</a:t>
          </a:r>
        </a:p>
      </dgm:t>
    </dgm:pt>
    <dgm:pt modelId="{60F1456E-CBDE-EB49-BCBC-8E94476210A5}" type="parTrans" cxnId="{7C45132A-FD2B-DF41-B96D-2AD413DCA764}">
      <dgm:prSet/>
      <dgm:spPr/>
      <dgm:t>
        <a:bodyPr/>
        <a:lstStyle/>
        <a:p>
          <a:endParaRPr lang="es-ES"/>
        </a:p>
      </dgm:t>
    </dgm:pt>
    <dgm:pt modelId="{70E7C20C-BC23-004E-8ED4-12C33436AD5C}" type="sibTrans" cxnId="{7C45132A-FD2B-DF41-B96D-2AD413DCA764}">
      <dgm:prSet/>
      <dgm:spPr/>
      <dgm:t>
        <a:bodyPr/>
        <a:lstStyle/>
        <a:p>
          <a:endParaRPr lang="es-ES"/>
        </a:p>
      </dgm:t>
    </dgm:pt>
    <dgm:pt modelId="{75AD6D76-8D30-184C-BB44-1D01E8034D37}">
      <dgm:prSet phldrT="[Texto]"/>
      <dgm:spPr/>
      <dgm:t>
        <a:bodyPr/>
        <a:lstStyle/>
        <a:p>
          <a:r>
            <a:rPr lang="es-ES" dirty="0" err="1"/>
            <a:t>Prot</a:t>
          </a:r>
          <a:r>
            <a:rPr lang="es-ES" dirty="0"/>
            <a:t> ANTIAPOPTOICA MCL_1 de la familia BCL_2</a:t>
          </a:r>
        </a:p>
      </dgm:t>
    </dgm:pt>
    <dgm:pt modelId="{47EEBAE5-12B4-5641-A0F4-DE1D4012822E}" type="parTrans" cxnId="{6E673167-6A3C-7945-8AA6-189186C0F01A}">
      <dgm:prSet/>
      <dgm:spPr/>
      <dgm:t>
        <a:bodyPr/>
        <a:lstStyle/>
        <a:p>
          <a:endParaRPr lang="es-ES"/>
        </a:p>
      </dgm:t>
    </dgm:pt>
    <dgm:pt modelId="{345EE4F5-A0C8-8144-8459-E41BDC2E5337}" type="sibTrans" cxnId="{6E673167-6A3C-7945-8AA6-189186C0F01A}">
      <dgm:prSet/>
      <dgm:spPr/>
      <dgm:t>
        <a:bodyPr/>
        <a:lstStyle/>
        <a:p>
          <a:endParaRPr lang="es-ES"/>
        </a:p>
      </dgm:t>
    </dgm:pt>
    <dgm:pt modelId="{3433F1C6-B01B-9B44-86D0-B1EAC9A71F22}">
      <dgm:prSet phldrT="[Texto]"/>
      <dgm:spPr/>
      <dgm:t>
        <a:bodyPr/>
        <a:lstStyle/>
        <a:p>
          <a:r>
            <a:rPr lang="es-ES" dirty="0"/>
            <a:t>INH RANKL/RANK_: bloquea la diferenciación del OC __&gt; PREVIENE LA DISEMINACIÓN OSEA</a:t>
          </a:r>
        </a:p>
      </dgm:t>
    </dgm:pt>
    <dgm:pt modelId="{5B5110F7-A1BC-544D-8F4F-D5409747EB96}" type="parTrans" cxnId="{028952A0-B188-6548-A63C-14015787C799}">
      <dgm:prSet/>
      <dgm:spPr/>
      <dgm:t>
        <a:bodyPr/>
        <a:lstStyle/>
        <a:p>
          <a:endParaRPr lang="es-ES"/>
        </a:p>
      </dgm:t>
    </dgm:pt>
    <dgm:pt modelId="{9C76D5CE-D2C0-6244-A8A7-CDDFEC6E8441}" type="sibTrans" cxnId="{028952A0-B188-6548-A63C-14015787C799}">
      <dgm:prSet/>
      <dgm:spPr/>
      <dgm:t>
        <a:bodyPr/>
        <a:lstStyle/>
        <a:p>
          <a:endParaRPr lang="es-ES"/>
        </a:p>
      </dgm:t>
    </dgm:pt>
    <dgm:pt modelId="{4498E01F-A87A-A346-9084-A459EE0A2720}">
      <dgm:prSet phldrT="[Texto]"/>
      <dgm:spPr/>
      <dgm:t>
        <a:bodyPr/>
        <a:lstStyle/>
        <a:p>
          <a:r>
            <a:rPr lang="es-ES" dirty="0"/>
            <a:t>AKT y MCL_1 son EFECTORES DE LA VIA RANK/RANKL</a:t>
          </a:r>
        </a:p>
      </dgm:t>
    </dgm:pt>
    <dgm:pt modelId="{08933BA3-F3AB-CD4B-8347-DB0E3DF3E65E}" type="parTrans" cxnId="{EA1635B9-33A4-4E4C-86E7-48013C8FB443}">
      <dgm:prSet/>
      <dgm:spPr/>
      <dgm:t>
        <a:bodyPr/>
        <a:lstStyle/>
        <a:p>
          <a:endParaRPr lang="es-ES"/>
        </a:p>
      </dgm:t>
    </dgm:pt>
    <dgm:pt modelId="{1074F6F8-33E7-9F45-B1A3-0B51DE7970D3}" type="sibTrans" cxnId="{EA1635B9-33A4-4E4C-86E7-48013C8FB443}">
      <dgm:prSet/>
      <dgm:spPr/>
      <dgm:t>
        <a:bodyPr/>
        <a:lstStyle/>
        <a:p>
          <a:endParaRPr lang="es-ES"/>
        </a:p>
      </dgm:t>
    </dgm:pt>
    <dgm:pt modelId="{4326CD68-225F-F24A-B1EA-364A9707D019}">
      <dgm:prSet phldrT="[Texto]"/>
      <dgm:spPr/>
      <dgm:t>
        <a:bodyPr/>
        <a:lstStyle/>
        <a:p>
          <a:r>
            <a:rPr lang="es-ES"/>
            <a:t>INHIBE LA COLONIZACION DE LAS Cs tumorales en el Hueso</a:t>
          </a:r>
          <a:endParaRPr lang="es-ES" dirty="0"/>
        </a:p>
      </dgm:t>
    </dgm:pt>
    <dgm:pt modelId="{62313942-89E1-8541-A37E-C8F372484CEE}" type="parTrans" cxnId="{9756EB22-1617-784D-BE23-AF6252913E01}">
      <dgm:prSet/>
      <dgm:spPr/>
      <dgm:t>
        <a:bodyPr/>
        <a:lstStyle/>
        <a:p>
          <a:endParaRPr lang="es-ES"/>
        </a:p>
      </dgm:t>
    </dgm:pt>
    <dgm:pt modelId="{997FCAD8-78A6-0D45-9BBB-60E0FDD4E8AD}" type="sibTrans" cxnId="{9756EB22-1617-784D-BE23-AF6252913E01}">
      <dgm:prSet/>
      <dgm:spPr/>
      <dgm:t>
        <a:bodyPr/>
        <a:lstStyle/>
        <a:p>
          <a:endParaRPr lang="es-ES"/>
        </a:p>
      </dgm:t>
    </dgm:pt>
    <dgm:pt modelId="{EAA0B6D6-7208-7947-9E56-1BC6F903A280}">
      <dgm:prSet phldrT="[Texto]"/>
      <dgm:spPr/>
      <dgm:t>
        <a:bodyPr/>
        <a:lstStyle/>
        <a:p>
          <a:r>
            <a:rPr lang="es-ES" dirty="0" err="1"/>
            <a:t>Zometa</a:t>
          </a:r>
          <a:r>
            <a:rPr lang="es-ES" dirty="0"/>
            <a:t> + Denosumab</a:t>
          </a:r>
        </a:p>
      </dgm:t>
    </dgm:pt>
    <dgm:pt modelId="{8C6CE4CB-AAEA-424F-85D4-51E3CE6EBC24}" type="sibTrans" cxnId="{2C890781-10CF-C648-9FFA-F19B93A5ED3A}">
      <dgm:prSet/>
      <dgm:spPr/>
      <dgm:t>
        <a:bodyPr/>
        <a:lstStyle/>
        <a:p>
          <a:endParaRPr lang="es-ES"/>
        </a:p>
      </dgm:t>
    </dgm:pt>
    <dgm:pt modelId="{84477C4B-C6F6-F44E-B411-D092D746678B}" type="parTrans" cxnId="{2C890781-10CF-C648-9FFA-F19B93A5ED3A}">
      <dgm:prSet/>
      <dgm:spPr/>
      <dgm:t>
        <a:bodyPr/>
        <a:lstStyle/>
        <a:p>
          <a:endParaRPr lang="es-ES"/>
        </a:p>
      </dgm:t>
    </dgm:pt>
    <dgm:pt modelId="{5AADC750-24D8-E344-9BF0-E7D9DEEDFB46}">
      <dgm:prSet phldrT="[Texto]"/>
      <dgm:spPr/>
      <dgm:t>
        <a:bodyPr/>
        <a:lstStyle/>
        <a:p>
          <a:r>
            <a:rPr lang="es-ES" dirty="0"/>
            <a:t>previene la RESORCIÓN OSEA</a:t>
          </a:r>
        </a:p>
      </dgm:t>
    </dgm:pt>
    <dgm:pt modelId="{A7D6591C-E610-AC49-8C85-BD323994204D}" type="sibTrans" cxnId="{DE6D7889-EFE3-CD43-A5A1-DC56DD196488}">
      <dgm:prSet/>
      <dgm:spPr/>
      <dgm:t>
        <a:bodyPr/>
        <a:lstStyle/>
        <a:p>
          <a:endParaRPr lang="es-ES"/>
        </a:p>
      </dgm:t>
    </dgm:pt>
    <dgm:pt modelId="{F17885AC-BE4F-B34F-B5E6-E508D09BF881}" type="parTrans" cxnId="{DE6D7889-EFE3-CD43-A5A1-DC56DD196488}">
      <dgm:prSet/>
      <dgm:spPr/>
      <dgm:t>
        <a:bodyPr/>
        <a:lstStyle/>
        <a:p>
          <a:endParaRPr lang="es-ES"/>
        </a:p>
      </dgm:t>
    </dgm:pt>
    <dgm:pt modelId="{EA0D3B07-9EDD-B546-A49F-0CE6400AE9C9}">
      <dgm:prSet phldrT="[Texto]"/>
      <dgm:spPr/>
      <dgm:t>
        <a:bodyPr/>
        <a:lstStyle/>
        <a:p>
          <a:r>
            <a:rPr lang="es-ES" dirty="0"/>
            <a:t>INHIBEN LOS OC E INDUCE SU APOPTOSIS</a:t>
          </a:r>
        </a:p>
      </dgm:t>
    </dgm:pt>
    <dgm:pt modelId="{CDA0D56B-53EB-2841-904D-011E06221771}" type="sibTrans" cxnId="{17D58AC7-EEF9-B04A-BEDF-6C71B5216BE9}">
      <dgm:prSet/>
      <dgm:spPr/>
      <dgm:t>
        <a:bodyPr/>
        <a:lstStyle/>
        <a:p>
          <a:endParaRPr lang="es-ES"/>
        </a:p>
      </dgm:t>
    </dgm:pt>
    <dgm:pt modelId="{E0A25DAD-E80E-B74E-A93B-51BA6A938AC9}" type="parTrans" cxnId="{17D58AC7-EEF9-B04A-BEDF-6C71B5216BE9}">
      <dgm:prSet/>
      <dgm:spPr/>
      <dgm:t>
        <a:bodyPr/>
        <a:lstStyle/>
        <a:p>
          <a:endParaRPr lang="es-ES"/>
        </a:p>
      </dgm:t>
    </dgm:pt>
    <dgm:pt modelId="{04B05C1C-FF71-0149-BB56-B258F076D8CD}" type="pres">
      <dgm:prSet presAssocID="{6F57B6DE-C418-8E4A-9060-4242C9A4AD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DB0F281-C794-E842-90C3-9F5B947B6F52}" type="pres">
      <dgm:prSet presAssocID="{056E76E9-B578-A14A-8A15-936520A0B86F}" presName="composite" presStyleCnt="0"/>
      <dgm:spPr/>
    </dgm:pt>
    <dgm:pt modelId="{0E6F9A1C-DCFF-7C49-B14C-0024843182DD}" type="pres">
      <dgm:prSet presAssocID="{056E76E9-B578-A14A-8A15-936520A0B8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DA0B39-EA3B-9448-877E-0F05C490CD04}" type="pres">
      <dgm:prSet presAssocID="{056E76E9-B578-A14A-8A15-936520A0B86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52894E-5BEA-DF48-B7EB-041782BDF0D9}" type="pres">
      <dgm:prSet presAssocID="{E2D496E9-2AB7-704E-991B-748F1BC03816}" presName="space" presStyleCnt="0"/>
      <dgm:spPr/>
    </dgm:pt>
    <dgm:pt modelId="{21FA575F-7353-DC42-B21F-94042FC6A942}" type="pres">
      <dgm:prSet presAssocID="{E6C10E68-C12D-A74B-A528-A1B1706A7BAF}" presName="composite" presStyleCnt="0"/>
      <dgm:spPr/>
    </dgm:pt>
    <dgm:pt modelId="{6A5FC578-9B5E-9B42-9804-A83D1582632A}" type="pres">
      <dgm:prSet presAssocID="{E6C10E68-C12D-A74B-A528-A1B1706A7BA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1FF3B2-A15C-674D-B35C-FF84ED80FDDD}" type="pres">
      <dgm:prSet presAssocID="{E6C10E68-C12D-A74B-A528-A1B1706A7BA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C890781-10CF-C648-9FFA-F19B93A5ED3A}" srcId="{056E76E9-B578-A14A-8A15-936520A0B86F}" destId="{EAA0B6D6-7208-7947-9E56-1BC6F903A280}" srcOrd="0" destOrd="0" parTransId="{84477C4B-C6F6-F44E-B411-D092D746678B}" sibTransId="{8C6CE4CB-AAEA-424F-85D4-51E3CE6EBC24}"/>
    <dgm:cxn modelId="{6E673167-6A3C-7945-8AA6-189186C0F01A}" srcId="{E6C10E68-C12D-A74B-A528-A1B1706A7BAF}" destId="{75AD6D76-8D30-184C-BB44-1D01E8034D37}" srcOrd="1" destOrd="0" parTransId="{47EEBAE5-12B4-5641-A0F4-DE1D4012822E}" sibTransId="{345EE4F5-A0C8-8144-8459-E41BDC2E5337}"/>
    <dgm:cxn modelId="{028952A0-B188-6548-A63C-14015787C799}" srcId="{E6C10E68-C12D-A74B-A528-A1B1706A7BAF}" destId="{3433F1C6-B01B-9B44-86D0-B1EAC9A71F22}" srcOrd="2" destOrd="0" parTransId="{5B5110F7-A1BC-544D-8F4F-D5409747EB96}" sibTransId="{9C76D5CE-D2C0-6244-A8A7-CDDFEC6E8441}"/>
    <dgm:cxn modelId="{72F6D192-2D50-4448-AA74-1B16EC032F3F}" type="presOf" srcId="{E6C10E68-C12D-A74B-A528-A1B1706A7BAF}" destId="{6A5FC578-9B5E-9B42-9804-A83D1582632A}" srcOrd="0" destOrd="0" presId="urn:microsoft.com/office/officeart/2005/8/layout/hList1"/>
    <dgm:cxn modelId="{EA1635B9-33A4-4E4C-86E7-48013C8FB443}" srcId="{E6C10E68-C12D-A74B-A528-A1B1706A7BAF}" destId="{4498E01F-A87A-A346-9084-A459EE0A2720}" srcOrd="3" destOrd="0" parTransId="{08933BA3-F3AB-CD4B-8347-DB0E3DF3E65E}" sibTransId="{1074F6F8-33E7-9F45-B1A3-0B51DE7970D3}"/>
    <dgm:cxn modelId="{DE6D7889-EFE3-CD43-A5A1-DC56DD196488}" srcId="{EAA0B6D6-7208-7947-9E56-1BC6F903A280}" destId="{5AADC750-24D8-E344-9BF0-E7D9DEEDFB46}" srcOrd="0" destOrd="0" parTransId="{F17885AC-BE4F-B34F-B5E6-E508D09BF881}" sibTransId="{A7D6591C-E610-AC49-8C85-BD323994204D}"/>
    <dgm:cxn modelId="{D29CBE7A-17A7-C64F-B8F7-B04F33407C20}" type="presOf" srcId="{5AADC750-24D8-E344-9BF0-E7D9DEEDFB46}" destId="{72DA0B39-EA3B-9448-877E-0F05C490CD04}" srcOrd="0" destOrd="1" presId="urn:microsoft.com/office/officeart/2005/8/layout/hList1"/>
    <dgm:cxn modelId="{7C45132A-FD2B-DF41-B96D-2AD413DCA764}" srcId="{6F57B6DE-C418-8E4A-9060-4242C9A4AD98}" destId="{E6C10E68-C12D-A74B-A528-A1B1706A7BAF}" srcOrd="1" destOrd="0" parTransId="{60F1456E-CBDE-EB49-BCBC-8E94476210A5}" sibTransId="{70E7C20C-BC23-004E-8ED4-12C33436AD5C}"/>
    <dgm:cxn modelId="{372CC726-8C97-6649-A936-722F141B0E0A}" type="presOf" srcId="{EAA0B6D6-7208-7947-9E56-1BC6F903A280}" destId="{72DA0B39-EA3B-9448-877E-0F05C490CD04}" srcOrd="0" destOrd="0" presId="urn:microsoft.com/office/officeart/2005/8/layout/hList1"/>
    <dgm:cxn modelId="{71043D86-F26D-9746-A558-84B16DD15F4A}" srcId="{6F57B6DE-C418-8E4A-9060-4242C9A4AD98}" destId="{056E76E9-B578-A14A-8A15-936520A0B86F}" srcOrd="0" destOrd="0" parTransId="{5012974A-7920-BD46-8AF8-9DAD2FBFB158}" sibTransId="{E2D496E9-2AB7-704E-991B-748F1BC03816}"/>
    <dgm:cxn modelId="{2A664F9D-6496-E041-8982-CCA8118224AD}" type="presOf" srcId="{6F57B6DE-C418-8E4A-9060-4242C9A4AD98}" destId="{04B05C1C-FF71-0149-BB56-B258F076D8CD}" srcOrd="0" destOrd="0" presId="urn:microsoft.com/office/officeart/2005/8/layout/hList1"/>
    <dgm:cxn modelId="{1BCA6AFD-8FFD-294F-B3D1-92BA18193FBC}" type="presOf" srcId="{4326CD68-225F-F24A-B1EA-364A9707D019}" destId="{781FF3B2-A15C-674D-B35C-FF84ED80FDDD}" srcOrd="0" destOrd="0" presId="urn:microsoft.com/office/officeart/2005/8/layout/hList1"/>
    <dgm:cxn modelId="{C0A30440-0240-0043-8B4A-CD93C8B8FE59}" type="presOf" srcId="{4498E01F-A87A-A346-9084-A459EE0A2720}" destId="{781FF3B2-A15C-674D-B35C-FF84ED80FDDD}" srcOrd="0" destOrd="3" presId="urn:microsoft.com/office/officeart/2005/8/layout/hList1"/>
    <dgm:cxn modelId="{17D58AC7-EEF9-B04A-BEDF-6C71B5216BE9}" srcId="{EAA0B6D6-7208-7947-9E56-1BC6F903A280}" destId="{EA0D3B07-9EDD-B546-A49F-0CE6400AE9C9}" srcOrd="1" destOrd="0" parTransId="{E0A25DAD-E80E-B74E-A93B-51BA6A938AC9}" sibTransId="{CDA0D56B-53EB-2841-904D-011E06221771}"/>
    <dgm:cxn modelId="{9756EB22-1617-784D-BE23-AF6252913E01}" srcId="{E6C10E68-C12D-A74B-A528-A1B1706A7BAF}" destId="{4326CD68-225F-F24A-B1EA-364A9707D019}" srcOrd="0" destOrd="0" parTransId="{62313942-89E1-8541-A37E-C8F372484CEE}" sibTransId="{997FCAD8-78A6-0D45-9BBB-60E0FDD4E8AD}"/>
    <dgm:cxn modelId="{0FAA13F2-452D-1645-B7F8-0E4BF1AC23A0}" type="presOf" srcId="{056E76E9-B578-A14A-8A15-936520A0B86F}" destId="{0E6F9A1C-DCFF-7C49-B14C-0024843182DD}" srcOrd="0" destOrd="0" presId="urn:microsoft.com/office/officeart/2005/8/layout/hList1"/>
    <dgm:cxn modelId="{B1E6F39E-72D9-304B-930E-9473D7C2B026}" type="presOf" srcId="{75AD6D76-8D30-184C-BB44-1D01E8034D37}" destId="{781FF3B2-A15C-674D-B35C-FF84ED80FDDD}" srcOrd="0" destOrd="1" presId="urn:microsoft.com/office/officeart/2005/8/layout/hList1"/>
    <dgm:cxn modelId="{EDBCFB09-BFD1-A94B-9A46-5B8A0B3B4806}" type="presOf" srcId="{EA0D3B07-9EDD-B546-A49F-0CE6400AE9C9}" destId="{72DA0B39-EA3B-9448-877E-0F05C490CD04}" srcOrd="0" destOrd="2" presId="urn:microsoft.com/office/officeart/2005/8/layout/hList1"/>
    <dgm:cxn modelId="{2D7E40C4-E9A7-6D47-950A-8CA17931D0E1}" type="presOf" srcId="{3433F1C6-B01B-9B44-86D0-B1EAC9A71F22}" destId="{781FF3B2-A15C-674D-B35C-FF84ED80FDDD}" srcOrd="0" destOrd="2" presId="urn:microsoft.com/office/officeart/2005/8/layout/hList1"/>
    <dgm:cxn modelId="{1927DBB3-4E07-3548-87DD-DD4574F0DE0F}" type="presParOf" srcId="{04B05C1C-FF71-0149-BB56-B258F076D8CD}" destId="{2DB0F281-C794-E842-90C3-9F5B947B6F52}" srcOrd="0" destOrd="0" presId="urn:microsoft.com/office/officeart/2005/8/layout/hList1"/>
    <dgm:cxn modelId="{4A5C864F-F803-B149-AB2B-81245272BC2D}" type="presParOf" srcId="{2DB0F281-C794-E842-90C3-9F5B947B6F52}" destId="{0E6F9A1C-DCFF-7C49-B14C-0024843182DD}" srcOrd="0" destOrd="0" presId="urn:microsoft.com/office/officeart/2005/8/layout/hList1"/>
    <dgm:cxn modelId="{7860784F-32F1-794B-94DE-708D98690B97}" type="presParOf" srcId="{2DB0F281-C794-E842-90C3-9F5B947B6F52}" destId="{72DA0B39-EA3B-9448-877E-0F05C490CD04}" srcOrd="1" destOrd="0" presId="urn:microsoft.com/office/officeart/2005/8/layout/hList1"/>
    <dgm:cxn modelId="{DA487962-415F-3B4D-B893-4CC2C8D8A0BF}" type="presParOf" srcId="{04B05C1C-FF71-0149-BB56-B258F076D8CD}" destId="{2852894E-5BEA-DF48-B7EB-041782BDF0D9}" srcOrd="1" destOrd="0" presId="urn:microsoft.com/office/officeart/2005/8/layout/hList1"/>
    <dgm:cxn modelId="{5A4D805F-D1E2-C847-BDA2-5C2869632C73}" type="presParOf" srcId="{04B05C1C-FF71-0149-BB56-B258F076D8CD}" destId="{21FA575F-7353-DC42-B21F-94042FC6A942}" srcOrd="2" destOrd="0" presId="urn:microsoft.com/office/officeart/2005/8/layout/hList1"/>
    <dgm:cxn modelId="{AA192427-8FF6-7B47-B365-913225AEC4B8}" type="presParOf" srcId="{21FA575F-7353-DC42-B21F-94042FC6A942}" destId="{6A5FC578-9B5E-9B42-9804-A83D1582632A}" srcOrd="0" destOrd="0" presId="urn:microsoft.com/office/officeart/2005/8/layout/hList1"/>
    <dgm:cxn modelId="{AD8B14A8-3DCD-A349-A0A1-576E649A4228}" type="presParOf" srcId="{21FA575F-7353-DC42-B21F-94042FC6A942}" destId="{781FF3B2-A15C-674D-B35C-FF84ED80FD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817AEE-31D8-954B-B077-34808B08023B}" type="doc">
      <dgm:prSet loTypeId="urn:microsoft.com/office/officeart/2005/8/layout/hierarchy2" loCatId="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855E5FB-B770-1540-A18F-2D103C071B08}">
      <dgm:prSet phldrT="[Texto]" custT="1"/>
      <dgm:spPr>
        <a:gradFill rotWithShape="0">
          <a:gsLst>
            <a:gs pos="3000">
              <a:srgbClr val="FFC000"/>
            </a:gs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00">
              <a:srgbClr val="7030A0"/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ES" sz="1800" dirty="0"/>
            <a:t>PSMA</a:t>
          </a:r>
        </a:p>
      </dgm:t>
    </dgm:pt>
    <dgm:pt modelId="{0D7FA1E0-27BE-8F4D-BC4F-4147352A8920}" type="parTrans" cxnId="{CEA02446-1D1A-6B41-9144-5F5050CCADB7}">
      <dgm:prSet/>
      <dgm:spPr/>
      <dgm:t>
        <a:bodyPr/>
        <a:lstStyle/>
        <a:p>
          <a:endParaRPr lang="es-ES"/>
        </a:p>
      </dgm:t>
    </dgm:pt>
    <dgm:pt modelId="{D2E87DCE-9DA8-8C4C-88D0-75826E8AFBA8}" type="sibTrans" cxnId="{CEA02446-1D1A-6B41-9144-5F5050CCADB7}">
      <dgm:prSet/>
      <dgm:spPr/>
      <dgm:t>
        <a:bodyPr/>
        <a:lstStyle/>
        <a:p>
          <a:endParaRPr lang="es-ES"/>
        </a:p>
      </dgm:t>
    </dgm:pt>
    <dgm:pt modelId="{D216A571-0745-8E44-A4A9-F632AC957553}">
      <dgm:prSet phldrT="[Texto]"/>
      <dgm:spPr/>
      <dgm:t>
        <a:bodyPr/>
        <a:lstStyle/>
        <a:p>
          <a:r>
            <a:rPr lang="es-ES" dirty="0"/>
            <a:t>Expresión exclusiva en </a:t>
          </a:r>
          <a:r>
            <a:rPr lang="es-ES" dirty="0" err="1"/>
            <a:t>cs</a:t>
          </a:r>
          <a:r>
            <a:rPr lang="es-ES" dirty="0"/>
            <a:t> tumorales de CP en </a:t>
          </a:r>
          <a:r>
            <a:rPr lang="es-ES" b="1" dirty="0">
              <a:solidFill>
                <a:srgbClr val="FFFF00"/>
              </a:solidFill>
            </a:rPr>
            <a:t>CUALQUIER PARTE DEL ORGANISMO.</a:t>
          </a:r>
        </a:p>
      </dgm:t>
    </dgm:pt>
    <dgm:pt modelId="{45961AC2-3C39-C440-9EA2-0026360E50D6}" type="parTrans" cxnId="{6B40D96A-9F68-A044-893D-6F59A587AD87}">
      <dgm:prSet/>
      <dgm:spPr/>
      <dgm:t>
        <a:bodyPr/>
        <a:lstStyle/>
        <a:p>
          <a:endParaRPr lang="es-ES"/>
        </a:p>
      </dgm:t>
    </dgm:pt>
    <dgm:pt modelId="{350FBCC0-5B28-2D4F-AB3E-F384105898F8}" type="sibTrans" cxnId="{6B40D96A-9F68-A044-893D-6F59A587AD87}">
      <dgm:prSet/>
      <dgm:spPr/>
      <dgm:t>
        <a:bodyPr/>
        <a:lstStyle/>
        <a:p>
          <a:endParaRPr lang="es-ES"/>
        </a:p>
      </dgm:t>
    </dgm:pt>
    <dgm:pt modelId="{D97D1108-E323-EA44-A394-3AF8C36C86B4}">
      <dgm:prSet phldrT="[Texto]"/>
      <dgm:spPr/>
      <dgm:t>
        <a:bodyPr/>
        <a:lstStyle/>
        <a:p>
          <a:r>
            <a:rPr lang="es-ES" baseline="30000" dirty="0"/>
            <a:t>177</a:t>
          </a:r>
          <a:r>
            <a:rPr lang="es-ES" dirty="0"/>
            <a:t>Lu-PSMA-617_ alta selectividad por </a:t>
          </a:r>
          <a:r>
            <a:rPr lang="es-ES" dirty="0" err="1"/>
            <a:t>cx</a:t>
          </a:r>
          <a:r>
            <a:rPr lang="es-ES" dirty="0"/>
            <a:t> expresan PSMA</a:t>
          </a:r>
        </a:p>
      </dgm:t>
    </dgm:pt>
    <dgm:pt modelId="{F6866111-94F2-A548-9F54-1209FEE000C6}" type="parTrans" cxnId="{FD2F2CD0-AF10-D942-A79F-4C7052691F0E}">
      <dgm:prSet/>
      <dgm:spPr/>
      <dgm:t>
        <a:bodyPr/>
        <a:lstStyle/>
        <a:p>
          <a:endParaRPr lang="es-ES"/>
        </a:p>
      </dgm:t>
    </dgm:pt>
    <dgm:pt modelId="{D759499A-D24C-774D-9E9E-F2E32EB1FAEE}" type="sibTrans" cxnId="{FD2F2CD0-AF10-D942-A79F-4C7052691F0E}">
      <dgm:prSet/>
      <dgm:spPr/>
      <dgm:t>
        <a:bodyPr/>
        <a:lstStyle/>
        <a:p>
          <a:endParaRPr lang="es-ES"/>
        </a:p>
      </dgm:t>
    </dgm:pt>
    <dgm:pt modelId="{67DB0A6F-FDB9-B142-A8D3-3929FB4B13B1}">
      <dgm:prSet phldrT="[Texto]"/>
      <dgm:spPr/>
      <dgm:t>
        <a:bodyPr/>
        <a:lstStyle/>
        <a:p>
          <a:r>
            <a:rPr lang="es-ES" dirty="0"/>
            <a:t>Estatus del RA determina la evolución del </a:t>
          </a:r>
          <a:r>
            <a:rPr lang="es-ES" dirty="0" err="1"/>
            <a:t>tto</a:t>
          </a:r>
          <a:r>
            <a:rPr lang="es-ES" dirty="0"/>
            <a:t> con Lu:</a:t>
          </a:r>
        </a:p>
      </dgm:t>
    </dgm:pt>
    <dgm:pt modelId="{08D3D313-F11F-D84A-982E-409DCE8ACEC0}" type="parTrans" cxnId="{E39EFEE2-7910-C446-B42B-BCFF5E4DD01A}">
      <dgm:prSet/>
      <dgm:spPr/>
      <dgm:t>
        <a:bodyPr/>
        <a:lstStyle/>
        <a:p>
          <a:endParaRPr lang="es-ES"/>
        </a:p>
      </dgm:t>
    </dgm:pt>
    <dgm:pt modelId="{5D4D7EE8-0242-5A45-93D1-81130860193A}" type="sibTrans" cxnId="{E39EFEE2-7910-C446-B42B-BCFF5E4DD01A}">
      <dgm:prSet/>
      <dgm:spPr/>
      <dgm:t>
        <a:bodyPr/>
        <a:lstStyle/>
        <a:p>
          <a:endParaRPr lang="es-ES"/>
        </a:p>
      </dgm:t>
    </dgm:pt>
    <dgm:pt modelId="{F2896D60-2DA6-9E44-8BA2-829EBFA4A12A}">
      <dgm:prSet phldrT="[Texto]"/>
      <dgm:spPr/>
      <dgm:t>
        <a:bodyPr/>
        <a:lstStyle/>
        <a:p>
          <a:r>
            <a:rPr lang="es-ES" dirty="0"/>
            <a:t>Ac vs PSMA (J591) unido al </a:t>
          </a:r>
          <a:r>
            <a:rPr lang="es-ES" baseline="30000" dirty="0"/>
            <a:t>225</a:t>
          </a:r>
          <a:r>
            <a:rPr lang="es-ES" dirty="0"/>
            <a:t>Actinium (Ac) redujo el PSA en un 70% de los casos de </a:t>
          </a:r>
          <a:r>
            <a:rPr lang="es-ES" dirty="0" err="1"/>
            <a:t>CPRCm</a:t>
          </a:r>
          <a:r>
            <a:rPr lang="es-ES" dirty="0"/>
            <a:t> en </a:t>
          </a:r>
          <a:r>
            <a:rPr lang="es-ES" dirty="0" err="1"/>
            <a:t>phase</a:t>
          </a:r>
          <a:r>
            <a:rPr lang="es-ES" dirty="0"/>
            <a:t> I. </a:t>
          </a:r>
        </a:p>
      </dgm:t>
    </dgm:pt>
    <dgm:pt modelId="{71E2D335-AEB6-4343-A907-96ABFA0E5EF8}" type="parTrans" cxnId="{21FD1086-4DBB-F44C-8F44-7D1A5C681A7E}">
      <dgm:prSet/>
      <dgm:spPr/>
      <dgm:t>
        <a:bodyPr/>
        <a:lstStyle/>
        <a:p>
          <a:endParaRPr lang="es-ES"/>
        </a:p>
      </dgm:t>
    </dgm:pt>
    <dgm:pt modelId="{E205DF5D-5062-B545-BCC3-A1DF40E9DEAE}" type="sibTrans" cxnId="{21FD1086-4DBB-F44C-8F44-7D1A5C681A7E}">
      <dgm:prSet/>
      <dgm:spPr/>
      <dgm:t>
        <a:bodyPr/>
        <a:lstStyle/>
        <a:p>
          <a:endParaRPr lang="es-ES"/>
        </a:p>
      </dgm:t>
    </dgm:pt>
    <dgm:pt modelId="{E06862B8-D71F-5949-8E78-01C8B66A8274}">
      <dgm:prSet phldrT="[Texto]" custT="1"/>
      <dgm:spPr/>
      <dgm:t>
        <a:bodyPr/>
        <a:lstStyle/>
        <a:p>
          <a:r>
            <a:rPr lang="es-ES" sz="1400" b="1" dirty="0" err="1">
              <a:solidFill>
                <a:schemeClr val="accent4">
                  <a:lumMod val="65000"/>
                  <a:lumOff val="35000"/>
                </a:schemeClr>
              </a:solidFill>
            </a:rPr>
            <a:t>Phase</a:t>
          </a:r>
          <a:r>
            <a:rPr lang="es-ES" sz="1400" b="1" dirty="0">
              <a:solidFill>
                <a:schemeClr val="accent4">
                  <a:lumMod val="65000"/>
                  <a:lumOff val="35000"/>
                </a:schemeClr>
              </a:solidFill>
            </a:rPr>
            <a:t> III:  </a:t>
          </a:r>
          <a:r>
            <a:rPr lang="es-ES" sz="1400" b="1" baseline="30000" dirty="0">
              <a:solidFill>
                <a:schemeClr val="accent4">
                  <a:lumMod val="65000"/>
                  <a:lumOff val="35000"/>
                </a:schemeClr>
              </a:solidFill>
            </a:rPr>
            <a:t>177</a:t>
          </a:r>
          <a:r>
            <a:rPr lang="es-ES" sz="1400" b="1" dirty="0">
              <a:solidFill>
                <a:schemeClr val="accent4">
                  <a:lumMod val="65000"/>
                  <a:lumOff val="35000"/>
                </a:schemeClr>
              </a:solidFill>
            </a:rPr>
            <a:t>Lu-PSMA-617 RLT vs </a:t>
          </a:r>
          <a:r>
            <a:rPr lang="es-ES" sz="1400" b="1" dirty="0" err="1">
              <a:solidFill>
                <a:schemeClr val="accent4">
                  <a:lumMod val="65000"/>
                  <a:lumOff val="35000"/>
                </a:schemeClr>
              </a:solidFill>
            </a:rPr>
            <a:t>tto</a:t>
          </a:r>
          <a:r>
            <a:rPr lang="es-ES" sz="1400" b="1" dirty="0">
              <a:solidFill>
                <a:schemeClr val="accent4">
                  <a:lumMod val="65000"/>
                  <a:lumOff val="35000"/>
                </a:schemeClr>
              </a:solidFill>
            </a:rPr>
            <a:t> </a:t>
          </a:r>
          <a:r>
            <a:rPr lang="es-ES" sz="1400" b="1" dirty="0" err="1">
              <a:solidFill>
                <a:schemeClr val="accent4">
                  <a:lumMod val="65000"/>
                  <a:lumOff val="35000"/>
                </a:schemeClr>
              </a:solidFill>
            </a:rPr>
            <a:t>estandar</a:t>
          </a:r>
          <a:r>
            <a:rPr lang="es-ES" sz="1400" b="1" dirty="0">
              <a:solidFill>
                <a:schemeClr val="accent4">
                  <a:lumMod val="65000"/>
                  <a:lumOff val="35000"/>
                </a:schemeClr>
              </a:solidFill>
            </a:rPr>
            <a:t>: mejoró la OS y PFS.</a:t>
          </a:r>
        </a:p>
      </dgm:t>
    </dgm:pt>
    <dgm:pt modelId="{2B6C8777-C85B-E44D-82AE-0802A0BC76F1}" type="parTrans" cxnId="{485B8303-D01C-A848-B3E3-BFFEA403A3AA}">
      <dgm:prSet/>
      <dgm:spPr/>
      <dgm:t>
        <a:bodyPr/>
        <a:lstStyle/>
        <a:p>
          <a:endParaRPr lang="es-ES"/>
        </a:p>
      </dgm:t>
    </dgm:pt>
    <dgm:pt modelId="{449916C9-9A13-C445-A3BC-D4FC17828B74}" type="sibTrans" cxnId="{485B8303-D01C-A848-B3E3-BFFEA403A3AA}">
      <dgm:prSet/>
      <dgm:spPr/>
      <dgm:t>
        <a:bodyPr/>
        <a:lstStyle/>
        <a:p>
          <a:endParaRPr lang="es-ES"/>
        </a:p>
      </dgm:t>
    </dgm:pt>
    <dgm:pt modelId="{CE8576FB-65E0-8A4A-BC6D-068AA7569DAE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la resistencia temprana al RLT se correlaciona con la AMPLIFICCION DEL RA DETECTADA EN DNA circulante.</a:t>
          </a:r>
        </a:p>
      </dgm:t>
    </dgm:pt>
    <dgm:pt modelId="{C44AAE27-B38D-6244-BBE5-1AFF513025FE}" type="parTrans" cxnId="{0670772A-945A-5047-A776-393CDFF977D1}">
      <dgm:prSet/>
      <dgm:spPr/>
      <dgm:t>
        <a:bodyPr/>
        <a:lstStyle/>
        <a:p>
          <a:endParaRPr lang="es-ES"/>
        </a:p>
      </dgm:t>
    </dgm:pt>
    <dgm:pt modelId="{6122E4CE-5626-7C4A-BB5B-8A5F1643CE5D}" type="sibTrans" cxnId="{0670772A-945A-5047-A776-393CDFF977D1}">
      <dgm:prSet/>
      <dgm:spPr/>
      <dgm:t>
        <a:bodyPr/>
        <a:lstStyle/>
        <a:p>
          <a:endParaRPr lang="es-ES"/>
        </a:p>
      </dgm:t>
    </dgm:pt>
    <dgm:pt modelId="{D09110DE-8A4A-1944-9F47-1A6B12D724C3}">
      <dgm:prSet phldrT="[Texto]"/>
      <dgm:spPr/>
      <dgm:t>
        <a:bodyPr/>
        <a:lstStyle/>
        <a:p>
          <a:r>
            <a:rPr lang="es-ES" baseline="30000" dirty="0"/>
            <a:t>225</a:t>
          </a:r>
          <a:r>
            <a:rPr lang="es-ES" dirty="0"/>
            <a:t>Ac = emisor alfa 1000 veces + potencia radiactiva que </a:t>
          </a:r>
          <a:r>
            <a:rPr lang="es-ES" baseline="30000" dirty="0"/>
            <a:t>177</a:t>
          </a:r>
          <a:r>
            <a:rPr lang="es-ES" dirty="0"/>
            <a:t>Lu (emisor beta)</a:t>
          </a:r>
        </a:p>
      </dgm:t>
    </dgm:pt>
    <dgm:pt modelId="{DB61672E-B648-FE4C-90DD-089DA7D307F6}" type="parTrans" cxnId="{B2645CC5-3D27-D047-878E-4C7B018EA8CA}">
      <dgm:prSet/>
      <dgm:spPr/>
      <dgm:t>
        <a:bodyPr/>
        <a:lstStyle/>
        <a:p>
          <a:endParaRPr lang="es-ES"/>
        </a:p>
      </dgm:t>
    </dgm:pt>
    <dgm:pt modelId="{DA1028C0-8846-CE4C-9579-08FCDFDCDB2B}" type="sibTrans" cxnId="{B2645CC5-3D27-D047-878E-4C7B018EA8CA}">
      <dgm:prSet/>
      <dgm:spPr/>
      <dgm:t>
        <a:bodyPr/>
        <a:lstStyle/>
        <a:p>
          <a:endParaRPr lang="es-ES"/>
        </a:p>
      </dgm:t>
    </dgm:pt>
    <dgm:pt modelId="{3D94881E-4499-BB43-B0ED-EA2E73D39D51}">
      <dgm:prSet phldrT="[Texto]"/>
      <dgm:spPr/>
      <dgm:t>
        <a:bodyPr/>
        <a:lstStyle/>
        <a:p>
          <a:r>
            <a:rPr lang="es-ES" b="1" dirty="0">
              <a:solidFill>
                <a:srgbClr val="FFFF00"/>
              </a:solidFill>
            </a:rPr>
            <a:t>223Rd: uso exclusivo en CPRC M1 ÓSEO</a:t>
          </a:r>
        </a:p>
      </dgm:t>
    </dgm:pt>
    <dgm:pt modelId="{2E004949-CE85-6743-A6D4-4FC24B034D4E}" type="parTrans" cxnId="{5DD52BFD-02F0-204B-9156-CAE8F1472A40}">
      <dgm:prSet/>
      <dgm:spPr/>
      <dgm:t>
        <a:bodyPr/>
        <a:lstStyle/>
        <a:p>
          <a:endParaRPr lang="es-ES"/>
        </a:p>
      </dgm:t>
    </dgm:pt>
    <dgm:pt modelId="{3BFA5BD4-8C09-F94D-843C-D83F8143C0E8}" type="sibTrans" cxnId="{5DD52BFD-02F0-204B-9156-CAE8F1472A40}">
      <dgm:prSet/>
      <dgm:spPr/>
      <dgm:t>
        <a:bodyPr/>
        <a:lstStyle/>
        <a:p>
          <a:endParaRPr lang="es-ES"/>
        </a:p>
      </dgm:t>
    </dgm:pt>
    <dgm:pt modelId="{81D955A2-25B8-3143-A55A-ACBD3E7993D8}" type="pres">
      <dgm:prSet presAssocID="{B9817AEE-31D8-954B-B077-34808B0802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162CF94-8685-D74D-8E65-A05566BA7A2E}" type="pres">
      <dgm:prSet presAssocID="{C855E5FB-B770-1540-A18F-2D103C071B08}" presName="root1" presStyleCnt="0"/>
      <dgm:spPr/>
    </dgm:pt>
    <dgm:pt modelId="{BFD6B344-2D20-6E4C-B841-0F9D52843F40}" type="pres">
      <dgm:prSet presAssocID="{C855E5FB-B770-1540-A18F-2D103C071B0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1A0E48F-A494-2C40-A854-0EDB2C0B7B12}" type="pres">
      <dgm:prSet presAssocID="{C855E5FB-B770-1540-A18F-2D103C071B08}" presName="level2hierChild" presStyleCnt="0"/>
      <dgm:spPr/>
    </dgm:pt>
    <dgm:pt modelId="{91246EB9-7F75-804D-B5D4-DA1C7CDA94F6}" type="pres">
      <dgm:prSet presAssocID="{45961AC2-3C39-C440-9EA2-0026360E50D6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19C74AAA-ACEF-DC46-BBDD-8283D06BAAFB}" type="pres">
      <dgm:prSet presAssocID="{45961AC2-3C39-C440-9EA2-0026360E50D6}" presName="connTx" presStyleLbl="parChTrans1D2" presStyleIdx="0" presStyleCnt="5"/>
      <dgm:spPr/>
      <dgm:t>
        <a:bodyPr/>
        <a:lstStyle/>
        <a:p>
          <a:endParaRPr lang="es-ES"/>
        </a:p>
      </dgm:t>
    </dgm:pt>
    <dgm:pt modelId="{23588526-EA2F-E149-B324-415B1907023F}" type="pres">
      <dgm:prSet presAssocID="{D216A571-0745-8E44-A4A9-F632AC957553}" presName="root2" presStyleCnt="0"/>
      <dgm:spPr/>
    </dgm:pt>
    <dgm:pt modelId="{8585EF96-B353-9041-BACA-FA12A22FFDE1}" type="pres">
      <dgm:prSet presAssocID="{D216A571-0745-8E44-A4A9-F632AC957553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C0581E-F134-5449-A7AB-186B07715B9A}" type="pres">
      <dgm:prSet presAssocID="{D216A571-0745-8E44-A4A9-F632AC957553}" presName="level3hierChild" presStyleCnt="0"/>
      <dgm:spPr/>
    </dgm:pt>
    <dgm:pt modelId="{2E1C894F-550A-494E-B590-02487B9CD974}" type="pres">
      <dgm:prSet presAssocID="{F6866111-94F2-A548-9F54-1209FEE000C6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3ADE3D32-7C60-3243-A07F-0988B34C8FD3}" type="pres">
      <dgm:prSet presAssocID="{F6866111-94F2-A548-9F54-1209FEE000C6}" presName="connTx" presStyleLbl="parChTrans1D2" presStyleIdx="1" presStyleCnt="5"/>
      <dgm:spPr/>
      <dgm:t>
        <a:bodyPr/>
        <a:lstStyle/>
        <a:p>
          <a:endParaRPr lang="es-ES"/>
        </a:p>
      </dgm:t>
    </dgm:pt>
    <dgm:pt modelId="{E4419519-6C99-A248-B9D5-81F32C2A9B3E}" type="pres">
      <dgm:prSet presAssocID="{D97D1108-E323-EA44-A394-3AF8C36C86B4}" presName="root2" presStyleCnt="0"/>
      <dgm:spPr/>
    </dgm:pt>
    <dgm:pt modelId="{B5D7465A-2CE4-5C4B-9988-8DF839EBB56D}" type="pres">
      <dgm:prSet presAssocID="{D97D1108-E323-EA44-A394-3AF8C36C86B4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B2D79B-A14D-1B43-BBEE-5621366A18C7}" type="pres">
      <dgm:prSet presAssocID="{D97D1108-E323-EA44-A394-3AF8C36C86B4}" presName="level3hierChild" presStyleCnt="0"/>
      <dgm:spPr/>
    </dgm:pt>
    <dgm:pt modelId="{1B0902B9-2339-A747-8EE0-6BE9F5635F7E}" type="pres">
      <dgm:prSet presAssocID="{2B6C8777-C85B-E44D-82AE-0802A0BC76F1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F3DD474D-8DF4-A744-8BD0-8D73693136CC}" type="pres">
      <dgm:prSet presAssocID="{2B6C8777-C85B-E44D-82AE-0802A0BC76F1}" presName="connTx" presStyleLbl="parChTrans1D3" presStyleIdx="0" presStyleCnt="3"/>
      <dgm:spPr/>
      <dgm:t>
        <a:bodyPr/>
        <a:lstStyle/>
        <a:p>
          <a:endParaRPr lang="es-ES"/>
        </a:p>
      </dgm:t>
    </dgm:pt>
    <dgm:pt modelId="{A2593A00-CA67-5149-9506-7C3E890A60A5}" type="pres">
      <dgm:prSet presAssocID="{E06862B8-D71F-5949-8E78-01C8B66A8274}" presName="root2" presStyleCnt="0"/>
      <dgm:spPr/>
    </dgm:pt>
    <dgm:pt modelId="{0DBF1F05-1275-E344-9065-04C10047A45D}" type="pres">
      <dgm:prSet presAssocID="{E06862B8-D71F-5949-8E78-01C8B66A8274}" presName="LevelTwoTextNode" presStyleLbl="node3" presStyleIdx="0" presStyleCnt="3" custScaleX="132423" custScaleY="1020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7CD96E-2669-6B48-81D1-ABEEC27CD74D}" type="pres">
      <dgm:prSet presAssocID="{E06862B8-D71F-5949-8E78-01C8B66A8274}" presName="level3hierChild" presStyleCnt="0"/>
      <dgm:spPr/>
    </dgm:pt>
    <dgm:pt modelId="{66F44B0C-EC06-8C46-A935-D098547E7B0E}" type="pres">
      <dgm:prSet presAssocID="{08D3D313-F11F-D84A-982E-409DCE8ACEC0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1C0725F6-1B26-F947-B6D4-4060A896F90D}" type="pres">
      <dgm:prSet presAssocID="{08D3D313-F11F-D84A-982E-409DCE8ACEC0}" presName="connTx" presStyleLbl="parChTrans1D2" presStyleIdx="2" presStyleCnt="5"/>
      <dgm:spPr/>
      <dgm:t>
        <a:bodyPr/>
        <a:lstStyle/>
        <a:p>
          <a:endParaRPr lang="es-ES"/>
        </a:p>
      </dgm:t>
    </dgm:pt>
    <dgm:pt modelId="{2DE17992-61C9-8E48-8E91-1AEB46C692A5}" type="pres">
      <dgm:prSet presAssocID="{67DB0A6F-FDB9-B142-A8D3-3929FB4B13B1}" presName="root2" presStyleCnt="0"/>
      <dgm:spPr/>
    </dgm:pt>
    <dgm:pt modelId="{D739B0EF-AF9C-D047-AB7A-C226D63E8CF1}" type="pres">
      <dgm:prSet presAssocID="{67DB0A6F-FDB9-B142-A8D3-3929FB4B13B1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424A4E-586C-4D49-9AF3-DFA937B54293}" type="pres">
      <dgm:prSet presAssocID="{67DB0A6F-FDB9-B142-A8D3-3929FB4B13B1}" presName="level3hierChild" presStyleCnt="0"/>
      <dgm:spPr/>
    </dgm:pt>
    <dgm:pt modelId="{ABEC9B6E-F002-BC46-9ECB-3EB949CA33D8}" type="pres">
      <dgm:prSet presAssocID="{C44AAE27-B38D-6244-BBE5-1AFF513025FE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6D61347E-7BA5-484D-992E-DED0A41DC544}" type="pres">
      <dgm:prSet presAssocID="{C44AAE27-B38D-6244-BBE5-1AFF513025FE}" presName="connTx" presStyleLbl="parChTrans1D3" presStyleIdx="1" presStyleCnt="3"/>
      <dgm:spPr/>
      <dgm:t>
        <a:bodyPr/>
        <a:lstStyle/>
        <a:p>
          <a:endParaRPr lang="es-ES"/>
        </a:p>
      </dgm:t>
    </dgm:pt>
    <dgm:pt modelId="{04B37616-DC1F-ED46-ACE9-718FA1C32AB4}" type="pres">
      <dgm:prSet presAssocID="{CE8576FB-65E0-8A4A-BC6D-068AA7569DAE}" presName="root2" presStyleCnt="0"/>
      <dgm:spPr/>
    </dgm:pt>
    <dgm:pt modelId="{1EA1907C-F8EA-F040-B1DF-3B42C582F6B1}" type="pres">
      <dgm:prSet presAssocID="{CE8576FB-65E0-8A4A-BC6D-068AA7569DAE}" presName="LevelTwoTextNode" presStyleLbl="node3" presStyleIdx="1" presStyleCnt="3" custScaleX="1304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FF4CF0-74EC-4941-BBA4-C6D4FF9CB8D8}" type="pres">
      <dgm:prSet presAssocID="{CE8576FB-65E0-8A4A-BC6D-068AA7569DAE}" presName="level3hierChild" presStyleCnt="0"/>
      <dgm:spPr/>
    </dgm:pt>
    <dgm:pt modelId="{BDE4B898-71A1-E24E-B1EF-BF46E1792585}" type="pres">
      <dgm:prSet presAssocID="{71E2D335-AEB6-4343-A907-96ABFA0E5EF8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035F7322-B365-B14C-8DD5-8FAB9F9DA233}" type="pres">
      <dgm:prSet presAssocID="{71E2D335-AEB6-4343-A907-96ABFA0E5EF8}" presName="connTx" presStyleLbl="parChTrans1D2" presStyleIdx="3" presStyleCnt="5"/>
      <dgm:spPr/>
      <dgm:t>
        <a:bodyPr/>
        <a:lstStyle/>
        <a:p>
          <a:endParaRPr lang="es-ES"/>
        </a:p>
      </dgm:t>
    </dgm:pt>
    <dgm:pt modelId="{B2F2BFBA-7FE6-D343-9BDF-F2E6BBFC8987}" type="pres">
      <dgm:prSet presAssocID="{F2896D60-2DA6-9E44-8BA2-829EBFA4A12A}" presName="root2" presStyleCnt="0"/>
      <dgm:spPr/>
    </dgm:pt>
    <dgm:pt modelId="{E3C1C8A5-F10A-0E4E-A8EC-A07BB2FC6DBD}" type="pres">
      <dgm:prSet presAssocID="{F2896D60-2DA6-9E44-8BA2-829EBFA4A12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CF9FDF-10DD-944F-A15E-6667B578C2F3}" type="pres">
      <dgm:prSet presAssocID="{F2896D60-2DA6-9E44-8BA2-829EBFA4A12A}" presName="level3hierChild" presStyleCnt="0"/>
      <dgm:spPr/>
    </dgm:pt>
    <dgm:pt modelId="{9457D2E9-8DDA-AC41-85E4-A674A1125A83}" type="pres">
      <dgm:prSet presAssocID="{DB61672E-B648-FE4C-90DD-089DA7D307F6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B01A9E25-86CE-FE48-AA1A-98A57DBB4D74}" type="pres">
      <dgm:prSet presAssocID="{DB61672E-B648-FE4C-90DD-089DA7D307F6}" presName="connTx" presStyleLbl="parChTrans1D3" presStyleIdx="2" presStyleCnt="3"/>
      <dgm:spPr/>
      <dgm:t>
        <a:bodyPr/>
        <a:lstStyle/>
        <a:p>
          <a:endParaRPr lang="es-ES"/>
        </a:p>
      </dgm:t>
    </dgm:pt>
    <dgm:pt modelId="{42038B88-9297-354D-9ED6-E5009F16B02B}" type="pres">
      <dgm:prSet presAssocID="{D09110DE-8A4A-1944-9F47-1A6B12D724C3}" presName="root2" presStyleCnt="0"/>
      <dgm:spPr/>
    </dgm:pt>
    <dgm:pt modelId="{AD6196C6-3926-264D-937B-24BA92B2837D}" type="pres">
      <dgm:prSet presAssocID="{D09110DE-8A4A-1944-9F47-1A6B12D724C3}" presName="LevelTwoTextNode" presStyleLbl="node3" presStyleIdx="2" presStyleCnt="3" custScaleX="1324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3C9E1D-3D19-074B-B80D-48302B82D142}" type="pres">
      <dgm:prSet presAssocID="{D09110DE-8A4A-1944-9F47-1A6B12D724C3}" presName="level3hierChild" presStyleCnt="0"/>
      <dgm:spPr/>
    </dgm:pt>
    <dgm:pt modelId="{66F089CD-8821-FE44-9C73-FCAE657C6007}" type="pres">
      <dgm:prSet presAssocID="{2E004949-CE85-6743-A6D4-4FC24B034D4E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DD63D723-66E7-1A4C-B833-39B813A02644}" type="pres">
      <dgm:prSet presAssocID="{2E004949-CE85-6743-A6D4-4FC24B034D4E}" presName="connTx" presStyleLbl="parChTrans1D2" presStyleIdx="4" presStyleCnt="5"/>
      <dgm:spPr/>
      <dgm:t>
        <a:bodyPr/>
        <a:lstStyle/>
        <a:p>
          <a:endParaRPr lang="es-ES"/>
        </a:p>
      </dgm:t>
    </dgm:pt>
    <dgm:pt modelId="{0633F631-23BE-CE4E-8489-2528C56F69AB}" type="pres">
      <dgm:prSet presAssocID="{3D94881E-4499-BB43-B0ED-EA2E73D39D51}" presName="root2" presStyleCnt="0"/>
      <dgm:spPr/>
    </dgm:pt>
    <dgm:pt modelId="{4518F6FB-5220-DD40-9993-C1367A3F2AA1}" type="pres">
      <dgm:prSet presAssocID="{3D94881E-4499-BB43-B0ED-EA2E73D39D5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9573C60-3238-E349-AFA6-ED58452A48C2}" type="pres">
      <dgm:prSet presAssocID="{3D94881E-4499-BB43-B0ED-EA2E73D39D51}" presName="level3hierChild" presStyleCnt="0"/>
      <dgm:spPr/>
    </dgm:pt>
  </dgm:ptLst>
  <dgm:cxnLst>
    <dgm:cxn modelId="{0670772A-945A-5047-A776-393CDFF977D1}" srcId="{67DB0A6F-FDB9-B142-A8D3-3929FB4B13B1}" destId="{CE8576FB-65E0-8A4A-BC6D-068AA7569DAE}" srcOrd="0" destOrd="0" parTransId="{C44AAE27-B38D-6244-BBE5-1AFF513025FE}" sibTransId="{6122E4CE-5626-7C4A-BB5B-8A5F1643CE5D}"/>
    <dgm:cxn modelId="{5DD52BFD-02F0-204B-9156-CAE8F1472A40}" srcId="{C855E5FB-B770-1540-A18F-2D103C071B08}" destId="{3D94881E-4499-BB43-B0ED-EA2E73D39D51}" srcOrd="4" destOrd="0" parTransId="{2E004949-CE85-6743-A6D4-4FC24B034D4E}" sibTransId="{3BFA5BD4-8C09-F94D-843C-D83F8143C0E8}"/>
    <dgm:cxn modelId="{2CD44200-6EE6-3046-BAAD-0CF11BE251BB}" type="presOf" srcId="{B9817AEE-31D8-954B-B077-34808B08023B}" destId="{81D955A2-25B8-3143-A55A-ACBD3E7993D8}" srcOrd="0" destOrd="0" presId="urn:microsoft.com/office/officeart/2005/8/layout/hierarchy2"/>
    <dgm:cxn modelId="{21FD1086-4DBB-F44C-8F44-7D1A5C681A7E}" srcId="{C855E5FB-B770-1540-A18F-2D103C071B08}" destId="{F2896D60-2DA6-9E44-8BA2-829EBFA4A12A}" srcOrd="3" destOrd="0" parTransId="{71E2D335-AEB6-4343-A907-96ABFA0E5EF8}" sibTransId="{E205DF5D-5062-B545-BCC3-A1DF40E9DEAE}"/>
    <dgm:cxn modelId="{A059D743-FE33-2A44-93E3-9F69B780D133}" type="presOf" srcId="{C44AAE27-B38D-6244-BBE5-1AFF513025FE}" destId="{6D61347E-7BA5-484D-992E-DED0A41DC544}" srcOrd="1" destOrd="0" presId="urn:microsoft.com/office/officeart/2005/8/layout/hierarchy2"/>
    <dgm:cxn modelId="{FD2F2CD0-AF10-D942-A79F-4C7052691F0E}" srcId="{C855E5FB-B770-1540-A18F-2D103C071B08}" destId="{D97D1108-E323-EA44-A394-3AF8C36C86B4}" srcOrd="1" destOrd="0" parTransId="{F6866111-94F2-A548-9F54-1209FEE000C6}" sibTransId="{D759499A-D24C-774D-9E9E-F2E32EB1FAEE}"/>
    <dgm:cxn modelId="{16257F85-AB84-304A-8466-B0D768AFC186}" type="presOf" srcId="{C855E5FB-B770-1540-A18F-2D103C071B08}" destId="{BFD6B344-2D20-6E4C-B841-0F9D52843F40}" srcOrd="0" destOrd="0" presId="urn:microsoft.com/office/officeart/2005/8/layout/hierarchy2"/>
    <dgm:cxn modelId="{7EEF5C73-536C-6749-AD6A-4C81BBD16016}" type="presOf" srcId="{3D94881E-4499-BB43-B0ED-EA2E73D39D51}" destId="{4518F6FB-5220-DD40-9993-C1367A3F2AA1}" srcOrd="0" destOrd="0" presId="urn:microsoft.com/office/officeart/2005/8/layout/hierarchy2"/>
    <dgm:cxn modelId="{D35F70F1-C706-9D4E-B523-545F79C7DA9E}" type="presOf" srcId="{F2896D60-2DA6-9E44-8BA2-829EBFA4A12A}" destId="{E3C1C8A5-F10A-0E4E-A8EC-A07BB2FC6DBD}" srcOrd="0" destOrd="0" presId="urn:microsoft.com/office/officeart/2005/8/layout/hierarchy2"/>
    <dgm:cxn modelId="{14D1CD60-039E-1F41-82D0-AE3B68627D25}" type="presOf" srcId="{D216A571-0745-8E44-A4A9-F632AC957553}" destId="{8585EF96-B353-9041-BACA-FA12A22FFDE1}" srcOrd="0" destOrd="0" presId="urn:microsoft.com/office/officeart/2005/8/layout/hierarchy2"/>
    <dgm:cxn modelId="{CEA02446-1D1A-6B41-9144-5F5050CCADB7}" srcId="{B9817AEE-31D8-954B-B077-34808B08023B}" destId="{C855E5FB-B770-1540-A18F-2D103C071B08}" srcOrd="0" destOrd="0" parTransId="{0D7FA1E0-27BE-8F4D-BC4F-4147352A8920}" sibTransId="{D2E87DCE-9DA8-8C4C-88D0-75826E8AFBA8}"/>
    <dgm:cxn modelId="{6B40D96A-9F68-A044-893D-6F59A587AD87}" srcId="{C855E5FB-B770-1540-A18F-2D103C071B08}" destId="{D216A571-0745-8E44-A4A9-F632AC957553}" srcOrd="0" destOrd="0" parTransId="{45961AC2-3C39-C440-9EA2-0026360E50D6}" sibTransId="{350FBCC0-5B28-2D4F-AB3E-F384105898F8}"/>
    <dgm:cxn modelId="{485B8303-D01C-A848-B3E3-BFFEA403A3AA}" srcId="{D97D1108-E323-EA44-A394-3AF8C36C86B4}" destId="{E06862B8-D71F-5949-8E78-01C8B66A8274}" srcOrd="0" destOrd="0" parTransId="{2B6C8777-C85B-E44D-82AE-0802A0BC76F1}" sibTransId="{449916C9-9A13-C445-A3BC-D4FC17828B74}"/>
    <dgm:cxn modelId="{3A5EF896-3262-0B4C-8C4F-027214BAD4DD}" type="presOf" srcId="{2E004949-CE85-6743-A6D4-4FC24B034D4E}" destId="{DD63D723-66E7-1A4C-B833-39B813A02644}" srcOrd="1" destOrd="0" presId="urn:microsoft.com/office/officeart/2005/8/layout/hierarchy2"/>
    <dgm:cxn modelId="{E534E994-209B-6D4C-BF4C-35CAB87D35E7}" type="presOf" srcId="{2B6C8777-C85B-E44D-82AE-0802A0BC76F1}" destId="{F3DD474D-8DF4-A744-8BD0-8D73693136CC}" srcOrd="1" destOrd="0" presId="urn:microsoft.com/office/officeart/2005/8/layout/hierarchy2"/>
    <dgm:cxn modelId="{39A9CB05-9E31-814C-8052-7A0B36BDCA41}" type="presOf" srcId="{45961AC2-3C39-C440-9EA2-0026360E50D6}" destId="{91246EB9-7F75-804D-B5D4-DA1C7CDA94F6}" srcOrd="0" destOrd="0" presId="urn:microsoft.com/office/officeart/2005/8/layout/hierarchy2"/>
    <dgm:cxn modelId="{206A0261-2F59-E042-9426-16533B89A7BB}" type="presOf" srcId="{67DB0A6F-FDB9-B142-A8D3-3929FB4B13B1}" destId="{D739B0EF-AF9C-D047-AB7A-C226D63E8CF1}" srcOrd="0" destOrd="0" presId="urn:microsoft.com/office/officeart/2005/8/layout/hierarchy2"/>
    <dgm:cxn modelId="{36552E55-0896-9241-91DF-87F5A5C3C015}" type="presOf" srcId="{45961AC2-3C39-C440-9EA2-0026360E50D6}" destId="{19C74AAA-ACEF-DC46-BBDD-8283D06BAAFB}" srcOrd="1" destOrd="0" presId="urn:microsoft.com/office/officeart/2005/8/layout/hierarchy2"/>
    <dgm:cxn modelId="{B8169539-5D7E-D54C-A82B-017DE5ACCA48}" type="presOf" srcId="{DB61672E-B648-FE4C-90DD-089DA7D307F6}" destId="{B01A9E25-86CE-FE48-AA1A-98A57DBB4D74}" srcOrd="1" destOrd="0" presId="urn:microsoft.com/office/officeart/2005/8/layout/hierarchy2"/>
    <dgm:cxn modelId="{D3D8FD95-4C2D-3D49-A706-0F78BF43DE3C}" type="presOf" srcId="{C44AAE27-B38D-6244-BBE5-1AFF513025FE}" destId="{ABEC9B6E-F002-BC46-9ECB-3EB949CA33D8}" srcOrd="0" destOrd="0" presId="urn:microsoft.com/office/officeart/2005/8/layout/hierarchy2"/>
    <dgm:cxn modelId="{6587F866-81CC-994B-8943-B24E17951EFD}" type="presOf" srcId="{08D3D313-F11F-D84A-982E-409DCE8ACEC0}" destId="{66F44B0C-EC06-8C46-A935-D098547E7B0E}" srcOrd="0" destOrd="0" presId="urn:microsoft.com/office/officeart/2005/8/layout/hierarchy2"/>
    <dgm:cxn modelId="{9E25C806-BF73-214B-B2FF-B569839E55FF}" type="presOf" srcId="{08D3D313-F11F-D84A-982E-409DCE8ACEC0}" destId="{1C0725F6-1B26-F947-B6D4-4060A896F90D}" srcOrd="1" destOrd="0" presId="urn:microsoft.com/office/officeart/2005/8/layout/hierarchy2"/>
    <dgm:cxn modelId="{1B1959FC-F28E-2F4A-B82B-1C3D20336A0C}" type="presOf" srcId="{F6866111-94F2-A548-9F54-1209FEE000C6}" destId="{3ADE3D32-7C60-3243-A07F-0988B34C8FD3}" srcOrd="1" destOrd="0" presId="urn:microsoft.com/office/officeart/2005/8/layout/hierarchy2"/>
    <dgm:cxn modelId="{29C36088-51DE-4E44-8A49-2FAA9BE08C2E}" type="presOf" srcId="{E06862B8-D71F-5949-8E78-01C8B66A8274}" destId="{0DBF1F05-1275-E344-9065-04C10047A45D}" srcOrd="0" destOrd="0" presId="urn:microsoft.com/office/officeart/2005/8/layout/hierarchy2"/>
    <dgm:cxn modelId="{BECD7218-8BE1-0F49-AF6E-1502C5DE9C2F}" type="presOf" srcId="{2B6C8777-C85B-E44D-82AE-0802A0BC76F1}" destId="{1B0902B9-2339-A747-8EE0-6BE9F5635F7E}" srcOrd="0" destOrd="0" presId="urn:microsoft.com/office/officeart/2005/8/layout/hierarchy2"/>
    <dgm:cxn modelId="{2DDC625A-3D8A-7641-B936-2B95702EE56C}" type="presOf" srcId="{D09110DE-8A4A-1944-9F47-1A6B12D724C3}" destId="{AD6196C6-3926-264D-937B-24BA92B2837D}" srcOrd="0" destOrd="0" presId="urn:microsoft.com/office/officeart/2005/8/layout/hierarchy2"/>
    <dgm:cxn modelId="{02C6228F-37B7-CA42-BEA0-692B051A2904}" type="presOf" srcId="{DB61672E-B648-FE4C-90DD-089DA7D307F6}" destId="{9457D2E9-8DDA-AC41-85E4-A674A1125A83}" srcOrd="0" destOrd="0" presId="urn:microsoft.com/office/officeart/2005/8/layout/hierarchy2"/>
    <dgm:cxn modelId="{B2645CC5-3D27-D047-878E-4C7B018EA8CA}" srcId="{F2896D60-2DA6-9E44-8BA2-829EBFA4A12A}" destId="{D09110DE-8A4A-1944-9F47-1A6B12D724C3}" srcOrd="0" destOrd="0" parTransId="{DB61672E-B648-FE4C-90DD-089DA7D307F6}" sibTransId="{DA1028C0-8846-CE4C-9579-08FCDFDCDB2B}"/>
    <dgm:cxn modelId="{254FFF79-7C97-B14D-B6C1-C35C2400DF0A}" type="presOf" srcId="{F6866111-94F2-A548-9F54-1209FEE000C6}" destId="{2E1C894F-550A-494E-B590-02487B9CD974}" srcOrd="0" destOrd="0" presId="urn:microsoft.com/office/officeart/2005/8/layout/hierarchy2"/>
    <dgm:cxn modelId="{534576CC-496A-5542-8A2B-A4E9B42ADFD8}" type="presOf" srcId="{CE8576FB-65E0-8A4A-BC6D-068AA7569DAE}" destId="{1EA1907C-F8EA-F040-B1DF-3B42C582F6B1}" srcOrd="0" destOrd="0" presId="urn:microsoft.com/office/officeart/2005/8/layout/hierarchy2"/>
    <dgm:cxn modelId="{F66ED2C9-4473-BC4F-B6E7-DB96165348CA}" type="presOf" srcId="{2E004949-CE85-6743-A6D4-4FC24B034D4E}" destId="{66F089CD-8821-FE44-9C73-FCAE657C6007}" srcOrd="0" destOrd="0" presId="urn:microsoft.com/office/officeart/2005/8/layout/hierarchy2"/>
    <dgm:cxn modelId="{E39EFEE2-7910-C446-B42B-BCFF5E4DD01A}" srcId="{C855E5FB-B770-1540-A18F-2D103C071B08}" destId="{67DB0A6F-FDB9-B142-A8D3-3929FB4B13B1}" srcOrd="2" destOrd="0" parTransId="{08D3D313-F11F-D84A-982E-409DCE8ACEC0}" sibTransId="{5D4D7EE8-0242-5A45-93D1-81130860193A}"/>
    <dgm:cxn modelId="{42BC375B-8119-2E49-9C20-85997D7AECC6}" type="presOf" srcId="{71E2D335-AEB6-4343-A907-96ABFA0E5EF8}" destId="{035F7322-B365-B14C-8DD5-8FAB9F9DA233}" srcOrd="1" destOrd="0" presId="urn:microsoft.com/office/officeart/2005/8/layout/hierarchy2"/>
    <dgm:cxn modelId="{54781488-C25C-C84E-9EF2-A7DCC142DE0E}" type="presOf" srcId="{71E2D335-AEB6-4343-A907-96ABFA0E5EF8}" destId="{BDE4B898-71A1-E24E-B1EF-BF46E1792585}" srcOrd="0" destOrd="0" presId="urn:microsoft.com/office/officeart/2005/8/layout/hierarchy2"/>
    <dgm:cxn modelId="{9AEC197C-144B-854D-94E5-C522E534C2AC}" type="presOf" srcId="{D97D1108-E323-EA44-A394-3AF8C36C86B4}" destId="{B5D7465A-2CE4-5C4B-9988-8DF839EBB56D}" srcOrd="0" destOrd="0" presId="urn:microsoft.com/office/officeart/2005/8/layout/hierarchy2"/>
    <dgm:cxn modelId="{4CE5E411-90E9-2444-A7EA-B5FC3255CE86}" type="presParOf" srcId="{81D955A2-25B8-3143-A55A-ACBD3E7993D8}" destId="{1162CF94-8685-D74D-8E65-A05566BA7A2E}" srcOrd="0" destOrd="0" presId="urn:microsoft.com/office/officeart/2005/8/layout/hierarchy2"/>
    <dgm:cxn modelId="{6337DFE9-435F-4D46-BC92-4F98D2359F1A}" type="presParOf" srcId="{1162CF94-8685-D74D-8E65-A05566BA7A2E}" destId="{BFD6B344-2D20-6E4C-B841-0F9D52843F40}" srcOrd="0" destOrd="0" presId="urn:microsoft.com/office/officeart/2005/8/layout/hierarchy2"/>
    <dgm:cxn modelId="{056EA0F1-6382-9940-B1DF-C0769FD67F21}" type="presParOf" srcId="{1162CF94-8685-D74D-8E65-A05566BA7A2E}" destId="{41A0E48F-A494-2C40-A854-0EDB2C0B7B12}" srcOrd="1" destOrd="0" presId="urn:microsoft.com/office/officeart/2005/8/layout/hierarchy2"/>
    <dgm:cxn modelId="{8FEABF00-A48A-CC43-A1B1-0ECBC315DCC4}" type="presParOf" srcId="{41A0E48F-A494-2C40-A854-0EDB2C0B7B12}" destId="{91246EB9-7F75-804D-B5D4-DA1C7CDA94F6}" srcOrd="0" destOrd="0" presId="urn:microsoft.com/office/officeart/2005/8/layout/hierarchy2"/>
    <dgm:cxn modelId="{9AF1DA30-ADC1-704E-9948-ECCCE5C53872}" type="presParOf" srcId="{91246EB9-7F75-804D-B5D4-DA1C7CDA94F6}" destId="{19C74AAA-ACEF-DC46-BBDD-8283D06BAAFB}" srcOrd="0" destOrd="0" presId="urn:microsoft.com/office/officeart/2005/8/layout/hierarchy2"/>
    <dgm:cxn modelId="{5230C528-AB89-964E-8B48-3748798C6B40}" type="presParOf" srcId="{41A0E48F-A494-2C40-A854-0EDB2C0B7B12}" destId="{23588526-EA2F-E149-B324-415B1907023F}" srcOrd="1" destOrd="0" presId="urn:microsoft.com/office/officeart/2005/8/layout/hierarchy2"/>
    <dgm:cxn modelId="{16A85996-4BED-D944-A93D-72D38DF10ADE}" type="presParOf" srcId="{23588526-EA2F-E149-B324-415B1907023F}" destId="{8585EF96-B353-9041-BACA-FA12A22FFDE1}" srcOrd="0" destOrd="0" presId="urn:microsoft.com/office/officeart/2005/8/layout/hierarchy2"/>
    <dgm:cxn modelId="{0419C353-FDFC-8C4B-B459-AE111FE22D93}" type="presParOf" srcId="{23588526-EA2F-E149-B324-415B1907023F}" destId="{ECC0581E-F134-5449-A7AB-186B07715B9A}" srcOrd="1" destOrd="0" presId="urn:microsoft.com/office/officeart/2005/8/layout/hierarchy2"/>
    <dgm:cxn modelId="{DA65C297-7C0D-6149-9A34-77001F13FCC4}" type="presParOf" srcId="{41A0E48F-A494-2C40-A854-0EDB2C0B7B12}" destId="{2E1C894F-550A-494E-B590-02487B9CD974}" srcOrd="2" destOrd="0" presId="urn:microsoft.com/office/officeart/2005/8/layout/hierarchy2"/>
    <dgm:cxn modelId="{CF85040B-3D82-F744-8FCB-99A1F5FC49D3}" type="presParOf" srcId="{2E1C894F-550A-494E-B590-02487B9CD974}" destId="{3ADE3D32-7C60-3243-A07F-0988B34C8FD3}" srcOrd="0" destOrd="0" presId="urn:microsoft.com/office/officeart/2005/8/layout/hierarchy2"/>
    <dgm:cxn modelId="{7AA0A7D9-87A4-0F49-B0AE-13481B31F6F5}" type="presParOf" srcId="{41A0E48F-A494-2C40-A854-0EDB2C0B7B12}" destId="{E4419519-6C99-A248-B9D5-81F32C2A9B3E}" srcOrd="3" destOrd="0" presId="urn:microsoft.com/office/officeart/2005/8/layout/hierarchy2"/>
    <dgm:cxn modelId="{74F6980F-124F-6246-A921-C6E5891E321F}" type="presParOf" srcId="{E4419519-6C99-A248-B9D5-81F32C2A9B3E}" destId="{B5D7465A-2CE4-5C4B-9988-8DF839EBB56D}" srcOrd="0" destOrd="0" presId="urn:microsoft.com/office/officeart/2005/8/layout/hierarchy2"/>
    <dgm:cxn modelId="{1A426C2F-9472-0E40-A098-022CEF1AAC02}" type="presParOf" srcId="{E4419519-6C99-A248-B9D5-81F32C2A9B3E}" destId="{73B2D79B-A14D-1B43-BBEE-5621366A18C7}" srcOrd="1" destOrd="0" presId="urn:microsoft.com/office/officeart/2005/8/layout/hierarchy2"/>
    <dgm:cxn modelId="{1946C41E-3636-2B46-A62F-52E088E74DB1}" type="presParOf" srcId="{73B2D79B-A14D-1B43-BBEE-5621366A18C7}" destId="{1B0902B9-2339-A747-8EE0-6BE9F5635F7E}" srcOrd="0" destOrd="0" presId="urn:microsoft.com/office/officeart/2005/8/layout/hierarchy2"/>
    <dgm:cxn modelId="{140AB757-48B3-C343-9E56-32ED1C392015}" type="presParOf" srcId="{1B0902B9-2339-A747-8EE0-6BE9F5635F7E}" destId="{F3DD474D-8DF4-A744-8BD0-8D73693136CC}" srcOrd="0" destOrd="0" presId="urn:microsoft.com/office/officeart/2005/8/layout/hierarchy2"/>
    <dgm:cxn modelId="{40C295DB-2273-2F45-A90D-E0D2AC631002}" type="presParOf" srcId="{73B2D79B-A14D-1B43-BBEE-5621366A18C7}" destId="{A2593A00-CA67-5149-9506-7C3E890A60A5}" srcOrd="1" destOrd="0" presId="urn:microsoft.com/office/officeart/2005/8/layout/hierarchy2"/>
    <dgm:cxn modelId="{F4E1B9A3-A2B3-6644-A521-9ED476AAB03F}" type="presParOf" srcId="{A2593A00-CA67-5149-9506-7C3E890A60A5}" destId="{0DBF1F05-1275-E344-9065-04C10047A45D}" srcOrd="0" destOrd="0" presId="urn:microsoft.com/office/officeart/2005/8/layout/hierarchy2"/>
    <dgm:cxn modelId="{E66B07FB-816D-4C43-8248-48C5C665BF73}" type="presParOf" srcId="{A2593A00-CA67-5149-9506-7C3E890A60A5}" destId="{3D7CD96E-2669-6B48-81D1-ABEEC27CD74D}" srcOrd="1" destOrd="0" presId="urn:microsoft.com/office/officeart/2005/8/layout/hierarchy2"/>
    <dgm:cxn modelId="{F4F28309-DBBE-5E44-B37F-9C7DABADE3A5}" type="presParOf" srcId="{41A0E48F-A494-2C40-A854-0EDB2C0B7B12}" destId="{66F44B0C-EC06-8C46-A935-D098547E7B0E}" srcOrd="4" destOrd="0" presId="urn:microsoft.com/office/officeart/2005/8/layout/hierarchy2"/>
    <dgm:cxn modelId="{7A9C3523-E80C-7241-9D3F-D4A92197DDF3}" type="presParOf" srcId="{66F44B0C-EC06-8C46-A935-D098547E7B0E}" destId="{1C0725F6-1B26-F947-B6D4-4060A896F90D}" srcOrd="0" destOrd="0" presId="urn:microsoft.com/office/officeart/2005/8/layout/hierarchy2"/>
    <dgm:cxn modelId="{960ECABB-165A-7744-87E0-C22C24AB5967}" type="presParOf" srcId="{41A0E48F-A494-2C40-A854-0EDB2C0B7B12}" destId="{2DE17992-61C9-8E48-8E91-1AEB46C692A5}" srcOrd="5" destOrd="0" presId="urn:microsoft.com/office/officeart/2005/8/layout/hierarchy2"/>
    <dgm:cxn modelId="{F816DE9D-AF0B-A945-947F-C2E0140D9229}" type="presParOf" srcId="{2DE17992-61C9-8E48-8E91-1AEB46C692A5}" destId="{D739B0EF-AF9C-D047-AB7A-C226D63E8CF1}" srcOrd="0" destOrd="0" presId="urn:microsoft.com/office/officeart/2005/8/layout/hierarchy2"/>
    <dgm:cxn modelId="{07E748D5-2837-F447-B81B-979AC3A1AF14}" type="presParOf" srcId="{2DE17992-61C9-8E48-8E91-1AEB46C692A5}" destId="{E6424A4E-586C-4D49-9AF3-DFA937B54293}" srcOrd="1" destOrd="0" presId="urn:microsoft.com/office/officeart/2005/8/layout/hierarchy2"/>
    <dgm:cxn modelId="{C689F836-EAF5-1E49-BD6C-6C450266F85E}" type="presParOf" srcId="{E6424A4E-586C-4D49-9AF3-DFA937B54293}" destId="{ABEC9B6E-F002-BC46-9ECB-3EB949CA33D8}" srcOrd="0" destOrd="0" presId="urn:microsoft.com/office/officeart/2005/8/layout/hierarchy2"/>
    <dgm:cxn modelId="{1D33F338-9498-E447-9101-5DFDA922EECA}" type="presParOf" srcId="{ABEC9B6E-F002-BC46-9ECB-3EB949CA33D8}" destId="{6D61347E-7BA5-484D-992E-DED0A41DC544}" srcOrd="0" destOrd="0" presId="urn:microsoft.com/office/officeart/2005/8/layout/hierarchy2"/>
    <dgm:cxn modelId="{038EEA23-A26F-924B-B1FD-EE24127CAE0D}" type="presParOf" srcId="{E6424A4E-586C-4D49-9AF3-DFA937B54293}" destId="{04B37616-DC1F-ED46-ACE9-718FA1C32AB4}" srcOrd="1" destOrd="0" presId="urn:microsoft.com/office/officeart/2005/8/layout/hierarchy2"/>
    <dgm:cxn modelId="{BC52FCE0-5C18-7945-81CD-8CD2EBA72CD7}" type="presParOf" srcId="{04B37616-DC1F-ED46-ACE9-718FA1C32AB4}" destId="{1EA1907C-F8EA-F040-B1DF-3B42C582F6B1}" srcOrd="0" destOrd="0" presId="urn:microsoft.com/office/officeart/2005/8/layout/hierarchy2"/>
    <dgm:cxn modelId="{145AE2E7-D392-5D47-908E-C863CA18354A}" type="presParOf" srcId="{04B37616-DC1F-ED46-ACE9-718FA1C32AB4}" destId="{C1FF4CF0-74EC-4941-BBA4-C6D4FF9CB8D8}" srcOrd="1" destOrd="0" presId="urn:microsoft.com/office/officeart/2005/8/layout/hierarchy2"/>
    <dgm:cxn modelId="{09628623-AC41-964C-9185-BB61206C3B45}" type="presParOf" srcId="{41A0E48F-A494-2C40-A854-0EDB2C0B7B12}" destId="{BDE4B898-71A1-E24E-B1EF-BF46E1792585}" srcOrd="6" destOrd="0" presId="urn:microsoft.com/office/officeart/2005/8/layout/hierarchy2"/>
    <dgm:cxn modelId="{E2220139-BC73-EE4B-A421-02710D39B347}" type="presParOf" srcId="{BDE4B898-71A1-E24E-B1EF-BF46E1792585}" destId="{035F7322-B365-B14C-8DD5-8FAB9F9DA233}" srcOrd="0" destOrd="0" presId="urn:microsoft.com/office/officeart/2005/8/layout/hierarchy2"/>
    <dgm:cxn modelId="{6FC4D0BF-8FD7-C946-8540-55C0CCF0F81F}" type="presParOf" srcId="{41A0E48F-A494-2C40-A854-0EDB2C0B7B12}" destId="{B2F2BFBA-7FE6-D343-9BDF-F2E6BBFC8987}" srcOrd="7" destOrd="0" presId="urn:microsoft.com/office/officeart/2005/8/layout/hierarchy2"/>
    <dgm:cxn modelId="{91131052-AF58-084D-BBD6-00BC9CBC1177}" type="presParOf" srcId="{B2F2BFBA-7FE6-D343-9BDF-F2E6BBFC8987}" destId="{E3C1C8A5-F10A-0E4E-A8EC-A07BB2FC6DBD}" srcOrd="0" destOrd="0" presId="urn:microsoft.com/office/officeart/2005/8/layout/hierarchy2"/>
    <dgm:cxn modelId="{E8C351EE-EBB6-CD45-A28F-AE8B1A6E7EFE}" type="presParOf" srcId="{B2F2BFBA-7FE6-D343-9BDF-F2E6BBFC8987}" destId="{B7CF9FDF-10DD-944F-A15E-6667B578C2F3}" srcOrd="1" destOrd="0" presId="urn:microsoft.com/office/officeart/2005/8/layout/hierarchy2"/>
    <dgm:cxn modelId="{D413F059-6CA2-8F40-9159-FBF7CFEB9DA6}" type="presParOf" srcId="{B7CF9FDF-10DD-944F-A15E-6667B578C2F3}" destId="{9457D2E9-8DDA-AC41-85E4-A674A1125A83}" srcOrd="0" destOrd="0" presId="urn:microsoft.com/office/officeart/2005/8/layout/hierarchy2"/>
    <dgm:cxn modelId="{09FCF5A0-D208-8D43-AEF3-37A3063B2415}" type="presParOf" srcId="{9457D2E9-8DDA-AC41-85E4-A674A1125A83}" destId="{B01A9E25-86CE-FE48-AA1A-98A57DBB4D74}" srcOrd="0" destOrd="0" presId="urn:microsoft.com/office/officeart/2005/8/layout/hierarchy2"/>
    <dgm:cxn modelId="{566C6AB0-EC62-8A45-B7DE-9139342D87A3}" type="presParOf" srcId="{B7CF9FDF-10DD-944F-A15E-6667B578C2F3}" destId="{42038B88-9297-354D-9ED6-E5009F16B02B}" srcOrd="1" destOrd="0" presId="urn:microsoft.com/office/officeart/2005/8/layout/hierarchy2"/>
    <dgm:cxn modelId="{77C27E78-0633-AD4C-9B41-576B06B75CC3}" type="presParOf" srcId="{42038B88-9297-354D-9ED6-E5009F16B02B}" destId="{AD6196C6-3926-264D-937B-24BA92B2837D}" srcOrd="0" destOrd="0" presId="urn:microsoft.com/office/officeart/2005/8/layout/hierarchy2"/>
    <dgm:cxn modelId="{A6B03D08-C232-3441-93F5-9440715FEEBC}" type="presParOf" srcId="{42038B88-9297-354D-9ED6-E5009F16B02B}" destId="{713C9E1D-3D19-074B-B80D-48302B82D142}" srcOrd="1" destOrd="0" presId="urn:microsoft.com/office/officeart/2005/8/layout/hierarchy2"/>
    <dgm:cxn modelId="{A936C8B9-287B-2C4C-A9AA-87B4888C9833}" type="presParOf" srcId="{41A0E48F-A494-2C40-A854-0EDB2C0B7B12}" destId="{66F089CD-8821-FE44-9C73-FCAE657C6007}" srcOrd="8" destOrd="0" presId="urn:microsoft.com/office/officeart/2005/8/layout/hierarchy2"/>
    <dgm:cxn modelId="{F1E9C5FF-70EA-C043-B4CD-86F2C7D791C0}" type="presParOf" srcId="{66F089CD-8821-FE44-9C73-FCAE657C6007}" destId="{DD63D723-66E7-1A4C-B833-39B813A02644}" srcOrd="0" destOrd="0" presId="urn:microsoft.com/office/officeart/2005/8/layout/hierarchy2"/>
    <dgm:cxn modelId="{B287921F-096B-4944-A9BD-AD5446A5CEAB}" type="presParOf" srcId="{41A0E48F-A494-2C40-A854-0EDB2C0B7B12}" destId="{0633F631-23BE-CE4E-8489-2528C56F69AB}" srcOrd="9" destOrd="0" presId="urn:microsoft.com/office/officeart/2005/8/layout/hierarchy2"/>
    <dgm:cxn modelId="{23EA99FD-F192-9347-A72D-2A11843DDDF4}" type="presParOf" srcId="{0633F631-23BE-CE4E-8489-2528C56F69AB}" destId="{4518F6FB-5220-DD40-9993-C1367A3F2AA1}" srcOrd="0" destOrd="0" presId="urn:microsoft.com/office/officeart/2005/8/layout/hierarchy2"/>
    <dgm:cxn modelId="{8669D8DE-3B74-7346-BF99-BD1E5ECAF45D}" type="presParOf" srcId="{0633F631-23BE-CE4E-8489-2528C56F69AB}" destId="{79573C60-3238-E349-AFA6-ED58452A48C2}" srcOrd="1" destOrd="0" presId="urn:microsoft.com/office/officeart/2005/8/layout/hierarchy2"/>
  </dgm:cxnLst>
  <dgm:bg>
    <a:gradFill flip="none" rotWithShape="1">
      <a:gsLst>
        <a:gs pos="0">
          <a:srgbClr val="00B0F0">
            <a:tint val="66000"/>
            <a:satMod val="160000"/>
          </a:srgbClr>
        </a:gs>
        <a:gs pos="50000">
          <a:srgbClr val="00B0F0">
            <a:tint val="44500"/>
            <a:satMod val="160000"/>
          </a:srgbClr>
        </a:gs>
        <a:gs pos="100000">
          <a:srgbClr val="00B0F0">
            <a:tint val="23500"/>
            <a:satMod val="160000"/>
          </a:srgb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A59AD8-95D4-DB4A-BBFB-4302962E4559}" type="doc">
      <dgm:prSet loTypeId="urn:microsoft.com/office/officeart/2005/8/layout/radial6" loCatId="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A60A9F39-30DA-F545-9AE9-D3E9AD0C5F09}">
      <dgm:prSet phldrT="[Texto]"/>
      <dgm:spPr/>
      <dgm:t>
        <a:bodyPr/>
        <a:lstStyle/>
        <a:p>
          <a:r>
            <a:rPr lang="es-ES" dirty="0"/>
            <a:t>Qt</a:t>
          </a:r>
        </a:p>
      </dgm:t>
    </dgm:pt>
    <dgm:pt modelId="{A97B9744-1ABD-A24A-BF4B-7393DB0801ED}" type="parTrans" cxnId="{B63155CE-8151-DE47-9105-EBFD6FED467B}">
      <dgm:prSet/>
      <dgm:spPr/>
      <dgm:t>
        <a:bodyPr/>
        <a:lstStyle/>
        <a:p>
          <a:endParaRPr lang="es-ES"/>
        </a:p>
      </dgm:t>
    </dgm:pt>
    <dgm:pt modelId="{414D71C5-62BE-C645-A974-C79BA4F48765}" type="sibTrans" cxnId="{B63155CE-8151-DE47-9105-EBFD6FED467B}">
      <dgm:prSet/>
      <dgm:spPr/>
      <dgm:t>
        <a:bodyPr/>
        <a:lstStyle/>
        <a:p>
          <a:endParaRPr lang="es-ES"/>
        </a:p>
      </dgm:t>
    </dgm:pt>
    <dgm:pt modelId="{0699174C-34B2-4444-881E-6F1ECB0055F1}">
      <dgm:prSet phldrT="[Texto]"/>
      <dgm:spPr/>
      <dgm:t>
        <a:bodyPr/>
        <a:lstStyle/>
        <a:p>
          <a:r>
            <a:rPr lang="es-ES" dirty="0">
              <a:solidFill>
                <a:srgbClr val="FF0000"/>
              </a:solidFill>
            </a:rPr>
            <a:t>DOCETAXEL</a:t>
          </a:r>
          <a:r>
            <a:rPr lang="es-ES" dirty="0"/>
            <a:t>: </a:t>
          </a:r>
          <a:r>
            <a:rPr lang="es-ES" dirty="0" err="1"/>
            <a:t>inh</a:t>
          </a:r>
          <a:r>
            <a:rPr lang="es-ES" dirty="0"/>
            <a:t> microtúbulos--&gt; impide la </a:t>
          </a:r>
          <a:r>
            <a:rPr lang="es-ES" dirty="0" err="1"/>
            <a:t>traslocacion</a:t>
          </a:r>
          <a:r>
            <a:rPr lang="es-ES" dirty="0"/>
            <a:t> nuclear del RA. Indicado en M1</a:t>
          </a:r>
        </a:p>
      </dgm:t>
    </dgm:pt>
    <dgm:pt modelId="{BBC6789D-F32A-2C42-918C-F0A9A0E423FF}" type="parTrans" cxnId="{E64F8E6F-8BE0-BD49-9764-9A8A006C7DB7}">
      <dgm:prSet/>
      <dgm:spPr/>
      <dgm:t>
        <a:bodyPr/>
        <a:lstStyle/>
        <a:p>
          <a:endParaRPr lang="es-ES"/>
        </a:p>
      </dgm:t>
    </dgm:pt>
    <dgm:pt modelId="{5CB1C05C-2320-A449-B4FD-46A5BEECBDD9}" type="sibTrans" cxnId="{E64F8E6F-8BE0-BD49-9764-9A8A006C7DB7}">
      <dgm:prSet/>
      <dgm:spPr/>
      <dgm:t>
        <a:bodyPr/>
        <a:lstStyle/>
        <a:p>
          <a:endParaRPr lang="es-ES"/>
        </a:p>
      </dgm:t>
    </dgm:pt>
    <dgm:pt modelId="{711B6BB3-7066-F042-AF89-63F5AABDDCBC}">
      <dgm:prSet phldrT="[Texto]"/>
      <dgm:spPr/>
      <dgm:t>
        <a:bodyPr/>
        <a:lstStyle/>
        <a:p>
          <a:r>
            <a:rPr lang="es-ES" dirty="0" err="1">
              <a:solidFill>
                <a:schemeClr val="accent1">
                  <a:lumMod val="60000"/>
                  <a:lumOff val="40000"/>
                </a:schemeClr>
              </a:solidFill>
            </a:rPr>
            <a:t>Cabazitaxel</a:t>
          </a:r>
          <a:r>
            <a:rPr lang="es-ES" dirty="0">
              <a:solidFill>
                <a:schemeClr val="accent1">
                  <a:lumMod val="60000"/>
                  <a:lumOff val="40000"/>
                </a:schemeClr>
              </a:solidFill>
            </a:rPr>
            <a:t>:</a:t>
          </a:r>
          <a:r>
            <a:rPr lang="es-ES" dirty="0"/>
            <a:t> tras progresión a </a:t>
          </a:r>
          <a:r>
            <a:rPr lang="es-ES" dirty="0" err="1"/>
            <a:t>Docetaxel</a:t>
          </a:r>
          <a:endParaRPr lang="es-ES" dirty="0"/>
        </a:p>
      </dgm:t>
    </dgm:pt>
    <dgm:pt modelId="{A323775C-2904-1E4B-BA9E-D81D6A33EB8A}" type="parTrans" cxnId="{88EAE32A-7262-0B44-BE35-517339E43021}">
      <dgm:prSet/>
      <dgm:spPr/>
      <dgm:t>
        <a:bodyPr/>
        <a:lstStyle/>
        <a:p>
          <a:endParaRPr lang="es-ES"/>
        </a:p>
      </dgm:t>
    </dgm:pt>
    <dgm:pt modelId="{05D60FF0-54A3-8B4B-BD35-A0C1B6E02056}" type="sibTrans" cxnId="{88EAE32A-7262-0B44-BE35-517339E43021}">
      <dgm:prSet/>
      <dgm:spPr/>
      <dgm:t>
        <a:bodyPr/>
        <a:lstStyle/>
        <a:p>
          <a:endParaRPr lang="es-ES"/>
        </a:p>
      </dgm:t>
    </dgm:pt>
    <dgm:pt modelId="{3667494B-2FF8-0646-BC67-809131DC87DC}">
      <dgm:prSet phldrT="[Texto]"/>
      <dgm:spPr/>
      <dgm:t>
        <a:bodyPr/>
        <a:lstStyle/>
        <a:p>
          <a:r>
            <a:rPr lang="es-ES" dirty="0" err="1">
              <a:solidFill>
                <a:srgbClr val="FFFF00"/>
              </a:solidFill>
            </a:rPr>
            <a:t>Mitoxantrona</a:t>
          </a:r>
          <a:r>
            <a:rPr lang="es-ES" dirty="0">
              <a:solidFill>
                <a:srgbClr val="FFFF00"/>
              </a:solidFill>
            </a:rPr>
            <a:t>: </a:t>
          </a:r>
          <a:r>
            <a:rPr lang="es-ES" dirty="0"/>
            <a:t>Qt paliativa</a:t>
          </a:r>
        </a:p>
      </dgm:t>
    </dgm:pt>
    <dgm:pt modelId="{5C6B15F6-ECE1-214E-9451-DC4217D88C89}" type="parTrans" cxnId="{5F97EAD2-0360-BC43-B1D4-57402AD603D9}">
      <dgm:prSet/>
      <dgm:spPr/>
      <dgm:t>
        <a:bodyPr/>
        <a:lstStyle/>
        <a:p>
          <a:endParaRPr lang="es-ES"/>
        </a:p>
      </dgm:t>
    </dgm:pt>
    <dgm:pt modelId="{C5353814-A937-3D49-9480-8AF1F14FF925}" type="sibTrans" cxnId="{5F97EAD2-0360-BC43-B1D4-57402AD603D9}">
      <dgm:prSet/>
      <dgm:spPr/>
      <dgm:t>
        <a:bodyPr/>
        <a:lstStyle/>
        <a:p>
          <a:endParaRPr lang="es-ES"/>
        </a:p>
      </dgm:t>
    </dgm:pt>
    <dgm:pt modelId="{BE8F39BE-41C5-A84A-B61C-3947F2766991}">
      <dgm:prSet phldrT="[Texto]"/>
      <dgm:spPr/>
      <dgm:t>
        <a:bodyPr/>
        <a:lstStyle/>
        <a:p>
          <a:r>
            <a:rPr lang="es-ES" dirty="0" err="1">
              <a:solidFill>
                <a:srgbClr val="FFFF00"/>
              </a:solidFill>
            </a:rPr>
            <a:t>Estramustina</a:t>
          </a:r>
          <a:r>
            <a:rPr lang="es-ES" dirty="0">
              <a:solidFill>
                <a:srgbClr val="FFFF00"/>
              </a:solidFill>
            </a:rPr>
            <a:t>: </a:t>
          </a:r>
          <a:r>
            <a:rPr lang="es-ES" dirty="0"/>
            <a:t>Qt paliativa</a:t>
          </a:r>
        </a:p>
      </dgm:t>
    </dgm:pt>
    <dgm:pt modelId="{58D2B111-1893-2B4F-9CE3-1610E9EC4EE5}" type="parTrans" cxnId="{512FC04A-CC47-164A-AECE-7F0EA1BA4CC6}">
      <dgm:prSet/>
      <dgm:spPr/>
      <dgm:t>
        <a:bodyPr/>
        <a:lstStyle/>
        <a:p>
          <a:endParaRPr lang="es-ES"/>
        </a:p>
      </dgm:t>
    </dgm:pt>
    <dgm:pt modelId="{1BFF8D78-B4A7-9A45-804B-1D797BB4C2CB}" type="sibTrans" cxnId="{512FC04A-CC47-164A-AECE-7F0EA1BA4CC6}">
      <dgm:prSet/>
      <dgm:spPr/>
      <dgm:t>
        <a:bodyPr/>
        <a:lstStyle/>
        <a:p>
          <a:endParaRPr lang="es-ES"/>
        </a:p>
      </dgm:t>
    </dgm:pt>
    <dgm:pt modelId="{A729A81A-4747-4744-9C63-764A55C7E67A}" type="pres">
      <dgm:prSet presAssocID="{24A59AD8-95D4-DB4A-BBFB-4302962E45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734605B-C523-C744-8DEC-2D370939DFF2}" type="pres">
      <dgm:prSet presAssocID="{A60A9F39-30DA-F545-9AE9-D3E9AD0C5F09}" presName="centerShape" presStyleLbl="node0" presStyleIdx="0" presStyleCnt="1"/>
      <dgm:spPr/>
      <dgm:t>
        <a:bodyPr/>
        <a:lstStyle/>
        <a:p>
          <a:endParaRPr lang="es-ES"/>
        </a:p>
      </dgm:t>
    </dgm:pt>
    <dgm:pt modelId="{F4573C81-043B-364B-BB95-DC08CFE3841F}" type="pres">
      <dgm:prSet presAssocID="{0699174C-34B2-4444-881E-6F1ECB0055F1}" presName="node" presStyleLbl="node1" presStyleIdx="0" presStyleCnt="4" custScaleX="130846" custScaleY="1287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0B51AD-393A-2D43-8CA8-0FFC180E178B}" type="pres">
      <dgm:prSet presAssocID="{0699174C-34B2-4444-881E-6F1ECB0055F1}" presName="dummy" presStyleCnt="0"/>
      <dgm:spPr/>
    </dgm:pt>
    <dgm:pt modelId="{C26017BD-A2A4-7947-A2D4-65958B62D232}" type="pres">
      <dgm:prSet presAssocID="{5CB1C05C-2320-A449-B4FD-46A5BEECBDD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4A8A47D-FBBA-4C46-9E40-B29BFA1C9B93}" type="pres">
      <dgm:prSet presAssocID="{711B6BB3-7066-F042-AF89-63F5AABDDCBC}" presName="node" presStyleLbl="node1" presStyleIdx="1" presStyleCnt="4" custScaleX="122069" custScaleY="1124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EDCED-98F7-A64A-A36D-19CE35A71033}" type="pres">
      <dgm:prSet presAssocID="{711B6BB3-7066-F042-AF89-63F5AABDDCBC}" presName="dummy" presStyleCnt="0"/>
      <dgm:spPr/>
    </dgm:pt>
    <dgm:pt modelId="{B187CD9A-6C75-9D44-A5D3-3820C7263AF3}" type="pres">
      <dgm:prSet presAssocID="{05D60FF0-54A3-8B4B-BD35-A0C1B6E02056}" presName="sibTrans" presStyleLbl="sibTrans2D1" presStyleIdx="1" presStyleCnt="4"/>
      <dgm:spPr/>
      <dgm:t>
        <a:bodyPr/>
        <a:lstStyle/>
        <a:p>
          <a:endParaRPr lang="es-ES"/>
        </a:p>
      </dgm:t>
    </dgm:pt>
    <dgm:pt modelId="{58C46782-D8F8-9740-A0D5-F3331D32AE02}" type="pres">
      <dgm:prSet presAssocID="{3667494B-2FF8-0646-BC67-809131DC87DC}" presName="node" presStyleLbl="node1" presStyleIdx="2" presStyleCnt="4" custScaleX="114556" custScaleY="994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E8ED51-FD77-EF44-8B7C-5EF310024DE2}" type="pres">
      <dgm:prSet presAssocID="{3667494B-2FF8-0646-BC67-809131DC87DC}" presName="dummy" presStyleCnt="0"/>
      <dgm:spPr/>
    </dgm:pt>
    <dgm:pt modelId="{AAA84F74-9694-ED49-AD82-A8005742C1BA}" type="pres">
      <dgm:prSet presAssocID="{C5353814-A937-3D49-9480-8AF1F14FF925}" presName="sibTrans" presStyleLbl="sibTrans2D1" presStyleIdx="2" presStyleCnt="4"/>
      <dgm:spPr/>
      <dgm:t>
        <a:bodyPr/>
        <a:lstStyle/>
        <a:p>
          <a:endParaRPr lang="es-ES"/>
        </a:p>
      </dgm:t>
    </dgm:pt>
    <dgm:pt modelId="{112BFF94-0096-6747-BD59-49674847AECE}" type="pres">
      <dgm:prSet presAssocID="{BE8F39BE-41C5-A84A-B61C-3947F2766991}" presName="node" presStyleLbl="node1" presStyleIdx="3" presStyleCnt="4" custScaleX="111034" custScaleY="1015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FF2D71-2E9D-BC4F-BCAB-2C2963FAD2D3}" type="pres">
      <dgm:prSet presAssocID="{BE8F39BE-41C5-A84A-B61C-3947F2766991}" presName="dummy" presStyleCnt="0"/>
      <dgm:spPr/>
    </dgm:pt>
    <dgm:pt modelId="{055B80A2-91C2-FD46-897D-4E5EC9B3C755}" type="pres">
      <dgm:prSet presAssocID="{1BFF8D78-B4A7-9A45-804B-1D797BB4C2CB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E31528A0-7BCB-FA4A-84A7-1A3DB66A6F46}" type="presOf" srcId="{5CB1C05C-2320-A449-B4FD-46A5BEECBDD9}" destId="{C26017BD-A2A4-7947-A2D4-65958B62D232}" srcOrd="0" destOrd="0" presId="urn:microsoft.com/office/officeart/2005/8/layout/radial6"/>
    <dgm:cxn modelId="{DA0BA69A-6E14-5B4E-B431-9E28C882A012}" type="presOf" srcId="{0699174C-34B2-4444-881E-6F1ECB0055F1}" destId="{F4573C81-043B-364B-BB95-DC08CFE3841F}" srcOrd="0" destOrd="0" presId="urn:microsoft.com/office/officeart/2005/8/layout/radial6"/>
    <dgm:cxn modelId="{E64F8E6F-8BE0-BD49-9764-9A8A006C7DB7}" srcId="{A60A9F39-30DA-F545-9AE9-D3E9AD0C5F09}" destId="{0699174C-34B2-4444-881E-6F1ECB0055F1}" srcOrd="0" destOrd="0" parTransId="{BBC6789D-F32A-2C42-918C-F0A9A0E423FF}" sibTransId="{5CB1C05C-2320-A449-B4FD-46A5BEECBDD9}"/>
    <dgm:cxn modelId="{F9A76886-00BC-0A49-B163-BF9D27D6C2E5}" type="presOf" srcId="{BE8F39BE-41C5-A84A-B61C-3947F2766991}" destId="{112BFF94-0096-6747-BD59-49674847AECE}" srcOrd="0" destOrd="0" presId="urn:microsoft.com/office/officeart/2005/8/layout/radial6"/>
    <dgm:cxn modelId="{ACF8D9CD-0E8A-8648-A25C-256E7C38E074}" type="presOf" srcId="{3667494B-2FF8-0646-BC67-809131DC87DC}" destId="{58C46782-D8F8-9740-A0D5-F3331D32AE02}" srcOrd="0" destOrd="0" presId="urn:microsoft.com/office/officeart/2005/8/layout/radial6"/>
    <dgm:cxn modelId="{F22A49D8-58F9-D341-A77D-534BFCC08841}" type="presOf" srcId="{1BFF8D78-B4A7-9A45-804B-1D797BB4C2CB}" destId="{055B80A2-91C2-FD46-897D-4E5EC9B3C755}" srcOrd="0" destOrd="0" presId="urn:microsoft.com/office/officeart/2005/8/layout/radial6"/>
    <dgm:cxn modelId="{88EAE32A-7262-0B44-BE35-517339E43021}" srcId="{A60A9F39-30DA-F545-9AE9-D3E9AD0C5F09}" destId="{711B6BB3-7066-F042-AF89-63F5AABDDCBC}" srcOrd="1" destOrd="0" parTransId="{A323775C-2904-1E4B-BA9E-D81D6A33EB8A}" sibTransId="{05D60FF0-54A3-8B4B-BD35-A0C1B6E02056}"/>
    <dgm:cxn modelId="{23D77D47-CBFC-5946-8FFF-B65309894257}" type="presOf" srcId="{24A59AD8-95D4-DB4A-BBFB-4302962E4559}" destId="{A729A81A-4747-4744-9C63-764A55C7E67A}" srcOrd="0" destOrd="0" presId="urn:microsoft.com/office/officeart/2005/8/layout/radial6"/>
    <dgm:cxn modelId="{8E9DB25C-03A5-CC4F-97F0-B41757C15F14}" type="presOf" srcId="{A60A9F39-30DA-F545-9AE9-D3E9AD0C5F09}" destId="{A734605B-C523-C744-8DEC-2D370939DFF2}" srcOrd="0" destOrd="0" presId="urn:microsoft.com/office/officeart/2005/8/layout/radial6"/>
    <dgm:cxn modelId="{5F97EAD2-0360-BC43-B1D4-57402AD603D9}" srcId="{A60A9F39-30DA-F545-9AE9-D3E9AD0C5F09}" destId="{3667494B-2FF8-0646-BC67-809131DC87DC}" srcOrd="2" destOrd="0" parTransId="{5C6B15F6-ECE1-214E-9451-DC4217D88C89}" sibTransId="{C5353814-A937-3D49-9480-8AF1F14FF925}"/>
    <dgm:cxn modelId="{50986EDA-B17D-7047-93E1-346306186BD8}" type="presOf" srcId="{05D60FF0-54A3-8B4B-BD35-A0C1B6E02056}" destId="{B187CD9A-6C75-9D44-A5D3-3820C7263AF3}" srcOrd="0" destOrd="0" presId="urn:microsoft.com/office/officeart/2005/8/layout/radial6"/>
    <dgm:cxn modelId="{512FC04A-CC47-164A-AECE-7F0EA1BA4CC6}" srcId="{A60A9F39-30DA-F545-9AE9-D3E9AD0C5F09}" destId="{BE8F39BE-41C5-A84A-B61C-3947F2766991}" srcOrd="3" destOrd="0" parTransId="{58D2B111-1893-2B4F-9CE3-1610E9EC4EE5}" sibTransId="{1BFF8D78-B4A7-9A45-804B-1D797BB4C2CB}"/>
    <dgm:cxn modelId="{B261352D-12E2-B342-BFFE-4717A2B2A7DA}" type="presOf" srcId="{C5353814-A937-3D49-9480-8AF1F14FF925}" destId="{AAA84F74-9694-ED49-AD82-A8005742C1BA}" srcOrd="0" destOrd="0" presId="urn:microsoft.com/office/officeart/2005/8/layout/radial6"/>
    <dgm:cxn modelId="{646860FB-3C94-814C-9DBB-79A1C407D9F2}" type="presOf" srcId="{711B6BB3-7066-F042-AF89-63F5AABDDCBC}" destId="{14A8A47D-FBBA-4C46-9E40-B29BFA1C9B93}" srcOrd="0" destOrd="0" presId="urn:microsoft.com/office/officeart/2005/8/layout/radial6"/>
    <dgm:cxn modelId="{B63155CE-8151-DE47-9105-EBFD6FED467B}" srcId="{24A59AD8-95D4-DB4A-BBFB-4302962E4559}" destId="{A60A9F39-30DA-F545-9AE9-D3E9AD0C5F09}" srcOrd="0" destOrd="0" parTransId="{A97B9744-1ABD-A24A-BF4B-7393DB0801ED}" sibTransId="{414D71C5-62BE-C645-A974-C79BA4F48765}"/>
    <dgm:cxn modelId="{F3EBE040-2888-6547-8F23-E5362B8AC167}" type="presParOf" srcId="{A729A81A-4747-4744-9C63-764A55C7E67A}" destId="{A734605B-C523-C744-8DEC-2D370939DFF2}" srcOrd="0" destOrd="0" presId="urn:microsoft.com/office/officeart/2005/8/layout/radial6"/>
    <dgm:cxn modelId="{50062365-8D3D-4A4B-80C7-D964A640EFEB}" type="presParOf" srcId="{A729A81A-4747-4744-9C63-764A55C7E67A}" destId="{F4573C81-043B-364B-BB95-DC08CFE3841F}" srcOrd="1" destOrd="0" presId="urn:microsoft.com/office/officeart/2005/8/layout/radial6"/>
    <dgm:cxn modelId="{062535FE-214C-0D47-A712-A80F83D06692}" type="presParOf" srcId="{A729A81A-4747-4744-9C63-764A55C7E67A}" destId="{840B51AD-393A-2D43-8CA8-0FFC180E178B}" srcOrd="2" destOrd="0" presId="urn:microsoft.com/office/officeart/2005/8/layout/radial6"/>
    <dgm:cxn modelId="{E7558515-372D-6A4B-8BFB-9209C4E2302F}" type="presParOf" srcId="{A729A81A-4747-4744-9C63-764A55C7E67A}" destId="{C26017BD-A2A4-7947-A2D4-65958B62D232}" srcOrd="3" destOrd="0" presId="urn:microsoft.com/office/officeart/2005/8/layout/radial6"/>
    <dgm:cxn modelId="{8BD5828F-1BAC-CF43-893B-674F8B97CB5D}" type="presParOf" srcId="{A729A81A-4747-4744-9C63-764A55C7E67A}" destId="{14A8A47D-FBBA-4C46-9E40-B29BFA1C9B93}" srcOrd="4" destOrd="0" presId="urn:microsoft.com/office/officeart/2005/8/layout/radial6"/>
    <dgm:cxn modelId="{1D06695A-C52E-0E44-BD2C-45EFF4F4379F}" type="presParOf" srcId="{A729A81A-4747-4744-9C63-764A55C7E67A}" destId="{4C9EDCED-98F7-A64A-A36D-19CE35A71033}" srcOrd="5" destOrd="0" presId="urn:microsoft.com/office/officeart/2005/8/layout/radial6"/>
    <dgm:cxn modelId="{B141E982-8293-694A-8212-EB419F4C639C}" type="presParOf" srcId="{A729A81A-4747-4744-9C63-764A55C7E67A}" destId="{B187CD9A-6C75-9D44-A5D3-3820C7263AF3}" srcOrd="6" destOrd="0" presId="urn:microsoft.com/office/officeart/2005/8/layout/radial6"/>
    <dgm:cxn modelId="{4D97EBF4-10E4-0B41-8818-D610F15C08BA}" type="presParOf" srcId="{A729A81A-4747-4744-9C63-764A55C7E67A}" destId="{58C46782-D8F8-9740-A0D5-F3331D32AE02}" srcOrd="7" destOrd="0" presId="urn:microsoft.com/office/officeart/2005/8/layout/radial6"/>
    <dgm:cxn modelId="{447E4BBA-60D1-FF40-8774-DAF59F3E78BD}" type="presParOf" srcId="{A729A81A-4747-4744-9C63-764A55C7E67A}" destId="{F3E8ED51-FD77-EF44-8B7C-5EF310024DE2}" srcOrd="8" destOrd="0" presId="urn:microsoft.com/office/officeart/2005/8/layout/radial6"/>
    <dgm:cxn modelId="{11791547-AF92-624B-BE74-C82748EC21B7}" type="presParOf" srcId="{A729A81A-4747-4744-9C63-764A55C7E67A}" destId="{AAA84F74-9694-ED49-AD82-A8005742C1BA}" srcOrd="9" destOrd="0" presId="urn:microsoft.com/office/officeart/2005/8/layout/radial6"/>
    <dgm:cxn modelId="{BCB9DC9D-B3CB-0A47-9683-B84C51A46C2F}" type="presParOf" srcId="{A729A81A-4747-4744-9C63-764A55C7E67A}" destId="{112BFF94-0096-6747-BD59-49674847AECE}" srcOrd="10" destOrd="0" presId="urn:microsoft.com/office/officeart/2005/8/layout/radial6"/>
    <dgm:cxn modelId="{D4230807-9738-BD42-B8ED-DAB6AB0E2831}" type="presParOf" srcId="{A729A81A-4747-4744-9C63-764A55C7E67A}" destId="{E0FF2D71-2E9D-BC4F-BCAB-2C2963FAD2D3}" srcOrd="11" destOrd="0" presId="urn:microsoft.com/office/officeart/2005/8/layout/radial6"/>
    <dgm:cxn modelId="{D77BADDA-5FFF-1D4D-9B06-5136877A8CE0}" type="presParOf" srcId="{A729A81A-4747-4744-9C63-764A55C7E67A}" destId="{055B80A2-91C2-FD46-897D-4E5EC9B3C75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6D6D17-61A4-484D-A7F1-7E16AC9DCCF1}" type="doc">
      <dgm:prSet loTypeId="urn:microsoft.com/office/officeart/2005/8/layout/hierarchy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774FED5-B252-334D-8C4B-C61F55D9526D}">
      <dgm:prSet phldrT="[Texto]" custT="1"/>
      <dgm:spPr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ES" sz="2000" b="1" dirty="0">
              <a:solidFill>
                <a:srgbClr val="0070C0"/>
              </a:solidFill>
            </a:rPr>
            <a:t>INMUNOTERAPIA </a:t>
          </a:r>
          <a:r>
            <a:rPr lang="es-ES" sz="2000" b="1" dirty="0" err="1">
              <a:solidFill>
                <a:srgbClr val="0070C0"/>
              </a:solidFill>
            </a:rPr>
            <a:t>mCPRC</a:t>
          </a:r>
          <a:endParaRPr lang="es-ES" sz="2000" b="1" dirty="0">
            <a:solidFill>
              <a:srgbClr val="0070C0"/>
            </a:solidFill>
          </a:endParaRPr>
        </a:p>
      </dgm:t>
    </dgm:pt>
    <dgm:pt modelId="{AF916C5B-981C-134A-979E-71ED32DD1DD8}" type="parTrans" cxnId="{CF3DED21-E7A2-7D45-8AA7-456980D28462}">
      <dgm:prSet/>
      <dgm:spPr/>
      <dgm:t>
        <a:bodyPr/>
        <a:lstStyle/>
        <a:p>
          <a:endParaRPr lang="es-ES"/>
        </a:p>
      </dgm:t>
    </dgm:pt>
    <dgm:pt modelId="{2F2774C6-9FFB-D74B-A519-CB7846AF8145}" type="sibTrans" cxnId="{CF3DED21-E7A2-7D45-8AA7-456980D28462}">
      <dgm:prSet/>
      <dgm:spPr/>
      <dgm:t>
        <a:bodyPr/>
        <a:lstStyle/>
        <a:p>
          <a:endParaRPr lang="es-ES"/>
        </a:p>
      </dgm:t>
    </dgm:pt>
    <dgm:pt modelId="{ACD32F0F-9D24-1C42-A659-081E1F53CBB9}">
      <dgm:prSet phldrT="[Texto]" custT="1"/>
      <dgm:spPr/>
      <dgm:t>
        <a:bodyPr/>
        <a:lstStyle/>
        <a:p>
          <a:r>
            <a:rPr lang="es-ES" sz="1400" dirty="0"/>
            <a:t>VACUNA SIPULEUCEL-T</a:t>
          </a:r>
        </a:p>
      </dgm:t>
    </dgm:pt>
    <dgm:pt modelId="{722FD820-034C-EC42-A137-62D411C18989}" type="parTrans" cxnId="{CDA91D9D-2FC2-E74D-ADD0-432B915643D7}">
      <dgm:prSet/>
      <dgm:spPr/>
      <dgm:t>
        <a:bodyPr/>
        <a:lstStyle/>
        <a:p>
          <a:endParaRPr lang="es-ES"/>
        </a:p>
      </dgm:t>
    </dgm:pt>
    <dgm:pt modelId="{E3894AEC-4A49-194D-A8E9-F4D62E6EE62C}" type="sibTrans" cxnId="{CDA91D9D-2FC2-E74D-ADD0-432B915643D7}">
      <dgm:prSet/>
      <dgm:spPr/>
      <dgm:t>
        <a:bodyPr/>
        <a:lstStyle/>
        <a:p>
          <a:endParaRPr lang="es-ES"/>
        </a:p>
      </dgm:t>
    </dgm:pt>
    <dgm:pt modelId="{6734A6F7-33AF-134C-BB48-95650E645FE3}">
      <dgm:prSet phldrT="[Texto]" custT="1"/>
      <dgm:spPr/>
      <dgm:t>
        <a:bodyPr/>
        <a:lstStyle/>
        <a:p>
          <a:r>
            <a:rPr lang="es-ES" sz="1400" b="1" dirty="0">
              <a:solidFill>
                <a:srgbClr val="FF0000"/>
              </a:solidFill>
            </a:rPr>
            <a:t>ICI PEMBROLIZUMAB</a:t>
          </a:r>
        </a:p>
      </dgm:t>
    </dgm:pt>
    <dgm:pt modelId="{41F1EB21-362B-7E43-940D-DF54CA7A92B6}" type="parTrans" cxnId="{3EAB6CE6-B176-AD46-BDB8-28DD2D3F64D6}">
      <dgm:prSet/>
      <dgm:spPr/>
      <dgm:t>
        <a:bodyPr/>
        <a:lstStyle/>
        <a:p>
          <a:endParaRPr lang="es-ES"/>
        </a:p>
      </dgm:t>
    </dgm:pt>
    <dgm:pt modelId="{8B0FF3A7-F56D-3440-B1F2-A154E757811F}" type="sibTrans" cxnId="{3EAB6CE6-B176-AD46-BDB8-28DD2D3F64D6}">
      <dgm:prSet/>
      <dgm:spPr/>
      <dgm:t>
        <a:bodyPr/>
        <a:lstStyle/>
        <a:p>
          <a:endParaRPr lang="es-ES"/>
        </a:p>
      </dgm:t>
    </dgm:pt>
    <dgm:pt modelId="{B2A7A810-0664-A44B-9707-DA67ABE42497}">
      <dgm:prSet phldrT="[Texto]"/>
      <dgm:spPr/>
      <dgm:t>
        <a:bodyPr/>
        <a:lstStyle/>
        <a:p>
          <a:r>
            <a:rPr lang="es-ES" dirty="0"/>
            <a:t>EN paciente con inestabilidad de microsatélites (MSI-H) o </a:t>
          </a:r>
          <a:r>
            <a:rPr lang="es-ES" dirty="0" err="1"/>
            <a:t>dMMR</a:t>
          </a:r>
          <a:endParaRPr lang="es-ES" dirty="0"/>
        </a:p>
      </dgm:t>
    </dgm:pt>
    <dgm:pt modelId="{9518E5E0-9390-6A49-8614-9EA958AF9BD4}" type="parTrans" cxnId="{E0A74D87-EE75-B949-8972-92D688C53CEE}">
      <dgm:prSet/>
      <dgm:spPr/>
      <dgm:t>
        <a:bodyPr/>
        <a:lstStyle/>
        <a:p>
          <a:endParaRPr lang="es-ES"/>
        </a:p>
      </dgm:t>
    </dgm:pt>
    <dgm:pt modelId="{8A436699-87AF-8847-9A9F-9059E3AD771C}" type="sibTrans" cxnId="{E0A74D87-EE75-B949-8972-92D688C53CEE}">
      <dgm:prSet/>
      <dgm:spPr/>
      <dgm:t>
        <a:bodyPr/>
        <a:lstStyle/>
        <a:p>
          <a:endParaRPr lang="es-ES"/>
        </a:p>
      </dgm:t>
    </dgm:pt>
    <dgm:pt modelId="{B6FE69D5-8B03-0C40-8267-473E80B97F09}">
      <dgm:prSet phldrT="[Texto]"/>
      <dgm:spPr/>
      <dgm:t>
        <a:bodyPr/>
        <a:lstStyle/>
        <a:p>
          <a:r>
            <a:rPr lang="es-ES" dirty="0" err="1"/>
            <a:t>Pembrolizumab</a:t>
          </a:r>
          <a:r>
            <a:rPr lang="es-ES" dirty="0"/>
            <a:t>: Ac vs PD1 (</a:t>
          </a:r>
          <a:r>
            <a:rPr lang="es-ES" dirty="0" err="1"/>
            <a:t>prot</a:t>
          </a:r>
          <a:r>
            <a:rPr lang="es-ES" dirty="0"/>
            <a:t> de Superficie de LT_CD8+.</a:t>
          </a:r>
        </a:p>
      </dgm:t>
    </dgm:pt>
    <dgm:pt modelId="{2E60CB38-CA66-CA48-ABCB-8E7EA57632E6}" type="parTrans" cxnId="{29A4F5B4-F373-1A47-9282-8B7E02D9096A}">
      <dgm:prSet/>
      <dgm:spPr/>
      <dgm:t>
        <a:bodyPr/>
        <a:lstStyle/>
        <a:p>
          <a:endParaRPr lang="es-ES"/>
        </a:p>
      </dgm:t>
    </dgm:pt>
    <dgm:pt modelId="{84681D3B-2F38-004E-92A4-462F7FB5A18A}" type="sibTrans" cxnId="{29A4F5B4-F373-1A47-9282-8B7E02D9096A}">
      <dgm:prSet/>
      <dgm:spPr/>
      <dgm:t>
        <a:bodyPr/>
        <a:lstStyle/>
        <a:p>
          <a:endParaRPr lang="es-ES"/>
        </a:p>
      </dgm:t>
    </dgm:pt>
    <dgm:pt modelId="{0A1F917F-EEF2-FE4E-8BF2-6CC6AED0F24F}">
      <dgm:prSet phldrT="[Texto]"/>
      <dgm:spPr/>
      <dgm:t>
        <a:bodyPr/>
        <a:lstStyle/>
        <a:p>
          <a:r>
            <a:rPr lang="es-ES" dirty="0"/>
            <a:t>En estudio en pacientes que han progresado a ADT y Enza.</a:t>
          </a:r>
        </a:p>
      </dgm:t>
    </dgm:pt>
    <dgm:pt modelId="{46CA13E5-7BFE-A047-A355-DE80765B2213}" type="parTrans" cxnId="{3F5B1B4B-34CB-A44C-9A54-3447D71E4A4B}">
      <dgm:prSet/>
      <dgm:spPr/>
      <dgm:t>
        <a:bodyPr/>
        <a:lstStyle/>
        <a:p>
          <a:endParaRPr lang="es-ES"/>
        </a:p>
      </dgm:t>
    </dgm:pt>
    <dgm:pt modelId="{0A82D4A9-EB1B-4540-A9C4-D4A5CFA66FF7}" type="sibTrans" cxnId="{3F5B1B4B-34CB-A44C-9A54-3447D71E4A4B}">
      <dgm:prSet/>
      <dgm:spPr/>
      <dgm:t>
        <a:bodyPr/>
        <a:lstStyle/>
        <a:p>
          <a:endParaRPr lang="es-ES"/>
        </a:p>
      </dgm:t>
    </dgm:pt>
    <dgm:pt modelId="{479ED95F-469D-FE46-8086-4782E22265DD}">
      <dgm:prSet phldrT="[Texto]" custT="1"/>
      <dgm:spPr/>
      <dgm:t>
        <a:bodyPr/>
        <a:lstStyle/>
        <a:p>
          <a:r>
            <a:rPr lang="es-ES" sz="1200" b="1" dirty="0">
              <a:solidFill>
                <a:schemeClr val="bg1">
                  <a:lumMod val="95000"/>
                </a:schemeClr>
              </a:solidFill>
            </a:rPr>
            <a:t>KEYNOTE-365</a:t>
          </a:r>
          <a:r>
            <a:rPr lang="es-ES" sz="1200" dirty="0">
              <a:solidFill>
                <a:schemeClr val="bg1">
                  <a:lumMod val="95000"/>
                </a:schemeClr>
              </a:solidFill>
            </a:rPr>
            <a:t>: </a:t>
          </a:r>
          <a:r>
            <a:rPr lang="es-ES" sz="1200" dirty="0"/>
            <a:t>aumento  de la tasa de </a:t>
          </a:r>
          <a:r>
            <a:rPr lang="es-ES" sz="1200" dirty="0" err="1"/>
            <a:t>rpta</a:t>
          </a:r>
          <a:r>
            <a:rPr lang="es-ES" sz="1200" dirty="0"/>
            <a:t> en combinación </a:t>
          </a:r>
          <a:r>
            <a:rPr lang="es-ES" sz="1200" dirty="0" err="1"/>
            <a:t>Pembro</a:t>
          </a:r>
          <a:r>
            <a:rPr lang="es-ES" sz="1200" dirty="0"/>
            <a:t> + </a:t>
          </a:r>
          <a:r>
            <a:rPr lang="es-ES" sz="1200" dirty="0" err="1"/>
            <a:t>Olaparib</a:t>
          </a:r>
          <a:r>
            <a:rPr lang="es-ES" sz="1200" dirty="0"/>
            <a:t> independiente del estado mutacional de la HRR.</a:t>
          </a:r>
        </a:p>
      </dgm:t>
    </dgm:pt>
    <dgm:pt modelId="{DF2411F1-6AD6-B044-828E-F6AE27DD9FC9}" type="parTrans" cxnId="{F7E1B910-91B7-664A-903C-7F7282768922}">
      <dgm:prSet/>
      <dgm:spPr/>
      <dgm:t>
        <a:bodyPr/>
        <a:lstStyle/>
        <a:p>
          <a:endParaRPr lang="es-ES"/>
        </a:p>
      </dgm:t>
    </dgm:pt>
    <dgm:pt modelId="{624C6EDD-F835-094B-99AD-DA268EBCC3AF}" type="sibTrans" cxnId="{F7E1B910-91B7-664A-903C-7F7282768922}">
      <dgm:prSet/>
      <dgm:spPr/>
      <dgm:t>
        <a:bodyPr/>
        <a:lstStyle/>
        <a:p>
          <a:endParaRPr lang="es-ES"/>
        </a:p>
      </dgm:t>
    </dgm:pt>
    <dgm:pt modelId="{C8DBB48F-AE70-F14F-ABAA-FB1D9BF2FE73}">
      <dgm:prSet phldrT="[Texto]" custT="1"/>
      <dgm:spPr/>
      <dgm:t>
        <a:bodyPr/>
        <a:lstStyle/>
        <a:p>
          <a:r>
            <a:rPr lang="es-ES" sz="1400" dirty="0"/>
            <a:t>IPILIMUMAB: Ac vs CTLA-4</a:t>
          </a:r>
        </a:p>
      </dgm:t>
    </dgm:pt>
    <dgm:pt modelId="{57F63AB1-8FE1-3C4B-B57A-1FC4CD7246D7}" type="parTrans" cxnId="{6B64CF37-B6BD-4A41-BA85-020FF51604B9}">
      <dgm:prSet/>
      <dgm:spPr/>
      <dgm:t>
        <a:bodyPr/>
        <a:lstStyle/>
        <a:p>
          <a:endParaRPr lang="es-ES"/>
        </a:p>
      </dgm:t>
    </dgm:pt>
    <dgm:pt modelId="{0D059928-1DE2-6E41-94AD-7E5C97896638}" type="sibTrans" cxnId="{6B64CF37-B6BD-4A41-BA85-020FF51604B9}">
      <dgm:prSet/>
      <dgm:spPr/>
      <dgm:t>
        <a:bodyPr/>
        <a:lstStyle/>
        <a:p>
          <a:endParaRPr lang="es-ES"/>
        </a:p>
      </dgm:t>
    </dgm:pt>
    <dgm:pt modelId="{B31F4253-51DA-5247-AA41-658655B1ED15}">
      <dgm:prSet phldrT="[Texto]"/>
      <dgm:spPr/>
      <dgm:t>
        <a:bodyPr/>
        <a:lstStyle/>
        <a:p>
          <a:r>
            <a:rPr lang="es-ES" dirty="0"/>
            <a:t>IPILIMUMAB + NIVOLUMAB redujo la progresión en un estudio </a:t>
          </a:r>
          <a:r>
            <a:rPr lang="es-ES" dirty="0" err="1"/>
            <a:t>Phase</a:t>
          </a:r>
          <a:r>
            <a:rPr lang="es-ES" dirty="0"/>
            <a:t> </a:t>
          </a:r>
          <a:r>
            <a:rPr lang="es-ES" dirty="0" err="1"/>
            <a:t>ii</a:t>
          </a:r>
          <a:r>
            <a:rPr lang="es-ES" dirty="0"/>
            <a:t> en </a:t>
          </a:r>
          <a:r>
            <a:rPr lang="es-ES" dirty="0" err="1"/>
            <a:t>mCPRC</a:t>
          </a:r>
          <a:r>
            <a:rPr lang="es-ES" dirty="0"/>
            <a:t> </a:t>
          </a:r>
        </a:p>
      </dgm:t>
    </dgm:pt>
    <dgm:pt modelId="{8A2F7171-7477-E143-9CDD-B114D8D3A09C}" type="parTrans" cxnId="{7C438386-32B0-1B4F-B602-0EE4B08AD894}">
      <dgm:prSet/>
      <dgm:spPr/>
      <dgm:t>
        <a:bodyPr/>
        <a:lstStyle/>
        <a:p>
          <a:endParaRPr lang="es-ES"/>
        </a:p>
      </dgm:t>
    </dgm:pt>
    <dgm:pt modelId="{AE69808A-9157-4149-AC1F-05B9AB62A365}" type="sibTrans" cxnId="{7C438386-32B0-1B4F-B602-0EE4B08AD894}">
      <dgm:prSet/>
      <dgm:spPr/>
      <dgm:t>
        <a:bodyPr/>
        <a:lstStyle/>
        <a:p>
          <a:endParaRPr lang="es-ES"/>
        </a:p>
      </dgm:t>
    </dgm:pt>
    <dgm:pt modelId="{72A2DE78-7F99-9F4B-A902-E05011B8C309}">
      <dgm:prSet phldrT="[Texto]" custT="1"/>
      <dgm:spPr/>
      <dgm:t>
        <a:bodyPr/>
        <a:lstStyle/>
        <a:p>
          <a:r>
            <a:rPr lang="es-ES" sz="1200" dirty="0"/>
            <a:t>TERAPIA ANTIANGIOGENICA</a:t>
          </a:r>
        </a:p>
      </dgm:t>
    </dgm:pt>
    <dgm:pt modelId="{2D45E432-F4FD-2644-A7A9-DD3F7D5684D7}" type="parTrans" cxnId="{45715624-092C-6641-9DA8-6A954D4BEF2C}">
      <dgm:prSet/>
      <dgm:spPr/>
      <dgm:t>
        <a:bodyPr/>
        <a:lstStyle/>
        <a:p>
          <a:endParaRPr lang="es-ES"/>
        </a:p>
      </dgm:t>
    </dgm:pt>
    <dgm:pt modelId="{3FC34D0B-B92E-B549-A8BD-0C48E8045802}" type="sibTrans" cxnId="{45715624-092C-6641-9DA8-6A954D4BEF2C}">
      <dgm:prSet/>
      <dgm:spPr/>
      <dgm:t>
        <a:bodyPr/>
        <a:lstStyle/>
        <a:p>
          <a:endParaRPr lang="es-ES"/>
        </a:p>
      </dgm:t>
    </dgm:pt>
    <dgm:pt modelId="{51A1AEBA-C886-2F48-9777-8AEB184D8FAA}">
      <dgm:prSet phldrT="[Texto]"/>
      <dgm:spPr/>
      <dgm:t>
        <a:bodyPr/>
        <a:lstStyle/>
        <a:p>
          <a:r>
            <a:rPr lang="es-ES" dirty="0"/>
            <a:t>en tumores que expresan </a:t>
          </a:r>
          <a:r>
            <a:rPr lang="es-ES" dirty="0" err="1"/>
            <a:t>microRNA</a:t>
          </a:r>
          <a:r>
            <a:rPr lang="es-ES" dirty="0"/>
            <a:t> miR-221 bajo  y VEGFR2 elevado.</a:t>
          </a:r>
        </a:p>
      </dgm:t>
    </dgm:pt>
    <dgm:pt modelId="{FD6EEB9A-D492-1744-9A15-B2FDCD8069E7}" type="parTrans" cxnId="{F66A5EDA-38B4-2740-BC78-0FBAD14FDDE2}">
      <dgm:prSet/>
      <dgm:spPr/>
      <dgm:t>
        <a:bodyPr/>
        <a:lstStyle/>
        <a:p>
          <a:endParaRPr lang="es-ES"/>
        </a:p>
      </dgm:t>
    </dgm:pt>
    <dgm:pt modelId="{04246D39-D045-684F-9297-009EC57145F1}" type="sibTrans" cxnId="{F66A5EDA-38B4-2740-BC78-0FBAD14FDDE2}">
      <dgm:prSet/>
      <dgm:spPr/>
      <dgm:t>
        <a:bodyPr/>
        <a:lstStyle/>
        <a:p>
          <a:endParaRPr lang="es-ES"/>
        </a:p>
      </dgm:t>
    </dgm:pt>
    <dgm:pt modelId="{080A6F65-99AF-D040-8564-E71454499099}" type="pres">
      <dgm:prSet presAssocID="{9D6D6D17-61A4-484D-A7F1-7E16AC9DCCF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AD5272-5D63-7F4F-8F7D-6D91EBB9CD3E}" type="pres">
      <dgm:prSet presAssocID="{6774FED5-B252-334D-8C4B-C61F55D9526D}" presName="root1" presStyleCnt="0"/>
      <dgm:spPr/>
    </dgm:pt>
    <dgm:pt modelId="{8CBD20C6-1E1F-0845-9A4D-65AE0B74B824}" type="pres">
      <dgm:prSet presAssocID="{6774FED5-B252-334D-8C4B-C61F55D9526D}" presName="LevelOneTextNode" presStyleLbl="node0" presStyleIdx="0" presStyleCnt="1" custScaleX="1363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2473332-47EE-444A-B9B1-116CB1A8CED2}" type="pres">
      <dgm:prSet presAssocID="{6774FED5-B252-334D-8C4B-C61F55D9526D}" presName="level2hierChild" presStyleCnt="0"/>
      <dgm:spPr/>
    </dgm:pt>
    <dgm:pt modelId="{78C15CC9-E0F2-FF47-846E-BEEB53307384}" type="pres">
      <dgm:prSet presAssocID="{722FD820-034C-EC42-A137-62D411C18989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2F7ACEC4-7916-564B-96FF-05D9BFACC23B}" type="pres">
      <dgm:prSet presAssocID="{722FD820-034C-EC42-A137-62D411C18989}" presName="connTx" presStyleLbl="parChTrans1D2" presStyleIdx="0" presStyleCnt="4"/>
      <dgm:spPr/>
      <dgm:t>
        <a:bodyPr/>
        <a:lstStyle/>
        <a:p>
          <a:endParaRPr lang="es-ES"/>
        </a:p>
      </dgm:t>
    </dgm:pt>
    <dgm:pt modelId="{908B903C-FBA6-5045-8630-A29EF07C8EEC}" type="pres">
      <dgm:prSet presAssocID="{ACD32F0F-9D24-1C42-A659-081E1F53CBB9}" presName="root2" presStyleCnt="0"/>
      <dgm:spPr/>
    </dgm:pt>
    <dgm:pt modelId="{DF48E9A3-BBA7-3B43-BCE5-EDCBD86A8DFF}" type="pres">
      <dgm:prSet presAssocID="{ACD32F0F-9D24-1C42-A659-081E1F53CBB9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A15C3A-F2E6-F947-9021-004799941056}" type="pres">
      <dgm:prSet presAssocID="{ACD32F0F-9D24-1C42-A659-081E1F53CBB9}" presName="level3hierChild" presStyleCnt="0"/>
      <dgm:spPr/>
    </dgm:pt>
    <dgm:pt modelId="{6BF22B60-E2CA-BB43-A104-DBB63DA0D580}" type="pres">
      <dgm:prSet presAssocID="{41F1EB21-362B-7E43-940D-DF54CA7A92B6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380DFB52-CF8D-154E-B786-FF8D6FE9D3BB}" type="pres">
      <dgm:prSet presAssocID="{41F1EB21-362B-7E43-940D-DF54CA7A92B6}" presName="connTx" presStyleLbl="parChTrans1D2" presStyleIdx="1" presStyleCnt="4"/>
      <dgm:spPr/>
      <dgm:t>
        <a:bodyPr/>
        <a:lstStyle/>
        <a:p>
          <a:endParaRPr lang="es-ES"/>
        </a:p>
      </dgm:t>
    </dgm:pt>
    <dgm:pt modelId="{A7539926-33AD-DF42-974D-C9D103B64E43}" type="pres">
      <dgm:prSet presAssocID="{6734A6F7-33AF-134C-BB48-95650E645FE3}" presName="root2" presStyleCnt="0"/>
      <dgm:spPr/>
    </dgm:pt>
    <dgm:pt modelId="{63D0CD01-C813-7147-BA21-81C454133557}" type="pres">
      <dgm:prSet presAssocID="{6734A6F7-33AF-134C-BB48-95650E645FE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9A54956-E1F6-6245-AA8E-93F24C5C4E56}" type="pres">
      <dgm:prSet presAssocID="{6734A6F7-33AF-134C-BB48-95650E645FE3}" presName="level3hierChild" presStyleCnt="0"/>
      <dgm:spPr/>
    </dgm:pt>
    <dgm:pt modelId="{B9DC696B-5FFB-3443-B4B4-28CEE4CF6982}" type="pres">
      <dgm:prSet presAssocID="{9518E5E0-9390-6A49-8614-9EA958AF9BD4}" presName="conn2-1" presStyleLbl="parChTrans1D3" presStyleIdx="0" presStyleCnt="6"/>
      <dgm:spPr/>
      <dgm:t>
        <a:bodyPr/>
        <a:lstStyle/>
        <a:p>
          <a:endParaRPr lang="es-ES"/>
        </a:p>
      </dgm:t>
    </dgm:pt>
    <dgm:pt modelId="{3BD46E7A-AF83-8742-9C98-9FBBB8BBC74B}" type="pres">
      <dgm:prSet presAssocID="{9518E5E0-9390-6A49-8614-9EA958AF9BD4}" presName="connTx" presStyleLbl="parChTrans1D3" presStyleIdx="0" presStyleCnt="6"/>
      <dgm:spPr/>
      <dgm:t>
        <a:bodyPr/>
        <a:lstStyle/>
        <a:p>
          <a:endParaRPr lang="es-ES"/>
        </a:p>
      </dgm:t>
    </dgm:pt>
    <dgm:pt modelId="{B151A39B-9933-B340-96D9-44F09BCA03AD}" type="pres">
      <dgm:prSet presAssocID="{B2A7A810-0664-A44B-9707-DA67ABE42497}" presName="root2" presStyleCnt="0"/>
      <dgm:spPr/>
    </dgm:pt>
    <dgm:pt modelId="{2FC98858-AD77-1B46-BC3F-27EAC32A3C3D}" type="pres">
      <dgm:prSet presAssocID="{B2A7A810-0664-A44B-9707-DA67ABE42497}" presName="LevelTwoTextNode" presStyleLbl="node3" presStyleIdx="0" presStyleCnt="6" custScaleX="1709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AFB4E6-6162-1446-911E-0AB22335BDCA}" type="pres">
      <dgm:prSet presAssocID="{B2A7A810-0664-A44B-9707-DA67ABE42497}" presName="level3hierChild" presStyleCnt="0"/>
      <dgm:spPr/>
    </dgm:pt>
    <dgm:pt modelId="{1EDB4C03-07AF-2B40-9597-44B62AAC079B}" type="pres">
      <dgm:prSet presAssocID="{2E60CB38-CA66-CA48-ABCB-8E7EA57632E6}" presName="conn2-1" presStyleLbl="parChTrans1D3" presStyleIdx="1" presStyleCnt="6"/>
      <dgm:spPr/>
      <dgm:t>
        <a:bodyPr/>
        <a:lstStyle/>
        <a:p>
          <a:endParaRPr lang="es-ES"/>
        </a:p>
      </dgm:t>
    </dgm:pt>
    <dgm:pt modelId="{E4CDE431-ECF7-FA41-9D51-77DAFB09A6D1}" type="pres">
      <dgm:prSet presAssocID="{2E60CB38-CA66-CA48-ABCB-8E7EA57632E6}" presName="connTx" presStyleLbl="parChTrans1D3" presStyleIdx="1" presStyleCnt="6"/>
      <dgm:spPr/>
      <dgm:t>
        <a:bodyPr/>
        <a:lstStyle/>
        <a:p>
          <a:endParaRPr lang="es-ES"/>
        </a:p>
      </dgm:t>
    </dgm:pt>
    <dgm:pt modelId="{1033E76C-D2F7-EB40-8DD5-5C6C043B2ED5}" type="pres">
      <dgm:prSet presAssocID="{B6FE69D5-8B03-0C40-8267-473E80B97F09}" presName="root2" presStyleCnt="0"/>
      <dgm:spPr/>
    </dgm:pt>
    <dgm:pt modelId="{524470ED-DC92-DE4B-85B3-52E1F7FA6C61}" type="pres">
      <dgm:prSet presAssocID="{B6FE69D5-8B03-0C40-8267-473E80B97F09}" presName="LevelTwoTextNode" presStyleLbl="node3" presStyleIdx="1" presStyleCnt="6" custScaleX="1402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9A39AC-9AF0-6248-9D8E-041525CD3E51}" type="pres">
      <dgm:prSet presAssocID="{B6FE69D5-8B03-0C40-8267-473E80B97F09}" presName="level3hierChild" presStyleCnt="0"/>
      <dgm:spPr/>
    </dgm:pt>
    <dgm:pt modelId="{739CF0BF-7975-AD42-916E-A199114A864E}" type="pres">
      <dgm:prSet presAssocID="{DF2411F1-6AD6-B044-828E-F6AE27DD9FC9}" presName="conn2-1" presStyleLbl="parChTrans1D3" presStyleIdx="2" presStyleCnt="6"/>
      <dgm:spPr/>
      <dgm:t>
        <a:bodyPr/>
        <a:lstStyle/>
        <a:p>
          <a:endParaRPr lang="es-ES"/>
        </a:p>
      </dgm:t>
    </dgm:pt>
    <dgm:pt modelId="{DE2FA982-7070-5D4F-84A7-712C66FF461D}" type="pres">
      <dgm:prSet presAssocID="{DF2411F1-6AD6-B044-828E-F6AE27DD9FC9}" presName="connTx" presStyleLbl="parChTrans1D3" presStyleIdx="2" presStyleCnt="6"/>
      <dgm:spPr/>
      <dgm:t>
        <a:bodyPr/>
        <a:lstStyle/>
        <a:p>
          <a:endParaRPr lang="es-ES"/>
        </a:p>
      </dgm:t>
    </dgm:pt>
    <dgm:pt modelId="{3EC8541D-40FE-7B49-9268-A7946C4F5194}" type="pres">
      <dgm:prSet presAssocID="{479ED95F-469D-FE46-8086-4782E22265DD}" presName="root2" presStyleCnt="0"/>
      <dgm:spPr/>
    </dgm:pt>
    <dgm:pt modelId="{5F80206D-E485-3A4D-9391-C6506DDE3926}" type="pres">
      <dgm:prSet presAssocID="{479ED95F-469D-FE46-8086-4782E22265DD}" presName="LevelTwoTextNode" presStyleLbl="node3" presStyleIdx="2" presStyleCnt="6" custScaleX="1724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9081F0B-D0BA-C245-9A7B-03C407438AE2}" type="pres">
      <dgm:prSet presAssocID="{479ED95F-469D-FE46-8086-4782E22265DD}" presName="level3hierChild" presStyleCnt="0"/>
      <dgm:spPr/>
    </dgm:pt>
    <dgm:pt modelId="{98D34A55-793A-6E4A-A814-0CF098047754}" type="pres">
      <dgm:prSet presAssocID="{46CA13E5-7BFE-A047-A355-DE80765B2213}" presName="conn2-1" presStyleLbl="parChTrans1D3" presStyleIdx="3" presStyleCnt="6"/>
      <dgm:spPr/>
      <dgm:t>
        <a:bodyPr/>
        <a:lstStyle/>
        <a:p>
          <a:endParaRPr lang="es-ES"/>
        </a:p>
      </dgm:t>
    </dgm:pt>
    <dgm:pt modelId="{9807E41A-4864-484F-97DB-9D52540A6909}" type="pres">
      <dgm:prSet presAssocID="{46CA13E5-7BFE-A047-A355-DE80765B2213}" presName="connTx" presStyleLbl="parChTrans1D3" presStyleIdx="3" presStyleCnt="6"/>
      <dgm:spPr/>
      <dgm:t>
        <a:bodyPr/>
        <a:lstStyle/>
        <a:p>
          <a:endParaRPr lang="es-ES"/>
        </a:p>
      </dgm:t>
    </dgm:pt>
    <dgm:pt modelId="{0F09A94A-B87C-1443-BD72-9C34C1D49584}" type="pres">
      <dgm:prSet presAssocID="{0A1F917F-EEF2-FE4E-8BF2-6CC6AED0F24F}" presName="root2" presStyleCnt="0"/>
      <dgm:spPr/>
    </dgm:pt>
    <dgm:pt modelId="{6FD0772F-6B1A-A34E-9239-DAF7A2E38EF6}" type="pres">
      <dgm:prSet presAssocID="{0A1F917F-EEF2-FE4E-8BF2-6CC6AED0F24F}" presName="LevelTwoTextNode" presStyleLbl="node3" presStyleIdx="3" presStyleCnt="6" custScaleX="1724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BCE7C7E-E280-A84B-AE92-AB6C51793233}" type="pres">
      <dgm:prSet presAssocID="{0A1F917F-EEF2-FE4E-8BF2-6CC6AED0F24F}" presName="level3hierChild" presStyleCnt="0"/>
      <dgm:spPr/>
    </dgm:pt>
    <dgm:pt modelId="{D5984F4D-8154-684D-B081-221CBE0BE11A}" type="pres">
      <dgm:prSet presAssocID="{57F63AB1-8FE1-3C4B-B57A-1FC4CD7246D7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9A730AA8-BDEA-5E42-9225-07D44D4DDFD2}" type="pres">
      <dgm:prSet presAssocID="{57F63AB1-8FE1-3C4B-B57A-1FC4CD7246D7}" presName="connTx" presStyleLbl="parChTrans1D2" presStyleIdx="2" presStyleCnt="4"/>
      <dgm:spPr/>
      <dgm:t>
        <a:bodyPr/>
        <a:lstStyle/>
        <a:p>
          <a:endParaRPr lang="es-ES"/>
        </a:p>
      </dgm:t>
    </dgm:pt>
    <dgm:pt modelId="{794A7CB7-BECA-0448-8C94-302BD50CA9D5}" type="pres">
      <dgm:prSet presAssocID="{C8DBB48F-AE70-F14F-ABAA-FB1D9BF2FE73}" presName="root2" presStyleCnt="0"/>
      <dgm:spPr/>
    </dgm:pt>
    <dgm:pt modelId="{7A419B43-F003-2248-8182-6855C8C51AA1}" type="pres">
      <dgm:prSet presAssocID="{C8DBB48F-AE70-F14F-ABAA-FB1D9BF2FE73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8D41F29-E72A-F14C-9355-96C6AC3B4ECD}" type="pres">
      <dgm:prSet presAssocID="{C8DBB48F-AE70-F14F-ABAA-FB1D9BF2FE73}" presName="level3hierChild" presStyleCnt="0"/>
      <dgm:spPr/>
    </dgm:pt>
    <dgm:pt modelId="{A8A61AD2-53C9-C349-AF0F-EF4770E209CF}" type="pres">
      <dgm:prSet presAssocID="{8A2F7171-7477-E143-9CDD-B114D8D3A09C}" presName="conn2-1" presStyleLbl="parChTrans1D3" presStyleIdx="4" presStyleCnt="6"/>
      <dgm:spPr/>
      <dgm:t>
        <a:bodyPr/>
        <a:lstStyle/>
        <a:p>
          <a:endParaRPr lang="es-ES"/>
        </a:p>
      </dgm:t>
    </dgm:pt>
    <dgm:pt modelId="{AEF9B1B6-71FF-8943-87F0-F42EF3B18C22}" type="pres">
      <dgm:prSet presAssocID="{8A2F7171-7477-E143-9CDD-B114D8D3A09C}" presName="connTx" presStyleLbl="parChTrans1D3" presStyleIdx="4" presStyleCnt="6"/>
      <dgm:spPr/>
      <dgm:t>
        <a:bodyPr/>
        <a:lstStyle/>
        <a:p>
          <a:endParaRPr lang="es-ES"/>
        </a:p>
      </dgm:t>
    </dgm:pt>
    <dgm:pt modelId="{1EC9FB5C-9A7E-4448-903C-28C7D9FF4BCF}" type="pres">
      <dgm:prSet presAssocID="{B31F4253-51DA-5247-AA41-658655B1ED15}" presName="root2" presStyleCnt="0"/>
      <dgm:spPr/>
    </dgm:pt>
    <dgm:pt modelId="{08B866FA-92A2-1047-9297-26E5338D3068}" type="pres">
      <dgm:prSet presAssocID="{B31F4253-51DA-5247-AA41-658655B1ED15}" presName="LevelTwoTextNode" presStyleLbl="node3" presStyleIdx="4" presStyleCnt="6" custScaleX="156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4A9B9A-F7AE-5248-ACAE-C45964DBA059}" type="pres">
      <dgm:prSet presAssocID="{B31F4253-51DA-5247-AA41-658655B1ED15}" presName="level3hierChild" presStyleCnt="0"/>
      <dgm:spPr/>
    </dgm:pt>
    <dgm:pt modelId="{685808D9-B5F2-FD43-A633-B7CAF859572F}" type="pres">
      <dgm:prSet presAssocID="{2D45E432-F4FD-2644-A7A9-DD3F7D5684D7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53B04062-911B-EC48-8E17-57EC49E9AC09}" type="pres">
      <dgm:prSet presAssocID="{2D45E432-F4FD-2644-A7A9-DD3F7D5684D7}" presName="connTx" presStyleLbl="parChTrans1D2" presStyleIdx="3" presStyleCnt="4"/>
      <dgm:spPr/>
      <dgm:t>
        <a:bodyPr/>
        <a:lstStyle/>
        <a:p>
          <a:endParaRPr lang="es-ES"/>
        </a:p>
      </dgm:t>
    </dgm:pt>
    <dgm:pt modelId="{DAEF0847-F872-2145-BEDE-CB15996F45DA}" type="pres">
      <dgm:prSet presAssocID="{72A2DE78-7F99-9F4B-A902-E05011B8C309}" presName="root2" presStyleCnt="0"/>
      <dgm:spPr/>
    </dgm:pt>
    <dgm:pt modelId="{31F1B23F-4C20-B54E-AA04-DC8747C03CDD}" type="pres">
      <dgm:prSet presAssocID="{72A2DE78-7F99-9F4B-A902-E05011B8C309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BBBEBA-A0EC-FE46-BB44-D057FC62C307}" type="pres">
      <dgm:prSet presAssocID="{72A2DE78-7F99-9F4B-A902-E05011B8C309}" presName="level3hierChild" presStyleCnt="0"/>
      <dgm:spPr/>
    </dgm:pt>
    <dgm:pt modelId="{57C24BF0-EEF4-4246-99E2-6ACD5B966D4A}" type="pres">
      <dgm:prSet presAssocID="{FD6EEB9A-D492-1744-9A15-B2FDCD8069E7}" presName="conn2-1" presStyleLbl="parChTrans1D3" presStyleIdx="5" presStyleCnt="6"/>
      <dgm:spPr/>
      <dgm:t>
        <a:bodyPr/>
        <a:lstStyle/>
        <a:p>
          <a:endParaRPr lang="es-ES"/>
        </a:p>
      </dgm:t>
    </dgm:pt>
    <dgm:pt modelId="{269A6CD1-B16E-F942-8A74-646A67932503}" type="pres">
      <dgm:prSet presAssocID="{FD6EEB9A-D492-1744-9A15-B2FDCD8069E7}" presName="connTx" presStyleLbl="parChTrans1D3" presStyleIdx="5" presStyleCnt="6"/>
      <dgm:spPr/>
      <dgm:t>
        <a:bodyPr/>
        <a:lstStyle/>
        <a:p>
          <a:endParaRPr lang="es-ES"/>
        </a:p>
      </dgm:t>
    </dgm:pt>
    <dgm:pt modelId="{7992D91C-CEB3-7C46-A5BC-F43A1EEDBC49}" type="pres">
      <dgm:prSet presAssocID="{51A1AEBA-C886-2F48-9777-8AEB184D8FAA}" presName="root2" presStyleCnt="0"/>
      <dgm:spPr/>
    </dgm:pt>
    <dgm:pt modelId="{14179709-801F-0941-839B-AB7DAE4EDDA9}" type="pres">
      <dgm:prSet presAssocID="{51A1AEBA-C886-2F48-9777-8AEB184D8FAA}" presName="LevelTwoTextNode" presStyleLbl="node3" presStyleIdx="5" presStyleCnt="6" custScaleX="15483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CFB40F0-2781-4E43-ADB1-595A3BD5D5AA}" type="pres">
      <dgm:prSet presAssocID="{51A1AEBA-C886-2F48-9777-8AEB184D8FAA}" presName="level3hierChild" presStyleCnt="0"/>
      <dgm:spPr/>
    </dgm:pt>
  </dgm:ptLst>
  <dgm:cxnLst>
    <dgm:cxn modelId="{24A0E264-A5DB-7A49-AFDC-95DE80A3B3F1}" type="presOf" srcId="{9518E5E0-9390-6A49-8614-9EA958AF9BD4}" destId="{3BD46E7A-AF83-8742-9C98-9FBBB8BBC74B}" srcOrd="1" destOrd="0" presId="urn:microsoft.com/office/officeart/2005/8/layout/hierarchy2"/>
    <dgm:cxn modelId="{6DC005D4-446E-A446-ACD6-98BFF1D1F895}" type="presOf" srcId="{C8DBB48F-AE70-F14F-ABAA-FB1D9BF2FE73}" destId="{7A419B43-F003-2248-8182-6855C8C51AA1}" srcOrd="0" destOrd="0" presId="urn:microsoft.com/office/officeart/2005/8/layout/hierarchy2"/>
    <dgm:cxn modelId="{74625B15-633D-1044-A2F1-CB23CF47F292}" type="presOf" srcId="{8A2F7171-7477-E143-9CDD-B114D8D3A09C}" destId="{A8A61AD2-53C9-C349-AF0F-EF4770E209CF}" srcOrd="0" destOrd="0" presId="urn:microsoft.com/office/officeart/2005/8/layout/hierarchy2"/>
    <dgm:cxn modelId="{DC5DD738-BE5D-F441-B77A-F38DFEB2E66A}" type="presOf" srcId="{46CA13E5-7BFE-A047-A355-DE80765B2213}" destId="{98D34A55-793A-6E4A-A814-0CF098047754}" srcOrd="0" destOrd="0" presId="urn:microsoft.com/office/officeart/2005/8/layout/hierarchy2"/>
    <dgm:cxn modelId="{C805C74B-3FA2-4243-9606-31196B24AE6F}" type="presOf" srcId="{B31F4253-51DA-5247-AA41-658655B1ED15}" destId="{08B866FA-92A2-1047-9297-26E5338D3068}" srcOrd="0" destOrd="0" presId="urn:microsoft.com/office/officeart/2005/8/layout/hierarchy2"/>
    <dgm:cxn modelId="{3F5B1B4B-34CB-A44C-9A54-3447D71E4A4B}" srcId="{6734A6F7-33AF-134C-BB48-95650E645FE3}" destId="{0A1F917F-EEF2-FE4E-8BF2-6CC6AED0F24F}" srcOrd="3" destOrd="0" parTransId="{46CA13E5-7BFE-A047-A355-DE80765B2213}" sibTransId="{0A82D4A9-EB1B-4540-A9C4-D4A5CFA66FF7}"/>
    <dgm:cxn modelId="{24090F4A-CC52-2F40-AE82-6DB52C5277A0}" type="presOf" srcId="{57F63AB1-8FE1-3C4B-B57A-1FC4CD7246D7}" destId="{D5984F4D-8154-684D-B081-221CBE0BE11A}" srcOrd="0" destOrd="0" presId="urn:microsoft.com/office/officeart/2005/8/layout/hierarchy2"/>
    <dgm:cxn modelId="{3EAB6CE6-B176-AD46-BDB8-28DD2D3F64D6}" srcId="{6774FED5-B252-334D-8C4B-C61F55D9526D}" destId="{6734A6F7-33AF-134C-BB48-95650E645FE3}" srcOrd="1" destOrd="0" parTransId="{41F1EB21-362B-7E43-940D-DF54CA7A92B6}" sibTransId="{8B0FF3A7-F56D-3440-B1F2-A154E757811F}"/>
    <dgm:cxn modelId="{3B2E549E-7CA3-2E41-9E40-D9B1F055E71E}" type="presOf" srcId="{FD6EEB9A-D492-1744-9A15-B2FDCD8069E7}" destId="{269A6CD1-B16E-F942-8A74-646A67932503}" srcOrd="1" destOrd="0" presId="urn:microsoft.com/office/officeart/2005/8/layout/hierarchy2"/>
    <dgm:cxn modelId="{02646DBA-92C0-8248-AAD6-357A5E30BD79}" type="presOf" srcId="{41F1EB21-362B-7E43-940D-DF54CA7A92B6}" destId="{6BF22B60-E2CA-BB43-A104-DBB63DA0D580}" srcOrd="0" destOrd="0" presId="urn:microsoft.com/office/officeart/2005/8/layout/hierarchy2"/>
    <dgm:cxn modelId="{36646FEA-64BC-A441-8AFC-BA879DD40F6A}" type="presOf" srcId="{ACD32F0F-9D24-1C42-A659-081E1F53CBB9}" destId="{DF48E9A3-BBA7-3B43-BCE5-EDCBD86A8DFF}" srcOrd="0" destOrd="0" presId="urn:microsoft.com/office/officeart/2005/8/layout/hierarchy2"/>
    <dgm:cxn modelId="{E0A74D87-EE75-B949-8972-92D688C53CEE}" srcId="{6734A6F7-33AF-134C-BB48-95650E645FE3}" destId="{B2A7A810-0664-A44B-9707-DA67ABE42497}" srcOrd="0" destOrd="0" parTransId="{9518E5E0-9390-6A49-8614-9EA958AF9BD4}" sibTransId="{8A436699-87AF-8847-9A9F-9059E3AD771C}"/>
    <dgm:cxn modelId="{3F259EB6-93F5-EB47-9FE7-F79CFE20ADDC}" type="presOf" srcId="{FD6EEB9A-D492-1744-9A15-B2FDCD8069E7}" destId="{57C24BF0-EEF4-4246-99E2-6ACD5B966D4A}" srcOrd="0" destOrd="0" presId="urn:microsoft.com/office/officeart/2005/8/layout/hierarchy2"/>
    <dgm:cxn modelId="{FC43B9B3-1F85-904A-8212-C7432FE8177D}" type="presOf" srcId="{722FD820-034C-EC42-A137-62D411C18989}" destId="{2F7ACEC4-7916-564B-96FF-05D9BFACC23B}" srcOrd="1" destOrd="0" presId="urn:microsoft.com/office/officeart/2005/8/layout/hierarchy2"/>
    <dgm:cxn modelId="{00716674-F268-3542-AD33-9D42FDAC94C7}" type="presOf" srcId="{9D6D6D17-61A4-484D-A7F1-7E16AC9DCCF1}" destId="{080A6F65-99AF-D040-8564-E71454499099}" srcOrd="0" destOrd="0" presId="urn:microsoft.com/office/officeart/2005/8/layout/hierarchy2"/>
    <dgm:cxn modelId="{3A4C286D-A223-804D-866C-58871B584961}" type="presOf" srcId="{2E60CB38-CA66-CA48-ABCB-8E7EA57632E6}" destId="{1EDB4C03-07AF-2B40-9597-44B62AAC079B}" srcOrd="0" destOrd="0" presId="urn:microsoft.com/office/officeart/2005/8/layout/hierarchy2"/>
    <dgm:cxn modelId="{7BBD430C-32D4-5A4D-8376-17DA5C66C40B}" type="presOf" srcId="{57F63AB1-8FE1-3C4B-B57A-1FC4CD7246D7}" destId="{9A730AA8-BDEA-5E42-9225-07D44D4DDFD2}" srcOrd="1" destOrd="0" presId="urn:microsoft.com/office/officeart/2005/8/layout/hierarchy2"/>
    <dgm:cxn modelId="{F7E1B910-91B7-664A-903C-7F7282768922}" srcId="{6734A6F7-33AF-134C-BB48-95650E645FE3}" destId="{479ED95F-469D-FE46-8086-4782E22265DD}" srcOrd="2" destOrd="0" parTransId="{DF2411F1-6AD6-B044-828E-F6AE27DD9FC9}" sibTransId="{624C6EDD-F835-094B-99AD-DA268EBCC3AF}"/>
    <dgm:cxn modelId="{6473C72D-D7FF-FD4C-AB81-7CD474BFD686}" type="presOf" srcId="{6774FED5-B252-334D-8C4B-C61F55D9526D}" destId="{8CBD20C6-1E1F-0845-9A4D-65AE0B74B824}" srcOrd="0" destOrd="0" presId="urn:microsoft.com/office/officeart/2005/8/layout/hierarchy2"/>
    <dgm:cxn modelId="{7C438386-32B0-1B4F-B602-0EE4B08AD894}" srcId="{C8DBB48F-AE70-F14F-ABAA-FB1D9BF2FE73}" destId="{B31F4253-51DA-5247-AA41-658655B1ED15}" srcOrd="0" destOrd="0" parTransId="{8A2F7171-7477-E143-9CDD-B114D8D3A09C}" sibTransId="{AE69808A-9157-4149-AC1F-05B9AB62A365}"/>
    <dgm:cxn modelId="{F66A5EDA-38B4-2740-BC78-0FBAD14FDDE2}" srcId="{72A2DE78-7F99-9F4B-A902-E05011B8C309}" destId="{51A1AEBA-C886-2F48-9777-8AEB184D8FAA}" srcOrd="0" destOrd="0" parTransId="{FD6EEB9A-D492-1744-9A15-B2FDCD8069E7}" sibTransId="{04246D39-D045-684F-9297-009EC57145F1}"/>
    <dgm:cxn modelId="{6A0FFCE3-E808-DC42-AFB1-2A0E9F4806BF}" type="presOf" srcId="{9518E5E0-9390-6A49-8614-9EA958AF9BD4}" destId="{B9DC696B-5FFB-3443-B4B4-28CEE4CF6982}" srcOrd="0" destOrd="0" presId="urn:microsoft.com/office/officeart/2005/8/layout/hierarchy2"/>
    <dgm:cxn modelId="{D2FC6BF2-EDED-154B-A20C-5C0B0D6FE86D}" type="presOf" srcId="{B6FE69D5-8B03-0C40-8267-473E80B97F09}" destId="{524470ED-DC92-DE4B-85B3-52E1F7FA6C61}" srcOrd="0" destOrd="0" presId="urn:microsoft.com/office/officeart/2005/8/layout/hierarchy2"/>
    <dgm:cxn modelId="{A22EB563-034F-AB43-99E1-3FD123658C18}" type="presOf" srcId="{DF2411F1-6AD6-B044-828E-F6AE27DD9FC9}" destId="{739CF0BF-7975-AD42-916E-A199114A864E}" srcOrd="0" destOrd="0" presId="urn:microsoft.com/office/officeart/2005/8/layout/hierarchy2"/>
    <dgm:cxn modelId="{6B64CF37-B6BD-4A41-BA85-020FF51604B9}" srcId="{6774FED5-B252-334D-8C4B-C61F55D9526D}" destId="{C8DBB48F-AE70-F14F-ABAA-FB1D9BF2FE73}" srcOrd="2" destOrd="0" parTransId="{57F63AB1-8FE1-3C4B-B57A-1FC4CD7246D7}" sibTransId="{0D059928-1DE2-6E41-94AD-7E5C97896638}"/>
    <dgm:cxn modelId="{45715624-092C-6641-9DA8-6A954D4BEF2C}" srcId="{6774FED5-B252-334D-8C4B-C61F55D9526D}" destId="{72A2DE78-7F99-9F4B-A902-E05011B8C309}" srcOrd="3" destOrd="0" parTransId="{2D45E432-F4FD-2644-A7A9-DD3F7D5684D7}" sibTransId="{3FC34D0B-B92E-B549-A8BD-0C48E8045802}"/>
    <dgm:cxn modelId="{CDA91D9D-2FC2-E74D-ADD0-432B915643D7}" srcId="{6774FED5-B252-334D-8C4B-C61F55D9526D}" destId="{ACD32F0F-9D24-1C42-A659-081E1F53CBB9}" srcOrd="0" destOrd="0" parTransId="{722FD820-034C-EC42-A137-62D411C18989}" sibTransId="{E3894AEC-4A49-194D-A8E9-F4D62E6EE62C}"/>
    <dgm:cxn modelId="{029F5A0B-D69F-2F4A-8382-CD41BD91CD9B}" type="presOf" srcId="{2D45E432-F4FD-2644-A7A9-DD3F7D5684D7}" destId="{685808D9-B5F2-FD43-A633-B7CAF859572F}" srcOrd="0" destOrd="0" presId="urn:microsoft.com/office/officeart/2005/8/layout/hierarchy2"/>
    <dgm:cxn modelId="{7D1F6775-5882-0C43-95D9-0BCC6DDB76AD}" type="presOf" srcId="{0A1F917F-EEF2-FE4E-8BF2-6CC6AED0F24F}" destId="{6FD0772F-6B1A-A34E-9239-DAF7A2E38EF6}" srcOrd="0" destOrd="0" presId="urn:microsoft.com/office/officeart/2005/8/layout/hierarchy2"/>
    <dgm:cxn modelId="{CB4B6809-7A58-0641-9060-EFEFD63F9077}" type="presOf" srcId="{B2A7A810-0664-A44B-9707-DA67ABE42497}" destId="{2FC98858-AD77-1B46-BC3F-27EAC32A3C3D}" srcOrd="0" destOrd="0" presId="urn:microsoft.com/office/officeart/2005/8/layout/hierarchy2"/>
    <dgm:cxn modelId="{BFB7386A-6FC6-8642-95D9-3E0761A90BAA}" type="presOf" srcId="{DF2411F1-6AD6-B044-828E-F6AE27DD9FC9}" destId="{DE2FA982-7070-5D4F-84A7-712C66FF461D}" srcOrd="1" destOrd="0" presId="urn:microsoft.com/office/officeart/2005/8/layout/hierarchy2"/>
    <dgm:cxn modelId="{CF3DED21-E7A2-7D45-8AA7-456980D28462}" srcId="{9D6D6D17-61A4-484D-A7F1-7E16AC9DCCF1}" destId="{6774FED5-B252-334D-8C4B-C61F55D9526D}" srcOrd="0" destOrd="0" parTransId="{AF916C5B-981C-134A-979E-71ED32DD1DD8}" sibTransId="{2F2774C6-9FFB-D74B-A519-CB7846AF8145}"/>
    <dgm:cxn modelId="{D3BFF1AE-534F-9E4F-9AC0-B8B8AECF64C4}" type="presOf" srcId="{6734A6F7-33AF-134C-BB48-95650E645FE3}" destId="{63D0CD01-C813-7147-BA21-81C454133557}" srcOrd="0" destOrd="0" presId="urn:microsoft.com/office/officeart/2005/8/layout/hierarchy2"/>
    <dgm:cxn modelId="{29A4F5B4-F373-1A47-9282-8B7E02D9096A}" srcId="{6734A6F7-33AF-134C-BB48-95650E645FE3}" destId="{B6FE69D5-8B03-0C40-8267-473E80B97F09}" srcOrd="1" destOrd="0" parTransId="{2E60CB38-CA66-CA48-ABCB-8E7EA57632E6}" sibTransId="{84681D3B-2F38-004E-92A4-462F7FB5A18A}"/>
    <dgm:cxn modelId="{8D93A594-F977-0840-8B55-F93B4AC9F901}" type="presOf" srcId="{2E60CB38-CA66-CA48-ABCB-8E7EA57632E6}" destId="{E4CDE431-ECF7-FA41-9D51-77DAFB09A6D1}" srcOrd="1" destOrd="0" presId="urn:microsoft.com/office/officeart/2005/8/layout/hierarchy2"/>
    <dgm:cxn modelId="{04C4BBEE-41E8-9B47-A540-3159E61FB366}" type="presOf" srcId="{2D45E432-F4FD-2644-A7A9-DD3F7D5684D7}" destId="{53B04062-911B-EC48-8E17-57EC49E9AC09}" srcOrd="1" destOrd="0" presId="urn:microsoft.com/office/officeart/2005/8/layout/hierarchy2"/>
    <dgm:cxn modelId="{9940E6B8-97C7-7A45-B1C1-0ECFA5F22A6C}" type="presOf" srcId="{72A2DE78-7F99-9F4B-A902-E05011B8C309}" destId="{31F1B23F-4C20-B54E-AA04-DC8747C03CDD}" srcOrd="0" destOrd="0" presId="urn:microsoft.com/office/officeart/2005/8/layout/hierarchy2"/>
    <dgm:cxn modelId="{E6EB7E1D-5D8B-2840-9AB0-286780293DE4}" type="presOf" srcId="{41F1EB21-362B-7E43-940D-DF54CA7A92B6}" destId="{380DFB52-CF8D-154E-B786-FF8D6FE9D3BB}" srcOrd="1" destOrd="0" presId="urn:microsoft.com/office/officeart/2005/8/layout/hierarchy2"/>
    <dgm:cxn modelId="{24BEFEF6-0F36-724B-A84E-7A7EBD05DA7C}" type="presOf" srcId="{722FD820-034C-EC42-A137-62D411C18989}" destId="{78C15CC9-E0F2-FF47-846E-BEEB53307384}" srcOrd="0" destOrd="0" presId="urn:microsoft.com/office/officeart/2005/8/layout/hierarchy2"/>
    <dgm:cxn modelId="{1DCCDBE7-ABD2-214C-90A5-6BBDA7C6F4AA}" type="presOf" srcId="{51A1AEBA-C886-2F48-9777-8AEB184D8FAA}" destId="{14179709-801F-0941-839B-AB7DAE4EDDA9}" srcOrd="0" destOrd="0" presId="urn:microsoft.com/office/officeart/2005/8/layout/hierarchy2"/>
    <dgm:cxn modelId="{317F9676-0455-4448-B643-96E61EAD03AF}" type="presOf" srcId="{46CA13E5-7BFE-A047-A355-DE80765B2213}" destId="{9807E41A-4864-484F-97DB-9D52540A6909}" srcOrd="1" destOrd="0" presId="urn:microsoft.com/office/officeart/2005/8/layout/hierarchy2"/>
    <dgm:cxn modelId="{6BF76BD9-CA4A-8E4D-B2D5-620494BE8476}" type="presOf" srcId="{479ED95F-469D-FE46-8086-4782E22265DD}" destId="{5F80206D-E485-3A4D-9391-C6506DDE3926}" srcOrd="0" destOrd="0" presId="urn:microsoft.com/office/officeart/2005/8/layout/hierarchy2"/>
    <dgm:cxn modelId="{495AB11B-8362-1340-BF76-1F39F05D6B07}" type="presOf" srcId="{8A2F7171-7477-E143-9CDD-B114D8D3A09C}" destId="{AEF9B1B6-71FF-8943-87F0-F42EF3B18C22}" srcOrd="1" destOrd="0" presId="urn:microsoft.com/office/officeart/2005/8/layout/hierarchy2"/>
    <dgm:cxn modelId="{AEEEE56F-375F-F842-86D5-7E33DCE49453}" type="presParOf" srcId="{080A6F65-99AF-D040-8564-E71454499099}" destId="{82AD5272-5D63-7F4F-8F7D-6D91EBB9CD3E}" srcOrd="0" destOrd="0" presId="urn:microsoft.com/office/officeart/2005/8/layout/hierarchy2"/>
    <dgm:cxn modelId="{6A405AB0-789C-3E49-A7CE-7C5B55C7755C}" type="presParOf" srcId="{82AD5272-5D63-7F4F-8F7D-6D91EBB9CD3E}" destId="{8CBD20C6-1E1F-0845-9A4D-65AE0B74B824}" srcOrd="0" destOrd="0" presId="urn:microsoft.com/office/officeart/2005/8/layout/hierarchy2"/>
    <dgm:cxn modelId="{F640EE2A-2DFF-654B-A812-E8F03A5C7B85}" type="presParOf" srcId="{82AD5272-5D63-7F4F-8F7D-6D91EBB9CD3E}" destId="{02473332-47EE-444A-B9B1-116CB1A8CED2}" srcOrd="1" destOrd="0" presId="urn:microsoft.com/office/officeart/2005/8/layout/hierarchy2"/>
    <dgm:cxn modelId="{801BE1BF-B886-5247-8F0D-02876B98EA1B}" type="presParOf" srcId="{02473332-47EE-444A-B9B1-116CB1A8CED2}" destId="{78C15CC9-E0F2-FF47-846E-BEEB53307384}" srcOrd="0" destOrd="0" presId="urn:microsoft.com/office/officeart/2005/8/layout/hierarchy2"/>
    <dgm:cxn modelId="{DF3E6873-5831-BD4E-9648-22EE5F14D2CC}" type="presParOf" srcId="{78C15CC9-E0F2-FF47-846E-BEEB53307384}" destId="{2F7ACEC4-7916-564B-96FF-05D9BFACC23B}" srcOrd="0" destOrd="0" presId="urn:microsoft.com/office/officeart/2005/8/layout/hierarchy2"/>
    <dgm:cxn modelId="{A7BC1C95-942F-1F40-A2D0-097A68889C5A}" type="presParOf" srcId="{02473332-47EE-444A-B9B1-116CB1A8CED2}" destId="{908B903C-FBA6-5045-8630-A29EF07C8EEC}" srcOrd="1" destOrd="0" presId="urn:microsoft.com/office/officeart/2005/8/layout/hierarchy2"/>
    <dgm:cxn modelId="{A5EBD2AD-41AB-6F43-A9EF-08422F05BAE7}" type="presParOf" srcId="{908B903C-FBA6-5045-8630-A29EF07C8EEC}" destId="{DF48E9A3-BBA7-3B43-BCE5-EDCBD86A8DFF}" srcOrd="0" destOrd="0" presId="urn:microsoft.com/office/officeart/2005/8/layout/hierarchy2"/>
    <dgm:cxn modelId="{FF874EF4-DBED-234B-9442-216C3DDA70F9}" type="presParOf" srcId="{908B903C-FBA6-5045-8630-A29EF07C8EEC}" destId="{C3A15C3A-F2E6-F947-9021-004799941056}" srcOrd="1" destOrd="0" presId="urn:microsoft.com/office/officeart/2005/8/layout/hierarchy2"/>
    <dgm:cxn modelId="{C372CC7B-FF3C-264F-B7B6-4FE865D31688}" type="presParOf" srcId="{02473332-47EE-444A-B9B1-116CB1A8CED2}" destId="{6BF22B60-E2CA-BB43-A104-DBB63DA0D580}" srcOrd="2" destOrd="0" presId="urn:microsoft.com/office/officeart/2005/8/layout/hierarchy2"/>
    <dgm:cxn modelId="{EFED6CC4-9375-5A45-8401-D20082834CC1}" type="presParOf" srcId="{6BF22B60-E2CA-BB43-A104-DBB63DA0D580}" destId="{380DFB52-CF8D-154E-B786-FF8D6FE9D3BB}" srcOrd="0" destOrd="0" presId="urn:microsoft.com/office/officeart/2005/8/layout/hierarchy2"/>
    <dgm:cxn modelId="{C14F1E1F-D3D0-AD4D-8EB4-DF20AF2215DD}" type="presParOf" srcId="{02473332-47EE-444A-B9B1-116CB1A8CED2}" destId="{A7539926-33AD-DF42-974D-C9D103B64E43}" srcOrd="3" destOrd="0" presId="urn:microsoft.com/office/officeart/2005/8/layout/hierarchy2"/>
    <dgm:cxn modelId="{D079763E-8950-D34A-A7E4-B3DAEFC1A75B}" type="presParOf" srcId="{A7539926-33AD-DF42-974D-C9D103B64E43}" destId="{63D0CD01-C813-7147-BA21-81C454133557}" srcOrd="0" destOrd="0" presId="urn:microsoft.com/office/officeart/2005/8/layout/hierarchy2"/>
    <dgm:cxn modelId="{09651648-CC86-AC46-9DE0-EE236C133FE2}" type="presParOf" srcId="{A7539926-33AD-DF42-974D-C9D103B64E43}" destId="{89A54956-E1F6-6245-AA8E-93F24C5C4E56}" srcOrd="1" destOrd="0" presId="urn:microsoft.com/office/officeart/2005/8/layout/hierarchy2"/>
    <dgm:cxn modelId="{D9F46498-5C72-F042-A36E-DC13C71C58BD}" type="presParOf" srcId="{89A54956-E1F6-6245-AA8E-93F24C5C4E56}" destId="{B9DC696B-5FFB-3443-B4B4-28CEE4CF6982}" srcOrd="0" destOrd="0" presId="urn:microsoft.com/office/officeart/2005/8/layout/hierarchy2"/>
    <dgm:cxn modelId="{7773D470-0805-DC4F-9E7C-4BBABD977312}" type="presParOf" srcId="{B9DC696B-5FFB-3443-B4B4-28CEE4CF6982}" destId="{3BD46E7A-AF83-8742-9C98-9FBBB8BBC74B}" srcOrd="0" destOrd="0" presId="urn:microsoft.com/office/officeart/2005/8/layout/hierarchy2"/>
    <dgm:cxn modelId="{8152F372-89FA-E842-A807-DFE63FA1DFDF}" type="presParOf" srcId="{89A54956-E1F6-6245-AA8E-93F24C5C4E56}" destId="{B151A39B-9933-B340-96D9-44F09BCA03AD}" srcOrd="1" destOrd="0" presId="urn:microsoft.com/office/officeart/2005/8/layout/hierarchy2"/>
    <dgm:cxn modelId="{194BF373-B052-EB4E-A819-B8DC3ECC346B}" type="presParOf" srcId="{B151A39B-9933-B340-96D9-44F09BCA03AD}" destId="{2FC98858-AD77-1B46-BC3F-27EAC32A3C3D}" srcOrd="0" destOrd="0" presId="urn:microsoft.com/office/officeart/2005/8/layout/hierarchy2"/>
    <dgm:cxn modelId="{FC307E9A-CECD-9844-8BAC-9EAA71CAF087}" type="presParOf" srcId="{B151A39B-9933-B340-96D9-44F09BCA03AD}" destId="{3EAFB4E6-6162-1446-911E-0AB22335BDCA}" srcOrd="1" destOrd="0" presId="urn:microsoft.com/office/officeart/2005/8/layout/hierarchy2"/>
    <dgm:cxn modelId="{11D9BE19-0D21-0C48-B801-BA7288EBC4BB}" type="presParOf" srcId="{89A54956-E1F6-6245-AA8E-93F24C5C4E56}" destId="{1EDB4C03-07AF-2B40-9597-44B62AAC079B}" srcOrd="2" destOrd="0" presId="urn:microsoft.com/office/officeart/2005/8/layout/hierarchy2"/>
    <dgm:cxn modelId="{5C60D971-3D14-1A4D-9A11-5E2CCA8BEDA9}" type="presParOf" srcId="{1EDB4C03-07AF-2B40-9597-44B62AAC079B}" destId="{E4CDE431-ECF7-FA41-9D51-77DAFB09A6D1}" srcOrd="0" destOrd="0" presId="urn:microsoft.com/office/officeart/2005/8/layout/hierarchy2"/>
    <dgm:cxn modelId="{D111DC45-C97F-E54D-954B-8560CD4C8CF0}" type="presParOf" srcId="{89A54956-E1F6-6245-AA8E-93F24C5C4E56}" destId="{1033E76C-D2F7-EB40-8DD5-5C6C043B2ED5}" srcOrd="3" destOrd="0" presId="urn:microsoft.com/office/officeart/2005/8/layout/hierarchy2"/>
    <dgm:cxn modelId="{BC4D34DF-7AEA-2F44-A73D-21AA87F81732}" type="presParOf" srcId="{1033E76C-D2F7-EB40-8DD5-5C6C043B2ED5}" destId="{524470ED-DC92-DE4B-85B3-52E1F7FA6C61}" srcOrd="0" destOrd="0" presId="urn:microsoft.com/office/officeart/2005/8/layout/hierarchy2"/>
    <dgm:cxn modelId="{17C07A9A-EAEF-8042-ADCA-10F52ED7EF22}" type="presParOf" srcId="{1033E76C-D2F7-EB40-8DD5-5C6C043B2ED5}" destId="{EE9A39AC-9AF0-6248-9D8E-041525CD3E51}" srcOrd="1" destOrd="0" presId="urn:microsoft.com/office/officeart/2005/8/layout/hierarchy2"/>
    <dgm:cxn modelId="{8BCADEEF-CF59-A14A-99DD-300896C1EF67}" type="presParOf" srcId="{89A54956-E1F6-6245-AA8E-93F24C5C4E56}" destId="{739CF0BF-7975-AD42-916E-A199114A864E}" srcOrd="4" destOrd="0" presId="urn:microsoft.com/office/officeart/2005/8/layout/hierarchy2"/>
    <dgm:cxn modelId="{B770444E-8C15-9A44-8570-3E1CB00CA1ED}" type="presParOf" srcId="{739CF0BF-7975-AD42-916E-A199114A864E}" destId="{DE2FA982-7070-5D4F-84A7-712C66FF461D}" srcOrd="0" destOrd="0" presId="urn:microsoft.com/office/officeart/2005/8/layout/hierarchy2"/>
    <dgm:cxn modelId="{673371B6-4351-164C-B942-89F38334904A}" type="presParOf" srcId="{89A54956-E1F6-6245-AA8E-93F24C5C4E56}" destId="{3EC8541D-40FE-7B49-9268-A7946C4F5194}" srcOrd="5" destOrd="0" presId="urn:microsoft.com/office/officeart/2005/8/layout/hierarchy2"/>
    <dgm:cxn modelId="{D377EA30-B185-E346-BBC8-92CD5B59FAEE}" type="presParOf" srcId="{3EC8541D-40FE-7B49-9268-A7946C4F5194}" destId="{5F80206D-E485-3A4D-9391-C6506DDE3926}" srcOrd="0" destOrd="0" presId="urn:microsoft.com/office/officeart/2005/8/layout/hierarchy2"/>
    <dgm:cxn modelId="{1019BE16-F775-0942-913B-69C66A9F9CD8}" type="presParOf" srcId="{3EC8541D-40FE-7B49-9268-A7946C4F5194}" destId="{19081F0B-D0BA-C245-9A7B-03C407438AE2}" srcOrd="1" destOrd="0" presId="urn:microsoft.com/office/officeart/2005/8/layout/hierarchy2"/>
    <dgm:cxn modelId="{6AE8F9D3-88EA-1A4C-B92D-7C4FF9853CE9}" type="presParOf" srcId="{89A54956-E1F6-6245-AA8E-93F24C5C4E56}" destId="{98D34A55-793A-6E4A-A814-0CF098047754}" srcOrd="6" destOrd="0" presId="urn:microsoft.com/office/officeart/2005/8/layout/hierarchy2"/>
    <dgm:cxn modelId="{5FA924A4-7855-A14D-9AA4-437EFB5BFBCE}" type="presParOf" srcId="{98D34A55-793A-6E4A-A814-0CF098047754}" destId="{9807E41A-4864-484F-97DB-9D52540A6909}" srcOrd="0" destOrd="0" presId="urn:microsoft.com/office/officeart/2005/8/layout/hierarchy2"/>
    <dgm:cxn modelId="{18453544-503C-0C41-9ED8-4B053AA4F175}" type="presParOf" srcId="{89A54956-E1F6-6245-AA8E-93F24C5C4E56}" destId="{0F09A94A-B87C-1443-BD72-9C34C1D49584}" srcOrd="7" destOrd="0" presId="urn:microsoft.com/office/officeart/2005/8/layout/hierarchy2"/>
    <dgm:cxn modelId="{66F807D4-B216-6048-9C01-60F82D470583}" type="presParOf" srcId="{0F09A94A-B87C-1443-BD72-9C34C1D49584}" destId="{6FD0772F-6B1A-A34E-9239-DAF7A2E38EF6}" srcOrd="0" destOrd="0" presId="urn:microsoft.com/office/officeart/2005/8/layout/hierarchy2"/>
    <dgm:cxn modelId="{00B145AF-8140-1F4B-9A82-D3BF7A5AA4DB}" type="presParOf" srcId="{0F09A94A-B87C-1443-BD72-9C34C1D49584}" destId="{7BCE7C7E-E280-A84B-AE92-AB6C51793233}" srcOrd="1" destOrd="0" presId="urn:microsoft.com/office/officeart/2005/8/layout/hierarchy2"/>
    <dgm:cxn modelId="{F093664B-C618-5C48-9C98-6251A4784A1E}" type="presParOf" srcId="{02473332-47EE-444A-B9B1-116CB1A8CED2}" destId="{D5984F4D-8154-684D-B081-221CBE0BE11A}" srcOrd="4" destOrd="0" presId="urn:microsoft.com/office/officeart/2005/8/layout/hierarchy2"/>
    <dgm:cxn modelId="{802C4244-EEF1-3944-A2E5-73ACCD8FEB10}" type="presParOf" srcId="{D5984F4D-8154-684D-B081-221CBE0BE11A}" destId="{9A730AA8-BDEA-5E42-9225-07D44D4DDFD2}" srcOrd="0" destOrd="0" presId="urn:microsoft.com/office/officeart/2005/8/layout/hierarchy2"/>
    <dgm:cxn modelId="{C87148D1-F43D-0645-9E10-8B1E8D49F3A7}" type="presParOf" srcId="{02473332-47EE-444A-B9B1-116CB1A8CED2}" destId="{794A7CB7-BECA-0448-8C94-302BD50CA9D5}" srcOrd="5" destOrd="0" presId="urn:microsoft.com/office/officeart/2005/8/layout/hierarchy2"/>
    <dgm:cxn modelId="{82380C33-C465-8741-9393-8B6847DD418A}" type="presParOf" srcId="{794A7CB7-BECA-0448-8C94-302BD50CA9D5}" destId="{7A419B43-F003-2248-8182-6855C8C51AA1}" srcOrd="0" destOrd="0" presId="urn:microsoft.com/office/officeart/2005/8/layout/hierarchy2"/>
    <dgm:cxn modelId="{14DF79EE-CA1D-354C-A35D-96318AE8902D}" type="presParOf" srcId="{794A7CB7-BECA-0448-8C94-302BD50CA9D5}" destId="{38D41F29-E72A-F14C-9355-96C6AC3B4ECD}" srcOrd="1" destOrd="0" presId="urn:microsoft.com/office/officeart/2005/8/layout/hierarchy2"/>
    <dgm:cxn modelId="{57E5A8C9-9CFD-3248-8009-0F4B1E1B970E}" type="presParOf" srcId="{38D41F29-E72A-F14C-9355-96C6AC3B4ECD}" destId="{A8A61AD2-53C9-C349-AF0F-EF4770E209CF}" srcOrd="0" destOrd="0" presId="urn:microsoft.com/office/officeart/2005/8/layout/hierarchy2"/>
    <dgm:cxn modelId="{EDD9B635-2073-5E45-9FB1-D54282DC283C}" type="presParOf" srcId="{A8A61AD2-53C9-C349-AF0F-EF4770E209CF}" destId="{AEF9B1B6-71FF-8943-87F0-F42EF3B18C22}" srcOrd="0" destOrd="0" presId="urn:microsoft.com/office/officeart/2005/8/layout/hierarchy2"/>
    <dgm:cxn modelId="{E8BFA763-DC28-3F46-B5D0-C79F1A3AD487}" type="presParOf" srcId="{38D41F29-E72A-F14C-9355-96C6AC3B4ECD}" destId="{1EC9FB5C-9A7E-4448-903C-28C7D9FF4BCF}" srcOrd="1" destOrd="0" presId="urn:microsoft.com/office/officeart/2005/8/layout/hierarchy2"/>
    <dgm:cxn modelId="{7D2D29D5-9BED-D346-816D-A845B1BF791F}" type="presParOf" srcId="{1EC9FB5C-9A7E-4448-903C-28C7D9FF4BCF}" destId="{08B866FA-92A2-1047-9297-26E5338D3068}" srcOrd="0" destOrd="0" presId="urn:microsoft.com/office/officeart/2005/8/layout/hierarchy2"/>
    <dgm:cxn modelId="{54EDB3FA-43E2-1043-AC07-3D3B15D8177A}" type="presParOf" srcId="{1EC9FB5C-9A7E-4448-903C-28C7D9FF4BCF}" destId="{B04A9B9A-F7AE-5248-ACAE-C45964DBA059}" srcOrd="1" destOrd="0" presId="urn:microsoft.com/office/officeart/2005/8/layout/hierarchy2"/>
    <dgm:cxn modelId="{645EDB18-422D-4344-A7B7-4E911FFFC3DC}" type="presParOf" srcId="{02473332-47EE-444A-B9B1-116CB1A8CED2}" destId="{685808D9-B5F2-FD43-A633-B7CAF859572F}" srcOrd="6" destOrd="0" presId="urn:microsoft.com/office/officeart/2005/8/layout/hierarchy2"/>
    <dgm:cxn modelId="{F1E50548-8E63-AB46-8A46-26C34AECC4B8}" type="presParOf" srcId="{685808D9-B5F2-FD43-A633-B7CAF859572F}" destId="{53B04062-911B-EC48-8E17-57EC49E9AC09}" srcOrd="0" destOrd="0" presId="urn:microsoft.com/office/officeart/2005/8/layout/hierarchy2"/>
    <dgm:cxn modelId="{5832D340-B657-BF47-9BF4-29090F1F59DC}" type="presParOf" srcId="{02473332-47EE-444A-B9B1-116CB1A8CED2}" destId="{DAEF0847-F872-2145-BEDE-CB15996F45DA}" srcOrd="7" destOrd="0" presId="urn:microsoft.com/office/officeart/2005/8/layout/hierarchy2"/>
    <dgm:cxn modelId="{D4DE90B3-464D-2E49-9801-65F455898E40}" type="presParOf" srcId="{DAEF0847-F872-2145-BEDE-CB15996F45DA}" destId="{31F1B23F-4C20-B54E-AA04-DC8747C03CDD}" srcOrd="0" destOrd="0" presId="urn:microsoft.com/office/officeart/2005/8/layout/hierarchy2"/>
    <dgm:cxn modelId="{C11025A5-133F-5641-9558-A9CC4889E83D}" type="presParOf" srcId="{DAEF0847-F872-2145-BEDE-CB15996F45DA}" destId="{ABBBBEBA-A0EC-FE46-BB44-D057FC62C307}" srcOrd="1" destOrd="0" presId="urn:microsoft.com/office/officeart/2005/8/layout/hierarchy2"/>
    <dgm:cxn modelId="{FBA69B81-AF7B-4E44-B5AE-B3120C44AFFF}" type="presParOf" srcId="{ABBBBEBA-A0EC-FE46-BB44-D057FC62C307}" destId="{57C24BF0-EEF4-4246-99E2-6ACD5B966D4A}" srcOrd="0" destOrd="0" presId="urn:microsoft.com/office/officeart/2005/8/layout/hierarchy2"/>
    <dgm:cxn modelId="{9BCE2639-4E0E-5543-B4E5-D461C7CB95BA}" type="presParOf" srcId="{57C24BF0-EEF4-4246-99E2-6ACD5B966D4A}" destId="{269A6CD1-B16E-F942-8A74-646A67932503}" srcOrd="0" destOrd="0" presId="urn:microsoft.com/office/officeart/2005/8/layout/hierarchy2"/>
    <dgm:cxn modelId="{FFDBD501-A547-AA4D-88BF-1AA77DBD65A8}" type="presParOf" srcId="{ABBBBEBA-A0EC-FE46-BB44-D057FC62C307}" destId="{7992D91C-CEB3-7C46-A5BC-F43A1EEDBC49}" srcOrd="1" destOrd="0" presId="urn:microsoft.com/office/officeart/2005/8/layout/hierarchy2"/>
    <dgm:cxn modelId="{2EB7BE41-C32D-AA4A-8A93-E1479602C007}" type="presParOf" srcId="{7992D91C-CEB3-7C46-A5BC-F43A1EEDBC49}" destId="{14179709-801F-0941-839B-AB7DAE4EDDA9}" srcOrd="0" destOrd="0" presId="urn:microsoft.com/office/officeart/2005/8/layout/hierarchy2"/>
    <dgm:cxn modelId="{5B14FE1C-B9CC-7F44-8D6B-51A873480ED4}" type="presParOf" srcId="{7992D91C-CEB3-7C46-A5BC-F43A1EEDBC49}" destId="{8CFB40F0-2781-4E43-ADB1-595A3BD5D5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0B24A8-38CE-1242-BFBF-F3B351BD96F3}" type="doc">
      <dgm:prSet loTypeId="urn:microsoft.com/office/officeart/2005/8/layout/vProcess5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56E0BE0-6850-E842-8350-1AF9E68F6412}">
      <dgm:prSet/>
      <dgm:spPr/>
      <dgm:t>
        <a:bodyPr/>
        <a:lstStyle/>
        <a:p>
          <a:r>
            <a:rPr lang="es-ES" dirty="0"/>
            <a:t>La secuenciación óptima tras el uso de un tratamiento hormonal en CPHS M1 no está clara.</a:t>
          </a:r>
        </a:p>
      </dgm:t>
    </dgm:pt>
    <dgm:pt modelId="{57895496-00B0-6446-9E30-B7DC61B163E6}" type="parTrans" cxnId="{0264EC6F-5D77-4C4B-86DD-8A9576EAC73F}">
      <dgm:prSet/>
      <dgm:spPr/>
      <dgm:t>
        <a:bodyPr/>
        <a:lstStyle/>
        <a:p>
          <a:endParaRPr lang="es-ES"/>
        </a:p>
      </dgm:t>
    </dgm:pt>
    <dgm:pt modelId="{E0AAF863-14D0-2147-B074-57CA822B5DAF}" type="sibTrans" cxnId="{0264EC6F-5D77-4C4B-86DD-8A9576EAC73F}">
      <dgm:prSet/>
      <dgm:spPr/>
      <dgm:t>
        <a:bodyPr/>
        <a:lstStyle/>
        <a:p>
          <a:endParaRPr lang="es-ES"/>
        </a:p>
      </dgm:t>
    </dgm:pt>
    <dgm:pt modelId="{F9EC40D0-B27C-5E4C-BF1B-FA8C9323C3F8}">
      <dgm:prSet/>
      <dgm:spPr/>
      <dgm:t>
        <a:bodyPr/>
        <a:lstStyle/>
        <a:p>
          <a:r>
            <a:rPr lang="es-ES" dirty="0"/>
            <a:t>Existen pocos datos que demuestren una secuencia EFICAZ de los tratamientos activos tras el uso de una hormona en CPHS.</a:t>
          </a:r>
        </a:p>
      </dgm:t>
    </dgm:pt>
    <dgm:pt modelId="{F4B07CD3-C8FD-B146-A883-79D1D5E52E7B}" type="parTrans" cxnId="{4F33EBB0-3B02-FE42-9AF3-CB983266B1F2}">
      <dgm:prSet/>
      <dgm:spPr/>
      <dgm:t>
        <a:bodyPr/>
        <a:lstStyle/>
        <a:p>
          <a:endParaRPr lang="es-ES"/>
        </a:p>
      </dgm:t>
    </dgm:pt>
    <dgm:pt modelId="{66F3CDBB-DD11-0848-9B08-BCABA7574FCC}" type="sibTrans" cxnId="{4F33EBB0-3B02-FE42-9AF3-CB983266B1F2}">
      <dgm:prSet/>
      <dgm:spPr/>
      <dgm:t>
        <a:bodyPr/>
        <a:lstStyle/>
        <a:p>
          <a:endParaRPr lang="es-ES"/>
        </a:p>
      </dgm:t>
    </dgm:pt>
    <dgm:pt modelId="{03522075-EF3F-A44B-8F08-7E256B5DDBBC}">
      <dgm:prSet/>
      <dgm:spPr/>
      <dgm:t>
        <a:bodyPr/>
        <a:lstStyle/>
        <a:p>
          <a:r>
            <a:rPr lang="es-ES" dirty="0"/>
            <a:t>Por lo tanto, se necesitan más pruebas para determinar la secuencia óptima con la misma hormona (retratamiento), otra diferente o una combinación con otras terapias.</a:t>
          </a:r>
        </a:p>
      </dgm:t>
    </dgm:pt>
    <dgm:pt modelId="{58E5C63B-8A3E-7343-AD56-2697822AEB62}" type="parTrans" cxnId="{7357BB9C-EA12-6340-B732-60BDFDE10C25}">
      <dgm:prSet/>
      <dgm:spPr/>
      <dgm:t>
        <a:bodyPr/>
        <a:lstStyle/>
        <a:p>
          <a:endParaRPr lang="es-ES"/>
        </a:p>
      </dgm:t>
    </dgm:pt>
    <dgm:pt modelId="{21A406AA-3F04-2547-80C7-153646AC963B}" type="sibTrans" cxnId="{7357BB9C-EA12-6340-B732-60BDFDE10C25}">
      <dgm:prSet/>
      <dgm:spPr/>
      <dgm:t>
        <a:bodyPr/>
        <a:lstStyle/>
        <a:p>
          <a:endParaRPr lang="es-ES"/>
        </a:p>
      </dgm:t>
    </dgm:pt>
    <dgm:pt modelId="{EECBA31B-C415-6B4B-B433-9783728D9486}" type="pres">
      <dgm:prSet presAssocID="{8D0B24A8-38CE-1242-BFBF-F3B351BD96F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DCF0209-2348-5741-A578-943846CD6466}" type="pres">
      <dgm:prSet presAssocID="{8D0B24A8-38CE-1242-BFBF-F3B351BD96F3}" presName="dummyMaxCanvas" presStyleCnt="0">
        <dgm:presLayoutVars/>
      </dgm:prSet>
      <dgm:spPr/>
    </dgm:pt>
    <dgm:pt modelId="{440311FB-FC88-BF40-A253-DDBB37EB824F}" type="pres">
      <dgm:prSet presAssocID="{8D0B24A8-38CE-1242-BFBF-F3B351BD96F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B32461-1EC6-F244-803A-B6900205B405}" type="pres">
      <dgm:prSet presAssocID="{8D0B24A8-38CE-1242-BFBF-F3B351BD96F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308287-3505-C349-817A-53D1E31DD4C5}" type="pres">
      <dgm:prSet presAssocID="{8D0B24A8-38CE-1242-BFBF-F3B351BD96F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D87648-39FA-0746-A098-6469974B0C7A}" type="pres">
      <dgm:prSet presAssocID="{8D0B24A8-38CE-1242-BFBF-F3B351BD96F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32E228-CCBA-0A4F-A577-8ADB45233381}" type="pres">
      <dgm:prSet presAssocID="{8D0B24A8-38CE-1242-BFBF-F3B351BD96F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F6CDB6-DE6B-1547-B73D-285DD938B344}" type="pres">
      <dgm:prSet presAssocID="{8D0B24A8-38CE-1242-BFBF-F3B351BD96F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FBB822-7357-8641-9556-548CEC3AD801}" type="pres">
      <dgm:prSet presAssocID="{8D0B24A8-38CE-1242-BFBF-F3B351BD96F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F459CE-7A58-214A-9D7B-D3670AE836FD}" type="pres">
      <dgm:prSet presAssocID="{8D0B24A8-38CE-1242-BFBF-F3B351BD96F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D2C99D-7874-5F40-AB29-786549723F44}" type="presOf" srcId="{E0AAF863-14D0-2147-B074-57CA822B5DAF}" destId="{D2D87648-39FA-0746-A098-6469974B0C7A}" srcOrd="0" destOrd="0" presId="urn:microsoft.com/office/officeart/2005/8/layout/vProcess5"/>
    <dgm:cxn modelId="{B901BCB7-836C-F64C-8501-9935FAE3925B}" type="presOf" srcId="{F9EC40D0-B27C-5E4C-BF1B-FA8C9323C3F8}" destId="{A5B32461-1EC6-F244-803A-B6900205B405}" srcOrd="0" destOrd="0" presId="urn:microsoft.com/office/officeart/2005/8/layout/vProcess5"/>
    <dgm:cxn modelId="{4F33EBB0-3B02-FE42-9AF3-CB983266B1F2}" srcId="{8D0B24A8-38CE-1242-BFBF-F3B351BD96F3}" destId="{F9EC40D0-B27C-5E4C-BF1B-FA8C9323C3F8}" srcOrd="1" destOrd="0" parTransId="{F4B07CD3-C8FD-B146-A883-79D1D5E52E7B}" sibTransId="{66F3CDBB-DD11-0848-9B08-BCABA7574FCC}"/>
    <dgm:cxn modelId="{1ED31432-3AFC-D24A-AD2C-CE9BD2A6D0CF}" type="presOf" srcId="{656E0BE0-6850-E842-8350-1AF9E68F6412}" destId="{30F6CDB6-DE6B-1547-B73D-285DD938B344}" srcOrd="1" destOrd="0" presId="urn:microsoft.com/office/officeart/2005/8/layout/vProcess5"/>
    <dgm:cxn modelId="{406BD78F-1BF1-6B46-8867-2D78E74EEFA7}" type="presOf" srcId="{F9EC40D0-B27C-5E4C-BF1B-FA8C9323C3F8}" destId="{3BFBB822-7357-8641-9556-548CEC3AD801}" srcOrd="1" destOrd="0" presId="urn:microsoft.com/office/officeart/2005/8/layout/vProcess5"/>
    <dgm:cxn modelId="{09F7DC0F-0361-7247-B553-D17F7849B70C}" type="presOf" srcId="{656E0BE0-6850-E842-8350-1AF9E68F6412}" destId="{440311FB-FC88-BF40-A253-DDBB37EB824F}" srcOrd="0" destOrd="0" presId="urn:microsoft.com/office/officeart/2005/8/layout/vProcess5"/>
    <dgm:cxn modelId="{0264EC6F-5D77-4C4B-86DD-8A9576EAC73F}" srcId="{8D0B24A8-38CE-1242-BFBF-F3B351BD96F3}" destId="{656E0BE0-6850-E842-8350-1AF9E68F6412}" srcOrd="0" destOrd="0" parTransId="{57895496-00B0-6446-9E30-B7DC61B163E6}" sibTransId="{E0AAF863-14D0-2147-B074-57CA822B5DAF}"/>
    <dgm:cxn modelId="{7357BB9C-EA12-6340-B732-60BDFDE10C25}" srcId="{8D0B24A8-38CE-1242-BFBF-F3B351BD96F3}" destId="{03522075-EF3F-A44B-8F08-7E256B5DDBBC}" srcOrd="2" destOrd="0" parTransId="{58E5C63B-8A3E-7343-AD56-2697822AEB62}" sibTransId="{21A406AA-3F04-2547-80C7-153646AC963B}"/>
    <dgm:cxn modelId="{9E27622B-E64B-A14D-824A-8BEA2B69C012}" type="presOf" srcId="{8D0B24A8-38CE-1242-BFBF-F3B351BD96F3}" destId="{EECBA31B-C415-6B4B-B433-9783728D9486}" srcOrd="0" destOrd="0" presId="urn:microsoft.com/office/officeart/2005/8/layout/vProcess5"/>
    <dgm:cxn modelId="{E706BF83-9D63-5341-9A3E-7E3438F623C0}" type="presOf" srcId="{03522075-EF3F-A44B-8F08-7E256B5DDBBC}" destId="{89F459CE-7A58-214A-9D7B-D3670AE836FD}" srcOrd="1" destOrd="0" presId="urn:microsoft.com/office/officeart/2005/8/layout/vProcess5"/>
    <dgm:cxn modelId="{8000775A-24CC-1847-AC7C-58225C065FB8}" type="presOf" srcId="{03522075-EF3F-A44B-8F08-7E256B5DDBBC}" destId="{56308287-3505-C349-817A-53D1E31DD4C5}" srcOrd="0" destOrd="0" presId="urn:microsoft.com/office/officeart/2005/8/layout/vProcess5"/>
    <dgm:cxn modelId="{9E84796E-6F6E-8A44-81E4-074B6468EB21}" type="presOf" srcId="{66F3CDBB-DD11-0848-9B08-BCABA7574FCC}" destId="{5832E228-CCBA-0A4F-A577-8ADB45233381}" srcOrd="0" destOrd="0" presId="urn:microsoft.com/office/officeart/2005/8/layout/vProcess5"/>
    <dgm:cxn modelId="{0DD24C0B-C374-4244-B8D0-055CC2AA843A}" type="presParOf" srcId="{EECBA31B-C415-6B4B-B433-9783728D9486}" destId="{4DCF0209-2348-5741-A578-943846CD6466}" srcOrd="0" destOrd="0" presId="urn:microsoft.com/office/officeart/2005/8/layout/vProcess5"/>
    <dgm:cxn modelId="{D4FA19AA-A357-8742-A908-4CDFAC4377BA}" type="presParOf" srcId="{EECBA31B-C415-6B4B-B433-9783728D9486}" destId="{440311FB-FC88-BF40-A253-DDBB37EB824F}" srcOrd="1" destOrd="0" presId="urn:microsoft.com/office/officeart/2005/8/layout/vProcess5"/>
    <dgm:cxn modelId="{9B6944AB-D7CF-F046-9189-7A61561FBC14}" type="presParOf" srcId="{EECBA31B-C415-6B4B-B433-9783728D9486}" destId="{A5B32461-1EC6-F244-803A-B6900205B405}" srcOrd="2" destOrd="0" presId="urn:microsoft.com/office/officeart/2005/8/layout/vProcess5"/>
    <dgm:cxn modelId="{AE0ECC48-A776-8C44-90D0-15948765D553}" type="presParOf" srcId="{EECBA31B-C415-6B4B-B433-9783728D9486}" destId="{56308287-3505-C349-817A-53D1E31DD4C5}" srcOrd="3" destOrd="0" presId="urn:microsoft.com/office/officeart/2005/8/layout/vProcess5"/>
    <dgm:cxn modelId="{BC4141D4-FADD-444D-8977-89F63E6E0C6E}" type="presParOf" srcId="{EECBA31B-C415-6B4B-B433-9783728D9486}" destId="{D2D87648-39FA-0746-A098-6469974B0C7A}" srcOrd="4" destOrd="0" presId="urn:microsoft.com/office/officeart/2005/8/layout/vProcess5"/>
    <dgm:cxn modelId="{938CB545-9E60-4A43-A11B-6A775566010A}" type="presParOf" srcId="{EECBA31B-C415-6B4B-B433-9783728D9486}" destId="{5832E228-CCBA-0A4F-A577-8ADB45233381}" srcOrd="5" destOrd="0" presId="urn:microsoft.com/office/officeart/2005/8/layout/vProcess5"/>
    <dgm:cxn modelId="{51D646DC-120A-B34E-A695-D86BB5228944}" type="presParOf" srcId="{EECBA31B-C415-6B4B-B433-9783728D9486}" destId="{30F6CDB6-DE6B-1547-B73D-285DD938B344}" srcOrd="6" destOrd="0" presId="urn:microsoft.com/office/officeart/2005/8/layout/vProcess5"/>
    <dgm:cxn modelId="{651D015F-8DDA-5644-970E-6EAAC199CCD5}" type="presParOf" srcId="{EECBA31B-C415-6B4B-B433-9783728D9486}" destId="{3BFBB822-7357-8641-9556-548CEC3AD801}" srcOrd="7" destOrd="0" presId="urn:microsoft.com/office/officeart/2005/8/layout/vProcess5"/>
    <dgm:cxn modelId="{D0C461B0-E275-2B47-98FC-750F85A3F066}" type="presParOf" srcId="{EECBA31B-C415-6B4B-B433-9783728D9486}" destId="{89F459CE-7A58-214A-9D7B-D3670AE836F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EED157-A9E1-8548-BC75-9E1CEA1A05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83656F-4DDB-D743-8652-6C459CCD8A33}">
      <dgm:prSet/>
      <dgm:spPr/>
      <dgm:t>
        <a:bodyPr/>
        <a:lstStyle/>
        <a:p>
          <a:r>
            <a:rPr lang="es-ES" dirty="0"/>
            <a:t>Se ha publicado que el 20% de los pacientes con  </a:t>
          </a:r>
          <a:r>
            <a:rPr lang="es-ES" dirty="0" err="1"/>
            <a:t>mCPRC</a:t>
          </a:r>
          <a:r>
            <a:rPr lang="es-ES" dirty="0"/>
            <a:t> presentan aberración de los genes de reparación del ADN: BRCA2, BRCA1 y ATM, que juegan un papel central en la HRR de los DSB de ADN. En general:</a:t>
          </a:r>
        </a:p>
      </dgm:t>
    </dgm:pt>
    <dgm:pt modelId="{D603A5C7-D47C-7445-B524-21DFFA642899}" type="parTrans" cxnId="{C98E03BE-F03F-7D45-A7C4-993DEDD5AC5B}">
      <dgm:prSet/>
      <dgm:spPr/>
      <dgm:t>
        <a:bodyPr/>
        <a:lstStyle/>
        <a:p>
          <a:endParaRPr lang="es-ES"/>
        </a:p>
      </dgm:t>
    </dgm:pt>
    <dgm:pt modelId="{E26EBB43-137E-F544-B24A-810CD6EF877D}" type="sibTrans" cxnId="{C98E03BE-F03F-7D45-A7C4-993DEDD5AC5B}">
      <dgm:prSet/>
      <dgm:spPr/>
      <dgm:t>
        <a:bodyPr/>
        <a:lstStyle/>
        <a:p>
          <a:endParaRPr lang="es-ES"/>
        </a:p>
      </dgm:t>
    </dgm:pt>
    <dgm:pt modelId="{6DEFAC4B-38A7-E841-BC50-177584CF9EE2}">
      <dgm:prSet/>
      <dgm:spPr/>
      <dgm:t>
        <a:bodyPr/>
        <a:lstStyle/>
        <a:p>
          <a:r>
            <a:rPr lang="es-ES" dirty="0"/>
            <a:t>Los defectos del gen HRR pueden aparecer como alteraciones somáticas o bien  de la línea germinal. </a:t>
          </a:r>
        </a:p>
      </dgm:t>
    </dgm:pt>
    <dgm:pt modelId="{A376CDC2-4341-BC4A-B0DA-8119D09CA5D7}" type="parTrans" cxnId="{501A9753-2A25-8541-8F8B-819F1896D717}">
      <dgm:prSet/>
      <dgm:spPr/>
      <dgm:t>
        <a:bodyPr/>
        <a:lstStyle/>
        <a:p>
          <a:endParaRPr lang="es-ES"/>
        </a:p>
      </dgm:t>
    </dgm:pt>
    <dgm:pt modelId="{E49CDA1F-EFB5-9D40-9EE0-55A6932E4B51}" type="sibTrans" cxnId="{501A9753-2A25-8541-8F8B-819F1896D717}">
      <dgm:prSet/>
      <dgm:spPr/>
      <dgm:t>
        <a:bodyPr/>
        <a:lstStyle/>
        <a:p>
          <a:endParaRPr lang="es-ES"/>
        </a:p>
      </dgm:t>
    </dgm:pt>
    <dgm:pt modelId="{4EE7441A-2F62-FD44-B41F-4A9ECFBFB114}">
      <dgm:prSet/>
      <dgm:spPr/>
      <dgm:t>
        <a:bodyPr/>
        <a:lstStyle/>
        <a:p>
          <a:r>
            <a:rPr lang="es-ES" dirty="0"/>
            <a:t>Los </a:t>
          </a:r>
          <a:r>
            <a:rPr lang="es-ES" dirty="0" err="1"/>
            <a:t>mCRPC</a:t>
          </a:r>
          <a:r>
            <a:rPr lang="es-ES" dirty="0"/>
            <a:t> mutados BRCA2/BRCA1 que progresan en ARAT están aprobados para la terapia de inhibición de PARP (</a:t>
          </a:r>
          <a:r>
            <a:rPr lang="es-ES" dirty="0" err="1"/>
            <a:t>iPARP</a:t>
          </a:r>
          <a:r>
            <a:rPr lang="es-ES" dirty="0"/>
            <a:t>). </a:t>
          </a:r>
        </a:p>
      </dgm:t>
    </dgm:pt>
    <dgm:pt modelId="{92DA040B-9D9A-B94C-9A6A-4F034A3651B7}" type="parTrans" cxnId="{E9BBD540-2189-784A-AC88-DE00BE94F0EA}">
      <dgm:prSet/>
      <dgm:spPr/>
      <dgm:t>
        <a:bodyPr/>
        <a:lstStyle/>
        <a:p>
          <a:endParaRPr lang="es-ES"/>
        </a:p>
      </dgm:t>
    </dgm:pt>
    <dgm:pt modelId="{212C6034-36E5-9C41-871A-55A62AC36333}" type="sibTrans" cxnId="{E9BBD540-2189-784A-AC88-DE00BE94F0EA}">
      <dgm:prSet/>
      <dgm:spPr/>
      <dgm:t>
        <a:bodyPr/>
        <a:lstStyle/>
        <a:p>
          <a:endParaRPr lang="es-ES"/>
        </a:p>
      </dgm:t>
    </dgm:pt>
    <dgm:pt modelId="{C78CA7BA-3FB4-6A49-8CD9-771DAC3D2290}">
      <dgm:prSet/>
      <dgm:spPr/>
      <dgm:t>
        <a:bodyPr/>
        <a:lstStyle/>
        <a:p>
          <a:r>
            <a:rPr lang="es-ES" dirty="0"/>
            <a:t>La alteración en los genes de reparación (MSH2, MSH6, PMS2 y MLH1) conduce:</a:t>
          </a:r>
        </a:p>
      </dgm:t>
    </dgm:pt>
    <dgm:pt modelId="{1D05FE6C-CD75-BD47-870A-8F5EEBF55527}" type="parTrans" cxnId="{BF83121F-E190-3A42-B0A6-381E6E3103AD}">
      <dgm:prSet/>
      <dgm:spPr/>
      <dgm:t>
        <a:bodyPr/>
        <a:lstStyle/>
        <a:p>
          <a:endParaRPr lang="es-ES"/>
        </a:p>
      </dgm:t>
    </dgm:pt>
    <dgm:pt modelId="{23FC2ABB-5A37-CB4A-B537-DEC42C7D1F42}" type="sibTrans" cxnId="{BF83121F-E190-3A42-B0A6-381E6E3103AD}">
      <dgm:prSet/>
      <dgm:spPr/>
      <dgm:t>
        <a:bodyPr/>
        <a:lstStyle/>
        <a:p>
          <a:endParaRPr lang="es-ES"/>
        </a:p>
      </dgm:t>
    </dgm:pt>
    <dgm:pt modelId="{CCBB7EEB-4FC8-7642-92D3-E47A486C0DB3}">
      <dgm:prSet/>
      <dgm:spPr/>
      <dgm:t>
        <a:bodyPr/>
        <a:lstStyle/>
        <a:p>
          <a:r>
            <a:rPr lang="es-ES" dirty="0"/>
            <a:t> a una reparación deficiente de desajustes (</a:t>
          </a:r>
          <a:r>
            <a:rPr lang="es-ES" dirty="0" err="1"/>
            <a:t>dMMR</a:t>
          </a:r>
          <a:r>
            <a:rPr lang="es-ES" dirty="0"/>
            <a:t>), </a:t>
          </a:r>
        </a:p>
      </dgm:t>
    </dgm:pt>
    <dgm:pt modelId="{D6BA788D-419D-7F49-A611-69E6FDDF212F}" type="parTrans" cxnId="{AE2EB03B-EBAC-BE4C-9616-BE5F9FCB6B88}">
      <dgm:prSet/>
      <dgm:spPr/>
      <dgm:t>
        <a:bodyPr/>
        <a:lstStyle/>
        <a:p>
          <a:endParaRPr lang="es-ES"/>
        </a:p>
      </dgm:t>
    </dgm:pt>
    <dgm:pt modelId="{06246DC1-AC66-3944-931A-B5D4FB5097A6}" type="sibTrans" cxnId="{AE2EB03B-EBAC-BE4C-9616-BE5F9FCB6B88}">
      <dgm:prSet/>
      <dgm:spPr/>
      <dgm:t>
        <a:bodyPr/>
        <a:lstStyle/>
        <a:p>
          <a:endParaRPr lang="es-ES"/>
        </a:p>
      </dgm:t>
    </dgm:pt>
    <dgm:pt modelId="{9623D62C-96C2-D643-8838-C336B0792189}">
      <dgm:prSet/>
      <dgm:spPr/>
      <dgm:t>
        <a:bodyPr/>
        <a:lstStyle/>
        <a:p>
          <a:r>
            <a:rPr lang="es-ES" dirty="0"/>
            <a:t>hipermutación del genoma y</a:t>
          </a:r>
        </a:p>
      </dgm:t>
    </dgm:pt>
    <dgm:pt modelId="{45C205DF-98EA-D14E-ACC5-16620276DDAA}" type="parTrans" cxnId="{982B7774-FDFA-7F43-B2C2-2BA481D59D24}">
      <dgm:prSet/>
      <dgm:spPr/>
      <dgm:t>
        <a:bodyPr/>
        <a:lstStyle/>
        <a:p>
          <a:endParaRPr lang="es-ES"/>
        </a:p>
      </dgm:t>
    </dgm:pt>
    <dgm:pt modelId="{C0254EAC-3955-9640-B303-DA59211C7D63}" type="sibTrans" cxnId="{982B7774-FDFA-7F43-B2C2-2BA481D59D24}">
      <dgm:prSet/>
      <dgm:spPr/>
      <dgm:t>
        <a:bodyPr/>
        <a:lstStyle/>
        <a:p>
          <a:endParaRPr lang="es-ES"/>
        </a:p>
      </dgm:t>
    </dgm:pt>
    <dgm:pt modelId="{225C8857-6A6C-E44F-8CF7-C04D7585F4A2}">
      <dgm:prSet/>
      <dgm:spPr/>
      <dgm:t>
        <a:bodyPr/>
        <a:lstStyle/>
        <a:p>
          <a:r>
            <a:rPr lang="es-ES" dirty="0"/>
            <a:t>alta inestabilidad de microsatélites (MSI-H). </a:t>
          </a:r>
        </a:p>
      </dgm:t>
    </dgm:pt>
    <dgm:pt modelId="{42EE7481-F6EE-3C42-8E67-776C77ABFBA2}" type="parTrans" cxnId="{8BD66E1C-FE4F-AA4C-973A-801548B0DB20}">
      <dgm:prSet/>
      <dgm:spPr/>
      <dgm:t>
        <a:bodyPr/>
        <a:lstStyle/>
        <a:p>
          <a:endParaRPr lang="es-ES"/>
        </a:p>
      </dgm:t>
    </dgm:pt>
    <dgm:pt modelId="{2F20888F-942B-3849-AC2E-1D71C467615B}" type="sibTrans" cxnId="{8BD66E1C-FE4F-AA4C-973A-801548B0DB20}">
      <dgm:prSet/>
      <dgm:spPr/>
      <dgm:t>
        <a:bodyPr/>
        <a:lstStyle/>
        <a:p>
          <a:endParaRPr lang="es-ES"/>
        </a:p>
      </dgm:t>
    </dgm:pt>
    <dgm:pt modelId="{B912A492-3A79-9843-A16F-B22D60B76807}" type="pres">
      <dgm:prSet presAssocID="{4BEED157-A9E1-8548-BC75-9E1CEA1A05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EA1E7E-0CAE-B147-A10E-287045F6FA43}" type="pres">
      <dgm:prSet presAssocID="{2983656F-4DDB-D743-8652-6C459CCD8A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9D2610-A81D-574C-8D9B-496D28CBA232}" type="pres">
      <dgm:prSet presAssocID="{2983656F-4DDB-D743-8652-6C459CCD8A3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8E03BE-F03F-7D45-A7C4-993DEDD5AC5B}" srcId="{4BEED157-A9E1-8548-BC75-9E1CEA1A05F4}" destId="{2983656F-4DDB-D743-8652-6C459CCD8A33}" srcOrd="0" destOrd="0" parTransId="{D603A5C7-D47C-7445-B524-21DFFA642899}" sibTransId="{E26EBB43-137E-F544-B24A-810CD6EF877D}"/>
    <dgm:cxn modelId="{AE2EB03B-EBAC-BE4C-9616-BE5F9FCB6B88}" srcId="{C78CA7BA-3FB4-6A49-8CD9-771DAC3D2290}" destId="{CCBB7EEB-4FC8-7642-92D3-E47A486C0DB3}" srcOrd="0" destOrd="0" parTransId="{D6BA788D-419D-7F49-A611-69E6FDDF212F}" sibTransId="{06246DC1-AC66-3944-931A-B5D4FB5097A6}"/>
    <dgm:cxn modelId="{51D7E34D-4CE0-484C-8F1C-B2E0ADDB506B}" type="presOf" srcId="{225C8857-6A6C-E44F-8CF7-C04D7585F4A2}" destId="{5F9D2610-A81D-574C-8D9B-496D28CBA232}" srcOrd="0" destOrd="5" presId="urn:microsoft.com/office/officeart/2005/8/layout/vList2"/>
    <dgm:cxn modelId="{8C21E37B-5C82-F447-942E-1DCDBA8CADB0}" type="presOf" srcId="{9623D62C-96C2-D643-8838-C336B0792189}" destId="{5F9D2610-A81D-574C-8D9B-496D28CBA232}" srcOrd="0" destOrd="4" presId="urn:microsoft.com/office/officeart/2005/8/layout/vList2"/>
    <dgm:cxn modelId="{AE956090-84C2-1A41-86B0-BA603F35FD81}" type="presOf" srcId="{2983656F-4DDB-D743-8652-6C459CCD8A33}" destId="{7EEA1E7E-0CAE-B147-A10E-287045F6FA43}" srcOrd="0" destOrd="0" presId="urn:microsoft.com/office/officeart/2005/8/layout/vList2"/>
    <dgm:cxn modelId="{501A9753-2A25-8541-8F8B-819F1896D717}" srcId="{2983656F-4DDB-D743-8652-6C459CCD8A33}" destId="{6DEFAC4B-38A7-E841-BC50-177584CF9EE2}" srcOrd="0" destOrd="0" parTransId="{A376CDC2-4341-BC4A-B0DA-8119D09CA5D7}" sibTransId="{E49CDA1F-EFB5-9D40-9EE0-55A6932E4B51}"/>
    <dgm:cxn modelId="{DB458BB9-3716-F74D-A03C-7F271CCB42D9}" type="presOf" srcId="{C78CA7BA-3FB4-6A49-8CD9-771DAC3D2290}" destId="{5F9D2610-A81D-574C-8D9B-496D28CBA232}" srcOrd="0" destOrd="2" presId="urn:microsoft.com/office/officeart/2005/8/layout/vList2"/>
    <dgm:cxn modelId="{BF83121F-E190-3A42-B0A6-381E6E3103AD}" srcId="{2983656F-4DDB-D743-8652-6C459CCD8A33}" destId="{C78CA7BA-3FB4-6A49-8CD9-771DAC3D2290}" srcOrd="2" destOrd="0" parTransId="{1D05FE6C-CD75-BD47-870A-8F5EEBF55527}" sibTransId="{23FC2ABB-5A37-CB4A-B537-DEC42C7D1F42}"/>
    <dgm:cxn modelId="{8BD66E1C-FE4F-AA4C-973A-801548B0DB20}" srcId="{C78CA7BA-3FB4-6A49-8CD9-771DAC3D2290}" destId="{225C8857-6A6C-E44F-8CF7-C04D7585F4A2}" srcOrd="2" destOrd="0" parTransId="{42EE7481-F6EE-3C42-8E67-776C77ABFBA2}" sibTransId="{2F20888F-942B-3849-AC2E-1D71C467615B}"/>
    <dgm:cxn modelId="{E600EDBF-E1B4-A044-862D-EEE0101A9201}" type="presOf" srcId="{CCBB7EEB-4FC8-7642-92D3-E47A486C0DB3}" destId="{5F9D2610-A81D-574C-8D9B-496D28CBA232}" srcOrd="0" destOrd="3" presId="urn:microsoft.com/office/officeart/2005/8/layout/vList2"/>
    <dgm:cxn modelId="{E9BBD540-2189-784A-AC88-DE00BE94F0EA}" srcId="{2983656F-4DDB-D743-8652-6C459CCD8A33}" destId="{4EE7441A-2F62-FD44-B41F-4A9ECFBFB114}" srcOrd="1" destOrd="0" parTransId="{92DA040B-9D9A-B94C-9A6A-4F034A3651B7}" sibTransId="{212C6034-36E5-9C41-871A-55A62AC36333}"/>
    <dgm:cxn modelId="{F5FE2266-E2F8-6548-A486-F7753A8DFFFA}" type="presOf" srcId="{4BEED157-A9E1-8548-BC75-9E1CEA1A05F4}" destId="{B912A492-3A79-9843-A16F-B22D60B76807}" srcOrd="0" destOrd="0" presId="urn:microsoft.com/office/officeart/2005/8/layout/vList2"/>
    <dgm:cxn modelId="{982B7774-FDFA-7F43-B2C2-2BA481D59D24}" srcId="{C78CA7BA-3FB4-6A49-8CD9-771DAC3D2290}" destId="{9623D62C-96C2-D643-8838-C336B0792189}" srcOrd="1" destOrd="0" parTransId="{45C205DF-98EA-D14E-ACC5-16620276DDAA}" sibTransId="{C0254EAC-3955-9640-B303-DA59211C7D63}"/>
    <dgm:cxn modelId="{B80AED36-A5DF-5F40-B6CE-AAA97130A310}" type="presOf" srcId="{4EE7441A-2F62-FD44-B41F-4A9ECFBFB114}" destId="{5F9D2610-A81D-574C-8D9B-496D28CBA232}" srcOrd="0" destOrd="1" presId="urn:microsoft.com/office/officeart/2005/8/layout/vList2"/>
    <dgm:cxn modelId="{31662539-7D36-A84C-8182-A6B67860846D}" type="presOf" srcId="{6DEFAC4B-38A7-E841-BC50-177584CF9EE2}" destId="{5F9D2610-A81D-574C-8D9B-496D28CBA232}" srcOrd="0" destOrd="0" presId="urn:microsoft.com/office/officeart/2005/8/layout/vList2"/>
    <dgm:cxn modelId="{0790C736-0438-E74C-9EF9-AC48557955D5}" type="presParOf" srcId="{B912A492-3A79-9843-A16F-B22D60B76807}" destId="{7EEA1E7E-0CAE-B147-A10E-287045F6FA43}" srcOrd="0" destOrd="0" presId="urn:microsoft.com/office/officeart/2005/8/layout/vList2"/>
    <dgm:cxn modelId="{B9A56466-B2B6-4941-9FC0-5B38E3D04907}" type="presParOf" srcId="{B912A492-3A79-9843-A16F-B22D60B76807}" destId="{5F9D2610-A81D-574C-8D9B-496D28CBA23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393579-470D-FD46-8756-F6AE0BDDDA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15C1C231-9F60-5042-9037-03162D336E34}">
      <dgm:prSet/>
      <dgm:spPr/>
      <dgm:t>
        <a:bodyPr/>
        <a:lstStyle/>
        <a:p>
          <a:r>
            <a:rPr lang="es-ES" dirty="0"/>
            <a:t>Los subtipos genéticos ETS FUSION (-): mutaciones en SPOP, FOXA1 (que codifica un factor  que promueve la transactivación mediada por AR e IDH1.</a:t>
          </a:r>
        </a:p>
      </dgm:t>
    </dgm:pt>
    <dgm:pt modelId="{9CB05ECF-DD37-6D4F-AA81-7973A21059FE}" type="parTrans" cxnId="{A28A2DD5-CE3C-C049-950D-35D84EBE6DB8}">
      <dgm:prSet/>
      <dgm:spPr/>
      <dgm:t>
        <a:bodyPr/>
        <a:lstStyle/>
        <a:p>
          <a:endParaRPr lang="es-ES"/>
        </a:p>
      </dgm:t>
    </dgm:pt>
    <dgm:pt modelId="{325BD986-4FC7-D847-B045-AF604AE3BF24}" type="sibTrans" cxnId="{A28A2DD5-CE3C-C049-950D-35D84EBE6DB8}">
      <dgm:prSet/>
      <dgm:spPr/>
      <dgm:t>
        <a:bodyPr/>
        <a:lstStyle/>
        <a:p>
          <a:endParaRPr lang="es-ES"/>
        </a:p>
      </dgm:t>
    </dgm:pt>
    <dgm:pt modelId="{E0F8B2A9-19D5-B742-9EE4-57E3F6DC0CEE}">
      <dgm:prSet/>
      <dgm:spPr/>
      <dgm:t>
        <a:bodyPr/>
        <a:lstStyle/>
        <a:p>
          <a:r>
            <a:rPr lang="es-ES" dirty="0" err="1"/>
            <a:t>Mutacion</a:t>
          </a:r>
          <a:r>
            <a:rPr lang="es-ES" dirty="0"/>
            <a:t> SPOP: más frecuente </a:t>
          </a:r>
        </a:p>
      </dgm:t>
    </dgm:pt>
    <dgm:pt modelId="{C10E33F2-F8D2-B44A-B793-54F08974A1C5}" type="parTrans" cxnId="{7BF56FFE-F93B-E249-BC75-2434942592BA}">
      <dgm:prSet/>
      <dgm:spPr/>
      <dgm:t>
        <a:bodyPr/>
        <a:lstStyle/>
        <a:p>
          <a:endParaRPr lang="es-ES"/>
        </a:p>
      </dgm:t>
    </dgm:pt>
    <dgm:pt modelId="{44F7F278-B0AE-5E4A-86EF-39A83BDBC434}" type="sibTrans" cxnId="{7BF56FFE-F93B-E249-BC75-2434942592BA}">
      <dgm:prSet/>
      <dgm:spPr/>
      <dgm:t>
        <a:bodyPr/>
        <a:lstStyle/>
        <a:p>
          <a:endParaRPr lang="es-ES"/>
        </a:p>
      </dgm:t>
    </dgm:pt>
    <dgm:pt modelId="{0BCB00EA-5EAC-C94F-8CB0-9C2E0FFF8E2A}">
      <dgm:prSet/>
      <dgm:spPr/>
      <dgm:t>
        <a:bodyPr/>
        <a:lstStyle/>
        <a:p>
          <a:r>
            <a:rPr lang="es-ES" sz="1300" dirty="0"/>
            <a:t>El papel del SPOP en la reparación de las DSB de DNA dirigidas por HRR es consistente con la asociación de la inestabilidad del genoma con la mutación del SPOP. </a:t>
          </a:r>
        </a:p>
      </dgm:t>
    </dgm:pt>
    <dgm:pt modelId="{9FDEFE0D-993D-6845-80A2-2203CBD96501}" type="parTrans" cxnId="{A3565E25-E0C8-4D4C-94DA-745EE69E19D1}">
      <dgm:prSet/>
      <dgm:spPr/>
      <dgm:t>
        <a:bodyPr/>
        <a:lstStyle/>
        <a:p>
          <a:endParaRPr lang="es-ES"/>
        </a:p>
      </dgm:t>
    </dgm:pt>
    <dgm:pt modelId="{E26F6598-1D33-384A-A0C3-0AB7629D575E}" type="sibTrans" cxnId="{A3565E25-E0C8-4D4C-94DA-745EE69E19D1}">
      <dgm:prSet/>
      <dgm:spPr/>
      <dgm:t>
        <a:bodyPr/>
        <a:lstStyle/>
        <a:p>
          <a:endParaRPr lang="es-ES"/>
        </a:p>
      </dgm:t>
    </dgm:pt>
    <dgm:pt modelId="{B7CD158A-FC7F-6640-AA0D-EA2AF1613F40}">
      <dgm:prSet/>
      <dgm:spPr/>
      <dgm:t>
        <a:bodyPr/>
        <a:lstStyle/>
        <a:p>
          <a:r>
            <a:rPr lang="es-ES" sz="1300" dirty="0"/>
            <a:t>Las células </a:t>
          </a:r>
          <a:r>
            <a:rPr lang="es-ES" sz="1300" dirty="0" err="1"/>
            <a:t>PCa</a:t>
          </a:r>
          <a:r>
            <a:rPr lang="es-ES" sz="1300" dirty="0"/>
            <a:t> que expresan mutantes </a:t>
          </a:r>
          <a:r>
            <a:rPr lang="es-ES" sz="1300" u="sng" dirty="0"/>
            <a:t>SPOP están sensibilizadas a los inhibidores de PARP </a:t>
          </a:r>
          <a:r>
            <a:rPr lang="es-ES" sz="1300" dirty="0"/>
            <a:t>y otros agentes que dañan el ADN [73]. </a:t>
          </a:r>
        </a:p>
      </dgm:t>
    </dgm:pt>
    <dgm:pt modelId="{026DC5F0-C6BD-1344-A8E1-08D856784CBD}" type="parTrans" cxnId="{C76C0380-757E-C44A-999C-007D0D4F9F1B}">
      <dgm:prSet/>
      <dgm:spPr/>
      <dgm:t>
        <a:bodyPr/>
        <a:lstStyle/>
        <a:p>
          <a:endParaRPr lang="es-ES"/>
        </a:p>
      </dgm:t>
    </dgm:pt>
    <dgm:pt modelId="{DBB99450-CE7B-5746-902F-890EB0E05F60}" type="sibTrans" cxnId="{C76C0380-757E-C44A-999C-007D0D4F9F1B}">
      <dgm:prSet/>
      <dgm:spPr/>
      <dgm:t>
        <a:bodyPr/>
        <a:lstStyle/>
        <a:p>
          <a:endParaRPr lang="es-ES"/>
        </a:p>
      </dgm:t>
    </dgm:pt>
    <dgm:pt modelId="{4136C551-2CDC-A84F-92B7-CACE4D6F5FAB}">
      <dgm:prSet/>
      <dgm:spPr/>
      <dgm:t>
        <a:bodyPr/>
        <a:lstStyle/>
        <a:p>
          <a:r>
            <a:rPr lang="es-ES" sz="1300" dirty="0">
              <a:solidFill>
                <a:srgbClr val="FF0000"/>
              </a:solidFill>
            </a:rPr>
            <a:t>Fracaso de la </a:t>
          </a:r>
          <a:r>
            <a:rPr lang="es-ES" sz="1300" dirty="0" err="1">
              <a:solidFill>
                <a:srgbClr val="FF0000"/>
              </a:solidFill>
            </a:rPr>
            <a:t>Rdt</a:t>
          </a:r>
          <a:r>
            <a:rPr lang="es-ES" sz="1300" dirty="0">
              <a:solidFill>
                <a:srgbClr val="FF0000"/>
              </a:solidFill>
            </a:rPr>
            <a:t> en 45% por incremento basal de ROS que inhibe la expresión de  PTEN (y por lo tanto reduce la sensibilidad al daño) </a:t>
          </a:r>
          <a:r>
            <a:rPr lang="es-ES" sz="1300" dirty="0">
              <a:solidFill>
                <a:srgbClr val="FF0000"/>
              </a:solidFill>
              <a:sym typeface="Wingdings" pitchFamily="2" charset="2"/>
            </a:rPr>
            <a:t></a:t>
          </a:r>
          <a:r>
            <a:rPr lang="es-ES" sz="1300" dirty="0">
              <a:solidFill>
                <a:srgbClr val="FF0000"/>
              </a:solidFill>
            </a:rPr>
            <a:t> aumenta la actividad de la </a:t>
          </a:r>
          <a:r>
            <a:rPr lang="es-ES" sz="1300" dirty="0" err="1">
              <a:solidFill>
                <a:srgbClr val="FF0000"/>
              </a:solidFill>
            </a:rPr>
            <a:t>via</a:t>
          </a:r>
          <a:r>
            <a:rPr lang="es-ES" sz="1300" dirty="0">
              <a:solidFill>
                <a:srgbClr val="FF0000"/>
              </a:solidFill>
            </a:rPr>
            <a:t>  PI3K/AKT y reduce la producción de ROS.</a:t>
          </a:r>
        </a:p>
      </dgm:t>
    </dgm:pt>
    <dgm:pt modelId="{04F0A83F-B75C-BE44-B492-E8E46349D3B3}" type="parTrans" cxnId="{E4E98488-C49F-524E-BBA7-CF8522396D0B}">
      <dgm:prSet/>
      <dgm:spPr/>
      <dgm:t>
        <a:bodyPr/>
        <a:lstStyle/>
        <a:p>
          <a:endParaRPr lang="es-ES"/>
        </a:p>
      </dgm:t>
    </dgm:pt>
    <dgm:pt modelId="{6A852F24-5C5A-D749-B951-3B72ECA4F880}" type="sibTrans" cxnId="{E4E98488-C49F-524E-BBA7-CF8522396D0B}">
      <dgm:prSet/>
      <dgm:spPr/>
      <dgm:t>
        <a:bodyPr/>
        <a:lstStyle/>
        <a:p>
          <a:endParaRPr lang="es-ES"/>
        </a:p>
      </dgm:t>
    </dgm:pt>
    <dgm:pt modelId="{6CA0FA95-96F6-B743-846A-0636A97EB950}">
      <dgm:prSet custT="1"/>
      <dgm:spPr/>
      <dgm:t>
        <a:bodyPr/>
        <a:lstStyle/>
        <a:p>
          <a:r>
            <a:rPr lang="es-ES" sz="1400" b="1" dirty="0">
              <a:solidFill>
                <a:srgbClr val="FF0000"/>
              </a:solidFill>
            </a:rPr>
            <a:t>Paciente con SPOP mutado aumenta la </a:t>
          </a:r>
          <a:r>
            <a:rPr lang="es-ES" sz="1400" b="1" dirty="0" err="1">
              <a:solidFill>
                <a:srgbClr val="FF0000"/>
              </a:solidFill>
            </a:rPr>
            <a:t>act</a:t>
          </a:r>
          <a:r>
            <a:rPr lang="es-ES" sz="1400" b="1" dirty="0">
              <a:solidFill>
                <a:srgbClr val="FF0000"/>
              </a:solidFill>
            </a:rPr>
            <a:t> ROS </a:t>
          </a:r>
          <a:r>
            <a:rPr lang="es-ES" sz="1400" b="1" dirty="0">
              <a:solidFill>
                <a:srgbClr val="FF0000"/>
              </a:solidFill>
              <a:sym typeface="Wingdings" pitchFamily="2" charset="2"/>
            </a:rPr>
            <a:t></a:t>
          </a:r>
          <a:r>
            <a:rPr lang="es-ES" sz="1400" b="1" dirty="0">
              <a:solidFill>
                <a:srgbClr val="FF0000"/>
              </a:solidFill>
            </a:rPr>
            <a:t> fallo en el tratamiento de RDT.</a:t>
          </a:r>
        </a:p>
      </dgm:t>
    </dgm:pt>
    <dgm:pt modelId="{C74B0148-2F4E-724D-8FE2-6DA1700A5C8B}" type="parTrans" cxnId="{6C0C94E7-3EDF-4C45-8409-E19349AA3E26}">
      <dgm:prSet/>
      <dgm:spPr/>
      <dgm:t>
        <a:bodyPr/>
        <a:lstStyle/>
        <a:p>
          <a:endParaRPr lang="es-ES"/>
        </a:p>
      </dgm:t>
    </dgm:pt>
    <dgm:pt modelId="{0DB40C65-E3A4-DA4A-B6B6-365DFD67E667}" type="sibTrans" cxnId="{6C0C94E7-3EDF-4C45-8409-E19349AA3E26}">
      <dgm:prSet/>
      <dgm:spPr/>
      <dgm:t>
        <a:bodyPr/>
        <a:lstStyle/>
        <a:p>
          <a:endParaRPr lang="es-ES"/>
        </a:p>
      </dgm:t>
    </dgm:pt>
    <dgm:pt modelId="{EABF3182-03D9-F142-9BFE-5EE70B835E41}">
      <dgm:prSet/>
      <dgm:spPr/>
      <dgm:t>
        <a:bodyPr/>
        <a:lstStyle/>
        <a:p>
          <a:r>
            <a:rPr lang="es-ES" sz="1300" dirty="0"/>
            <a:t>SPOP mutado </a:t>
          </a:r>
          <a:r>
            <a:rPr lang="es-ES" sz="1300" u="sng" dirty="0"/>
            <a:t>no se correlaciona con Pronóstico </a:t>
          </a:r>
          <a:r>
            <a:rPr lang="es-ES" sz="1300" dirty="0"/>
            <a:t>de los pacientes sin embargo niveles BAJOS SPOP mRNA presentan  PEOR </a:t>
          </a:r>
          <a:r>
            <a:rPr lang="es-ES" sz="1300" dirty="0" err="1"/>
            <a:t>Px</a:t>
          </a:r>
          <a:r>
            <a:rPr lang="es-ES" sz="1300" dirty="0"/>
            <a:t>.</a:t>
          </a:r>
        </a:p>
      </dgm:t>
    </dgm:pt>
    <dgm:pt modelId="{9DE5FA9D-D369-B14A-8BC5-BF1E3B5F3552}" type="parTrans" cxnId="{12141100-69DB-FE47-A885-E858B95894F6}">
      <dgm:prSet/>
      <dgm:spPr/>
      <dgm:t>
        <a:bodyPr/>
        <a:lstStyle/>
        <a:p>
          <a:endParaRPr lang="es-ES"/>
        </a:p>
      </dgm:t>
    </dgm:pt>
    <dgm:pt modelId="{902E96F2-79C7-EC46-AA2F-E4B4034F9C1C}" type="sibTrans" cxnId="{12141100-69DB-FE47-A885-E858B95894F6}">
      <dgm:prSet/>
      <dgm:spPr/>
      <dgm:t>
        <a:bodyPr/>
        <a:lstStyle/>
        <a:p>
          <a:endParaRPr lang="es-ES"/>
        </a:p>
      </dgm:t>
    </dgm:pt>
    <dgm:pt modelId="{FADD27AC-C08B-BD4A-AC7F-B87DED95C9A8}">
      <dgm:prSet/>
      <dgm:spPr/>
      <dgm:t>
        <a:bodyPr/>
        <a:lstStyle/>
        <a:p>
          <a:r>
            <a:rPr lang="es-ES" sz="1300" dirty="0">
              <a:solidFill>
                <a:schemeClr val="tx1">
                  <a:lumMod val="65000"/>
                  <a:lumOff val="35000"/>
                </a:schemeClr>
              </a:solidFill>
            </a:rPr>
            <a:t>Vías relacionadas en la mutación SPOP: mTORC1, p53, NOTCH, ROS y KRAS.</a:t>
          </a:r>
        </a:p>
      </dgm:t>
    </dgm:pt>
    <dgm:pt modelId="{92F85EB9-239A-B640-91B4-8E01E1230013}" type="parTrans" cxnId="{CB021155-65CA-F246-A513-ADA2A2C604C6}">
      <dgm:prSet/>
      <dgm:spPr/>
      <dgm:t>
        <a:bodyPr/>
        <a:lstStyle/>
        <a:p>
          <a:endParaRPr lang="es-ES"/>
        </a:p>
      </dgm:t>
    </dgm:pt>
    <dgm:pt modelId="{80F4714D-7674-9F40-8EFD-0A431E792BD2}" type="sibTrans" cxnId="{CB021155-65CA-F246-A513-ADA2A2C604C6}">
      <dgm:prSet/>
      <dgm:spPr/>
      <dgm:t>
        <a:bodyPr/>
        <a:lstStyle/>
        <a:p>
          <a:endParaRPr lang="es-ES"/>
        </a:p>
      </dgm:t>
    </dgm:pt>
    <dgm:pt modelId="{CCBD3AE4-D67A-5C46-8D90-DD9F75ECE99E}">
      <dgm:prSet/>
      <dgm:spPr/>
      <dgm:t>
        <a:bodyPr/>
        <a:lstStyle/>
        <a:p>
          <a:r>
            <a:rPr lang="es-ES" sz="1300" b="1" dirty="0">
              <a:solidFill>
                <a:srgbClr val="FF0000"/>
              </a:solidFill>
            </a:rPr>
            <a:t>Pacientes  con </a:t>
          </a:r>
          <a:r>
            <a:rPr lang="es-ES" sz="1300" b="1" dirty="0" err="1">
              <a:solidFill>
                <a:srgbClr val="FF0000"/>
              </a:solidFill>
            </a:rPr>
            <a:t>mCPRC</a:t>
          </a:r>
          <a:r>
            <a:rPr lang="es-ES" sz="1300" b="1" dirty="0">
              <a:solidFill>
                <a:srgbClr val="FF0000"/>
              </a:solidFill>
            </a:rPr>
            <a:t> con SPOP mutaciones con frecuencia presentan deleción CHD1 la cual es altamente sensible a </a:t>
          </a:r>
          <a:r>
            <a:rPr lang="es-ES" sz="1300" b="1" dirty="0" err="1">
              <a:solidFill>
                <a:srgbClr val="FF0000"/>
              </a:solidFill>
            </a:rPr>
            <a:t>tto</a:t>
          </a:r>
          <a:r>
            <a:rPr lang="es-ES" sz="1300" b="1" dirty="0">
              <a:solidFill>
                <a:srgbClr val="FF0000"/>
              </a:solidFill>
            </a:rPr>
            <a:t> con </a:t>
          </a:r>
          <a:r>
            <a:rPr lang="es-ES" sz="1300" b="1" dirty="0" err="1">
              <a:solidFill>
                <a:srgbClr val="FF0000"/>
              </a:solidFill>
            </a:rPr>
            <a:t>Abiraterona</a:t>
          </a:r>
          <a:r>
            <a:rPr lang="es-ES" sz="1300" dirty="0">
              <a:solidFill>
                <a:srgbClr val="FF0000"/>
              </a:solidFill>
            </a:rPr>
            <a:t>.</a:t>
          </a:r>
        </a:p>
      </dgm:t>
    </dgm:pt>
    <dgm:pt modelId="{639A1715-C101-3D48-A5E5-B626D5C593D3}" type="parTrans" cxnId="{DEA3C9C2-A2EB-6549-8111-840DB63EADE7}">
      <dgm:prSet/>
      <dgm:spPr/>
      <dgm:t>
        <a:bodyPr/>
        <a:lstStyle/>
        <a:p>
          <a:endParaRPr lang="es-ES"/>
        </a:p>
      </dgm:t>
    </dgm:pt>
    <dgm:pt modelId="{6C259981-297E-8A4E-8D39-3858CC2ED63B}" type="sibTrans" cxnId="{DEA3C9C2-A2EB-6549-8111-840DB63EADE7}">
      <dgm:prSet/>
      <dgm:spPr/>
      <dgm:t>
        <a:bodyPr/>
        <a:lstStyle/>
        <a:p>
          <a:endParaRPr lang="es-ES"/>
        </a:p>
      </dgm:t>
    </dgm:pt>
    <dgm:pt modelId="{2A8BEAF0-E3D4-3847-BDE4-4D5AAE0C07F3}">
      <dgm:prSet/>
      <dgm:spPr/>
      <dgm:t>
        <a:bodyPr/>
        <a:lstStyle/>
        <a:p>
          <a:r>
            <a:rPr lang="es-ES"/>
            <a:t>La mutación FOXA1 se ha detectado en el 3 % de la PCa primaria. </a:t>
          </a:r>
        </a:p>
      </dgm:t>
    </dgm:pt>
    <dgm:pt modelId="{EAF5F699-340F-D94C-9B3B-A6FEE7910690}" type="parTrans" cxnId="{EEDD0F65-E248-094C-8B45-11C971AF705F}">
      <dgm:prSet/>
      <dgm:spPr/>
      <dgm:t>
        <a:bodyPr/>
        <a:lstStyle/>
        <a:p>
          <a:endParaRPr lang="es-ES"/>
        </a:p>
      </dgm:t>
    </dgm:pt>
    <dgm:pt modelId="{885AB24F-A98C-D743-BA8F-893A1043E416}" type="sibTrans" cxnId="{EEDD0F65-E248-094C-8B45-11C971AF705F}">
      <dgm:prSet/>
      <dgm:spPr/>
      <dgm:t>
        <a:bodyPr/>
        <a:lstStyle/>
        <a:p>
          <a:endParaRPr lang="es-ES"/>
        </a:p>
      </dgm:t>
    </dgm:pt>
    <dgm:pt modelId="{202D0E94-158D-6A4B-988C-0E3A3E873C8B}">
      <dgm:prSet/>
      <dgm:spPr/>
      <dgm:t>
        <a:bodyPr/>
        <a:lstStyle/>
        <a:p>
          <a:r>
            <a:rPr lang="es-ES" dirty="0"/>
            <a:t>- Las características moleculares de los tumores mutantes FOXA1 y mutantes SPOP son similares, ambos muestran una alta actividad de RA. Se conocen casos primarios de </a:t>
          </a:r>
          <a:r>
            <a:rPr lang="es-ES" dirty="0" err="1"/>
            <a:t>PCa</a:t>
          </a:r>
          <a:r>
            <a:rPr lang="es-ES" dirty="0"/>
            <a:t> con mutaciones FOXA1 y SPOP en la misma subpoblación clonal.</a:t>
          </a:r>
        </a:p>
      </dgm:t>
    </dgm:pt>
    <dgm:pt modelId="{72683550-A336-2E48-B2D9-CA4BDC75BD44}" type="parTrans" cxnId="{4BD3CBF6-9A3B-9547-8C01-7BE2EF72C721}">
      <dgm:prSet/>
      <dgm:spPr/>
      <dgm:t>
        <a:bodyPr/>
        <a:lstStyle/>
        <a:p>
          <a:endParaRPr lang="es-ES"/>
        </a:p>
      </dgm:t>
    </dgm:pt>
    <dgm:pt modelId="{8A0E0B5F-C6A0-E341-A19F-645B01F78B8E}" type="sibTrans" cxnId="{4BD3CBF6-9A3B-9547-8C01-7BE2EF72C721}">
      <dgm:prSet/>
      <dgm:spPr/>
      <dgm:t>
        <a:bodyPr/>
        <a:lstStyle/>
        <a:p>
          <a:endParaRPr lang="es-ES"/>
        </a:p>
      </dgm:t>
    </dgm:pt>
    <dgm:pt modelId="{5CE6E38B-4D23-284F-8F8F-433602413ADC}" type="pres">
      <dgm:prSet presAssocID="{10393579-470D-FD46-8756-F6AE0BDDDA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067BE8-56DD-FF41-99BE-45746E313DB0}" type="pres">
      <dgm:prSet presAssocID="{15C1C231-9F60-5042-9037-03162D336E3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00C503-1123-E24F-8D31-6991D1A9CF7A}" type="pres">
      <dgm:prSet presAssocID="{325BD986-4FC7-D847-B045-AF604AE3BF24}" presName="spacer" presStyleCnt="0"/>
      <dgm:spPr/>
    </dgm:pt>
    <dgm:pt modelId="{362BF544-2449-2E41-8454-F11D42C30A89}" type="pres">
      <dgm:prSet presAssocID="{E0F8B2A9-19D5-B742-9EE4-57E3F6DC0CE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66E7C9-C807-D44A-8CA9-210B7B08E1AE}" type="pres">
      <dgm:prSet presAssocID="{E0F8B2A9-19D5-B742-9EE4-57E3F6DC0CE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789142-55F8-0B44-872B-A0F5C77C66CE}" type="pres">
      <dgm:prSet presAssocID="{2A8BEAF0-E3D4-3847-BDE4-4D5AAE0C07F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3D584C-4C81-214F-BCEE-3454517016E0}" type="pres">
      <dgm:prSet presAssocID="{885AB24F-A98C-D743-BA8F-893A1043E416}" presName="spacer" presStyleCnt="0"/>
      <dgm:spPr/>
    </dgm:pt>
    <dgm:pt modelId="{5EB12B41-57A2-ED41-99E3-86CDAE92C1C9}" type="pres">
      <dgm:prSet presAssocID="{202D0E94-158D-6A4B-988C-0E3A3E873C8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28A2DD5-CE3C-C049-950D-35D84EBE6DB8}" srcId="{10393579-470D-FD46-8756-F6AE0BDDDAE5}" destId="{15C1C231-9F60-5042-9037-03162D336E34}" srcOrd="0" destOrd="0" parTransId="{9CB05ECF-DD37-6D4F-AA81-7973A21059FE}" sibTransId="{325BD986-4FC7-D847-B045-AF604AE3BF24}"/>
    <dgm:cxn modelId="{E5B965E2-A02C-D54E-B363-0CE19DA0391C}" type="presOf" srcId="{EABF3182-03D9-F142-9BFE-5EE70B835E41}" destId="{9A66E7C9-C807-D44A-8CA9-210B7B08E1AE}" srcOrd="0" destOrd="4" presId="urn:microsoft.com/office/officeart/2005/8/layout/vList2"/>
    <dgm:cxn modelId="{599C8864-7915-6940-BF72-81FE18A5A773}" type="presOf" srcId="{B7CD158A-FC7F-6640-AA0D-EA2AF1613F40}" destId="{9A66E7C9-C807-D44A-8CA9-210B7B08E1AE}" srcOrd="0" destOrd="1" presId="urn:microsoft.com/office/officeart/2005/8/layout/vList2"/>
    <dgm:cxn modelId="{4BD3CBF6-9A3B-9547-8C01-7BE2EF72C721}" srcId="{10393579-470D-FD46-8756-F6AE0BDDDAE5}" destId="{202D0E94-158D-6A4B-988C-0E3A3E873C8B}" srcOrd="3" destOrd="0" parTransId="{72683550-A336-2E48-B2D9-CA4BDC75BD44}" sibTransId="{8A0E0B5F-C6A0-E341-A19F-645B01F78B8E}"/>
    <dgm:cxn modelId="{6C0C94E7-3EDF-4C45-8409-E19349AA3E26}" srcId="{E0F8B2A9-19D5-B742-9EE4-57E3F6DC0CEE}" destId="{6CA0FA95-96F6-B743-846A-0636A97EB950}" srcOrd="3" destOrd="0" parTransId="{C74B0148-2F4E-724D-8FE2-6DA1700A5C8B}" sibTransId="{0DB40C65-E3A4-DA4A-B6B6-365DFD67E667}"/>
    <dgm:cxn modelId="{BC85A94A-53E7-7B49-B872-1C68A2453295}" type="presOf" srcId="{2A8BEAF0-E3D4-3847-BDE4-4D5AAE0C07F3}" destId="{DC789142-55F8-0B44-872B-A0F5C77C66CE}" srcOrd="0" destOrd="0" presId="urn:microsoft.com/office/officeart/2005/8/layout/vList2"/>
    <dgm:cxn modelId="{DEA3C9C2-A2EB-6549-8111-840DB63EADE7}" srcId="{E0F8B2A9-19D5-B742-9EE4-57E3F6DC0CEE}" destId="{CCBD3AE4-D67A-5C46-8D90-DD9F75ECE99E}" srcOrd="6" destOrd="0" parTransId="{639A1715-C101-3D48-A5E5-B626D5C593D3}" sibTransId="{6C259981-297E-8A4E-8D39-3858CC2ED63B}"/>
    <dgm:cxn modelId="{12141100-69DB-FE47-A885-E858B95894F6}" srcId="{E0F8B2A9-19D5-B742-9EE4-57E3F6DC0CEE}" destId="{EABF3182-03D9-F142-9BFE-5EE70B835E41}" srcOrd="4" destOrd="0" parTransId="{9DE5FA9D-D369-B14A-8BC5-BF1E3B5F3552}" sibTransId="{902E96F2-79C7-EC46-AA2F-E4B4034F9C1C}"/>
    <dgm:cxn modelId="{A3565E25-E0C8-4D4C-94DA-745EE69E19D1}" srcId="{E0F8B2A9-19D5-B742-9EE4-57E3F6DC0CEE}" destId="{0BCB00EA-5EAC-C94F-8CB0-9C2E0FFF8E2A}" srcOrd="0" destOrd="0" parTransId="{9FDEFE0D-993D-6845-80A2-2203CBD96501}" sibTransId="{E26F6598-1D33-384A-A0C3-0AB7629D575E}"/>
    <dgm:cxn modelId="{E4E98488-C49F-524E-BBA7-CF8522396D0B}" srcId="{E0F8B2A9-19D5-B742-9EE4-57E3F6DC0CEE}" destId="{4136C551-2CDC-A84F-92B7-CACE4D6F5FAB}" srcOrd="2" destOrd="0" parTransId="{04F0A83F-B75C-BE44-B492-E8E46349D3B3}" sibTransId="{6A852F24-5C5A-D749-B951-3B72ECA4F880}"/>
    <dgm:cxn modelId="{0E787CF3-A2EC-DB4E-9A64-12A594CD6CB3}" type="presOf" srcId="{10393579-470D-FD46-8756-F6AE0BDDDAE5}" destId="{5CE6E38B-4D23-284F-8F8F-433602413ADC}" srcOrd="0" destOrd="0" presId="urn:microsoft.com/office/officeart/2005/8/layout/vList2"/>
    <dgm:cxn modelId="{D9B660B4-C210-BE41-BD01-C228B6AA6DF2}" type="presOf" srcId="{E0F8B2A9-19D5-B742-9EE4-57E3F6DC0CEE}" destId="{362BF544-2449-2E41-8454-F11D42C30A89}" srcOrd="0" destOrd="0" presId="urn:microsoft.com/office/officeart/2005/8/layout/vList2"/>
    <dgm:cxn modelId="{EEDD0F65-E248-094C-8B45-11C971AF705F}" srcId="{10393579-470D-FD46-8756-F6AE0BDDDAE5}" destId="{2A8BEAF0-E3D4-3847-BDE4-4D5AAE0C07F3}" srcOrd="2" destOrd="0" parTransId="{EAF5F699-340F-D94C-9B3B-A6FEE7910690}" sibTransId="{885AB24F-A98C-D743-BA8F-893A1043E416}"/>
    <dgm:cxn modelId="{F7EE4F8C-0F38-6B44-B349-29AD72EB425E}" type="presOf" srcId="{CCBD3AE4-D67A-5C46-8D90-DD9F75ECE99E}" destId="{9A66E7C9-C807-D44A-8CA9-210B7B08E1AE}" srcOrd="0" destOrd="6" presId="urn:microsoft.com/office/officeart/2005/8/layout/vList2"/>
    <dgm:cxn modelId="{7BF56FFE-F93B-E249-BC75-2434942592BA}" srcId="{10393579-470D-FD46-8756-F6AE0BDDDAE5}" destId="{E0F8B2A9-19D5-B742-9EE4-57E3F6DC0CEE}" srcOrd="1" destOrd="0" parTransId="{C10E33F2-F8D2-B44A-B793-54F08974A1C5}" sibTransId="{44F7F278-B0AE-5E4A-86EF-39A83BDBC434}"/>
    <dgm:cxn modelId="{64F14655-162D-FD46-B8D4-181DC1F0084C}" type="presOf" srcId="{202D0E94-158D-6A4B-988C-0E3A3E873C8B}" destId="{5EB12B41-57A2-ED41-99E3-86CDAE92C1C9}" srcOrd="0" destOrd="0" presId="urn:microsoft.com/office/officeart/2005/8/layout/vList2"/>
    <dgm:cxn modelId="{CB021155-65CA-F246-A513-ADA2A2C604C6}" srcId="{E0F8B2A9-19D5-B742-9EE4-57E3F6DC0CEE}" destId="{FADD27AC-C08B-BD4A-AC7F-B87DED95C9A8}" srcOrd="5" destOrd="0" parTransId="{92F85EB9-239A-B640-91B4-8E01E1230013}" sibTransId="{80F4714D-7674-9F40-8EFD-0A431E792BD2}"/>
    <dgm:cxn modelId="{68DFAF9E-D726-BE48-8DB9-4DF892E6D044}" type="presOf" srcId="{0BCB00EA-5EAC-C94F-8CB0-9C2E0FFF8E2A}" destId="{9A66E7C9-C807-D44A-8CA9-210B7B08E1AE}" srcOrd="0" destOrd="0" presId="urn:microsoft.com/office/officeart/2005/8/layout/vList2"/>
    <dgm:cxn modelId="{DBEF2C06-6E5F-1E4D-9B47-33F4B7A3BFF2}" type="presOf" srcId="{6CA0FA95-96F6-B743-846A-0636A97EB950}" destId="{9A66E7C9-C807-D44A-8CA9-210B7B08E1AE}" srcOrd="0" destOrd="3" presId="urn:microsoft.com/office/officeart/2005/8/layout/vList2"/>
    <dgm:cxn modelId="{4B7E4161-AABB-3F41-B894-4F28D2182516}" type="presOf" srcId="{15C1C231-9F60-5042-9037-03162D336E34}" destId="{09067BE8-56DD-FF41-99BE-45746E313DB0}" srcOrd="0" destOrd="0" presId="urn:microsoft.com/office/officeart/2005/8/layout/vList2"/>
    <dgm:cxn modelId="{C76C0380-757E-C44A-999C-007D0D4F9F1B}" srcId="{E0F8B2A9-19D5-B742-9EE4-57E3F6DC0CEE}" destId="{B7CD158A-FC7F-6640-AA0D-EA2AF1613F40}" srcOrd="1" destOrd="0" parTransId="{026DC5F0-C6BD-1344-A8E1-08D856784CBD}" sibTransId="{DBB99450-CE7B-5746-902F-890EB0E05F60}"/>
    <dgm:cxn modelId="{7F17B407-9AD3-8D4D-A230-A92D199274C7}" type="presOf" srcId="{FADD27AC-C08B-BD4A-AC7F-B87DED95C9A8}" destId="{9A66E7C9-C807-D44A-8CA9-210B7B08E1AE}" srcOrd="0" destOrd="5" presId="urn:microsoft.com/office/officeart/2005/8/layout/vList2"/>
    <dgm:cxn modelId="{4A849190-80C1-E241-B32A-275BA23DA0A7}" type="presOf" srcId="{4136C551-2CDC-A84F-92B7-CACE4D6F5FAB}" destId="{9A66E7C9-C807-D44A-8CA9-210B7B08E1AE}" srcOrd="0" destOrd="2" presId="urn:microsoft.com/office/officeart/2005/8/layout/vList2"/>
    <dgm:cxn modelId="{7D5701C8-4847-1342-8A11-70E97EB6E066}" type="presParOf" srcId="{5CE6E38B-4D23-284F-8F8F-433602413ADC}" destId="{09067BE8-56DD-FF41-99BE-45746E313DB0}" srcOrd="0" destOrd="0" presId="urn:microsoft.com/office/officeart/2005/8/layout/vList2"/>
    <dgm:cxn modelId="{ABD1B3E2-AE78-A445-B90B-C4B5206C428E}" type="presParOf" srcId="{5CE6E38B-4D23-284F-8F8F-433602413ADC}" destId="{2F00C503-1123-E24F-8D31-6991D1A9CF7A}" srcOrd="1" destOrd="0" presId="urn:microsoft.com/office/officeart/2005/8/layout/vList2"/>
    <dgm:cxn modelId="{A73745A5-47BB-8A4B-B4F4-D5A68DB042E6}" type="presParOf" srcId="{5CE6E38B-4D23-284F-8F8F-433602413ADC}" destId="{362BF544-2449-2E41-8454-F11D42C30A89}" srcOrd="2" destOrd="0" presId="urn:microsoft.com/office/officeart/2005/8/layout/vList2"/>
    <dgm:cxn modelId="{8EB95F1D-0467-604B-9150-3514738DEF4E}" type="presParOf" srcId="{5CE6E38B-4D23-284F-8F8F-433602413ADC}" destId="{9A66E7C9-C807-D44A-8CA9-210B7B08E1AE}" srcOrd="3" destOrd="0" presId="urn:microsoft.com/office/officeart/2005/8/layout/vList2"/>
    <dgm:cxn modelId="{5E7E58B2-71CB-9248-A56D-7FC8B958D831}" type="presParOf" srcId="{5CE6E38B-4D23-284F-8F8F-433602413ADC}" destId="{DC789142-55F8-0B44-872B-A0F5C77C66CE}" srcOrd="4" destOrd="0" presId="urn:microsoft.com/office/officeart/2005/8/layout/vList2"/>
    <dgm:cxn modelId="{69F26B98-3414-9449-9343-3E514C59E1A3}" type="presParOf" srcId="{5CE6E38B-4D23-284F-8F8F-433602413ADC}" destId="{8D3D584C-4C81-214F-BCEE-3454517016E0}" srcOrd="5" destOrd="0" presId="urn:microsoft.com/office/officeart/2005/8/layout/vList2"/>
    <dgm:cxn modelId="{5F4E5DA5-4322-9748-A561-03DAB4AA47DD}" type="presParOf" srcId="{5CE6E38B-4D23-284F-8F8F-433602413ADC}" destId="{5EB12B41-57A2-ED41-99E3-86CDAE92C1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E709D-41FB-4F45-895F-EDE78419DD6E}">
      <dsp:nvSpPr>
        <dsp:cNvPr id="0" name=""/>
        <dsp:cNvSpPr/>
      </dsp:nvSpPr>
      <dsp:spPr>
        <a:xfrm>
          <a:off x="0" y="96027"/>
          <a:ext cx="8509149" cy="3118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RA</a:t>
          </a:r>
        </a:p>
      </dsp:txBody>
      <dsp:txXfrm>
        <a:off x="15221" y="111248"/>
        <a:ext cx="8478707" cy="281363"/>
      </dsp:txXfrm>
    </dsp:sp>
    <dsp:sp modelId="{AD619CC6-BBD5-4140-8476-AC91643630B2}">
      <dsp:nvSpPr>
        <dsp:cNvPr id="0" name=""/>
        <dsp:cNvSpPr/>
      </dsp:nvSpPr>
      <dsp:spPr>
        <a:xfrm>
          <a:off x="0" y="407832"/>
          <a:ext cx="8509149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165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b="0" i="0" u="none" kern="1200" dirty="0"/>
            <a:t>Son </a:t>
          </a:r>
          <a:r>
            <a:rPr lang="es-ES" sz="1000" b="0" i="0" u="none" kern="1200" dirty="0">
              <a:solidFill>
                <a:srgbClr val="FF0000"/>
              </a:solidFill>
            </a:rPr>
            <a:t>factores de transcripción dependientes de ligando </a:t>
          </a:r>
          <a:r>
            <a:rPr lang="es-ES" sz="1000" b="0" i="0" u="none" kern="1200" dirty="0"/>
            <a:t>que controlan la expresión de los genes involucrados en el desarrollo del cerebro y de los órganos reproductores masculinos, principalmente, y femeninos.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b="0" i="0" u="none" kern="1200" dirty="0"/>
            <a:t>Los </a:t>
          </a:r>
          <a:r>
            <a:rPr lang="es-ES" sz="1000" b="0" i="0" u="none" kern="1200" dirty="0" err="1"/>
            <a:t>ARs</a:t>
          </a:r>
          <a:r>
            <a:rPr lang="es-ES" sz="1000" b="0" i="0" u="none" kern="1200" dirty="0"/>
            <a:t> pertenecen a la </a:t>
          </a:r>
          <a:r>
            <a:rPr lang="es-ES" sz="1000" b="1" i="0" u="none" kern="1200" dirty="0"/>
            <a:t>subfamilia NR3</a:t>
          </a:r>
          <a:r>
            <a:rPr lang="es-ES" sz="1000" b="0" i="0" u="none" kern="1200" dirty="0"/>
            <a:t> de la gran superfamilia de receptores nucleares (</a:t>
          </a:r>
          <a:r>
            <a:rPr lang="es-ES" sz="1000" b="0" i="0" u="none" kern="1200" dirty="0" err="1"/>
            <a:t>NRs</a:t>
          </a:r>
          <a:r>
            <a:rPr lang="es-ES" sz="1000" b="0" i="0" u="none" kern="1200" dirty="0"/>
            <a:t>).</a:t>
          </a:r>
          <a:endParaRPr lang="es-ES" sz="1000" kern="1200" dirty="0"/>
        </a:p>
      </dsp:txBody>
      <dsp:txXfrm>
        <a:off x="0" y="407832"/>
        <a:ext cx="8509149" cy="484380"/>
      </dsp:txXfrm>
    </dsp:sp>
    <dsp:sp modelId="{78586E31-439F-C447-A64B-0C328673E3D7}">
      <dsp:nvSpPr>
        <dsp:cNvPr id="0" name=""/>
        <dsp:cNvSpPr/>
      </dsp:nvSpPr>
      <dsp:spPr>
        <a:xfrm>
          <a:off x="0" y="892212"/>
          <a:ext cx="8509149" cy="311805"/>
        </a:xfrm>
        <a:prstGeom prst="roundRect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ALTERACIONES SUSCEPTIBLES que confieren cambio en su actividad</a:t>
          </a:r>
        </a:p>
      </dsp:txBody>
      <dsp:txXfrm>
        <a:off x="15221" y="907433"/>
        <a:ext cx="8478707" cy="281363"/>
      </dsp:txXfrm>
    </dsp:sp>
    <dsp:sp modelId="{F6157AE3-6214-2849-981D-992F2E38A5D7}">
      <dsp:nvSpPr>
        <dsp:cNvPr id="0" name=""/>
        <dsp:cNvSpPr/>
      </dsp:nvSpPr>
      <dsp:spPr>
        <a:xfrm>
          <a:off x="0" y="1204017"/>
          <a:ext cx="8509149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165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Amplificación génica del RA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Actividad continuada RA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Mutaciones RA con afinidad por esteroides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Variantes de empalme (AR-Vs) con falta de LBD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Actividad de los </a:t>
          </a:r>
          <a:r>
            <a:rPr lang="es-ES" sz="1000" kern="1200" dirty="0" err="1"/>
            <a:t>Correguladores</a:t>
          </a:r>
          <a:r>
            <a:rPr lang="es-ES" sz="1000" kern="1200" dirty="0"/>
            <a:t> alterada</a:t>
          </a:r>
        </a:p>
      </dsp:txBody>
      <dsp:txXfrm>
        <a:off x="0" y="1204017"/>
        <a:ext cx="8509149" cy="861120"/>
      </dsp:txXfrm>
    </dsp:sp>
    <dsp:sp modelId="{A834B55B-6CEA-F34E-BEAE-CF6BCBBC0C45}">
      <dsp:nvSpPr>
        <dsp:cNvPr id="0" name=""/>
        <dsp:cNvSpPr/>
      </dsp:nvSpPr>
      <dsp:spPr>
        <a:xfrm>
          <a:off x="0" y="2065137"/>
          <a:ext cx="8509149" cy="311805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Avances genómicos revelan nuevos enfoques en la intervención del CP.</a:t>
          </a:r>
        </a:p>
      </dsp:txBody>
      <dsp:txXfrm>
        <a:off x="15221" y="2080358"/>
        <a:ext cx="8478707" cy="281363"/>
      </dsp:txXfrm>
    </dsp:sp>
    <dsp:sp modelId="{E348E8EA-B950-5D43-9D42-3AB542D01F7E}">
      <dsp:nvSpPr>
        <dsp:cNvPr id="0" name=""/>
        <dsp:cNvSpPr/>
      </dsp:nvSpPr>
      <dsp:spPr>
        <a:xfrm>
          <a:off x="0" y="2376942"/>
          <a:ext cx="8509149" cy="686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165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Vías de señalización paralelas al eje RA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Vías </a:t>
          </a:r>
          <a:r>
            <a:rPr lang="es-ES" sz="1000" kern="1200" dirty="0" err="1"/>
            <a:t>protumorogénicas</a:t>
          </a:r>
          <a:r>
            <a:rPr lang="es-ES" sz="1000" kern="1200" dirty="0"/>
            <a:t> seleccionadas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Subtipos de CP temprano y avanzado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000" kern="1200" dirty="0"/>
            <a:t>Dinámica de las células inmunitarias  con efectos promotores/supresores de tumores. </a:t>
          </a:r>
        </a:p>
      </dsp:txBody>
      <dsp:txXfrm>
        <a:off x="0" y="2376942"/>
        <a:ext cx="8509149" cy="6862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A8763-A4BD-D149-B4DA-E9FE3625C14B}">
      <dsp:nvSpPr>
        <dsp:cNvPr id="0" name=""/>
        <dsp:cNvSpPr/>
      </dsp:nvSpPr>
      <dsp:spPr>
        <a:xfrm>
          <a:off x="0" y="101088"/>
          <a:ext cx="9721079" cy="94291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VARIANTES DE EMPALME O SPLICING:</a:t>
          </a:r>
        </a:p>
      </dsp:txBody>
      <dsp:txXfrm>
        <a:off x="46029" y="147117"/>
        <a:ext cx="9629021" cy="850852"/>
      </dsp:txXfrm>
    </dsp:sp>
    <dsp:sp modelId="{0C20AD26-B1C5-B240-A2D6-F13B2970FD01}">
      <dsp:nvSpPr>
        <dsp:cNvPr id="0" name=""/>
        <dsp:cNvSpPr/>
      </dsp:nvSpPr>
      <dsp:spPr>
        <a:xfrm>
          <a:off x="0" y="1092958"/>
          <a:ext cx="9721079" cy="942910"/>
        </a:xfrm>
        <a:prstGeom prst="roundRect">
          <a:avLst/>
        </a:prstGeom>
        <a:solidFill>
          <a:schemeClr val="accent2">
            <a:shade val="80000"/>
            <a:hueOff val="0"/>
            <a:satOff val="-2770"/>
            <a:lumOff val="71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Niveles tumorales de la variante de empalme AR-V7 no se correlacionaron con el tiempo en ARAT, aunque la asociación de la expresión de ARNm AR-V7 en células tumorales circulantes con el tiempo hasta la resistencia a ARAT y el resultado clínico se ha reportado en otros estudios.</a:t>
          </a:r>
        </a:p>
      </dsp:txBody>
      <dsp:txXfrm>
        <a:off x="46029" y="1138987"/>
        <a:ext cx="9629021" cy="850852"/>
      </dsp:txXfrm>
    </dsp:sp>
    <dsp:sp modelId="{8E34FD2E-05D5-074F-9248-A78ED9870239}">
      <dsp:nvSpPr>
        <dsp:cNvPr id="0" name=""/>
        <dsp:cNvSpPr/>
      </dsp:nvSpPr>
      <dsp:spPr>
        <a:xfrm>
          <a:off x="0" y="2084828"/>
          <a:ext cx="9721079" cy="942910"/>
        </a:xfrm>
        <a:prstGeom prst="roundRect">
          <a:avLst/>
        </a:prstGeom>
        <a:solidFill>
          <a:schemeClr val="accent2">
            <a:shade val="80000"/>
            <a:hueOff val="0"/>
            <a:satOff val="-5541"/>
            <a:lumOff val="142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Es de destacar que un RNA largo no codificante (</a:t>
          </a:r>
          <a:r>
            <a:rPr lang="es-ES" sz="1700" kern="1200" dirty="0" err="1"/>
            <a:t>IncRNA</a:t>
          </a:r>
          <a:r>
            <a:rPr lang="es-ES" sz="1700" kern="1200" dirty="0"/>
            <a:t> o NXTAR es un regulador negativo de la expresión de AR/AR-V7</a:t>
          </a:r>
        </a:p>
      </dsp:txBody>
      <dsp:txXfrm>
        <a:off x="46029" y="2130857"/>
        <a:ext cx="9629021" cy="850852"/>
      </dsp:txXfrm>
    </dsp:sp>
    <dsp:sp modelId="{FCBB690D-C14A-364C-8322-C5D46DE91D4C}">
      <dsp:nvSpPr>
        <dsp:cNvPr id="0" name=""/>
        <dsp:cNvSpPr/>
      </dsp:nvSpPr>
      <dsp:spPr>
        <a:xfrm>
          <a:off x="0" y="3076699"/>
          <a:ext cx="9721079" cy="942910"/>
        </a:xfrm>
        <a:prstGeom prst="roundRect">
          <a:avLst/>
        </a:prstGeom>
        <a:solidFill>
          <a:schemeClr val="accent2">
            <a:shade val="80000"/>
            <a:hueOff val="0"/>
            <a:satOff val="-8311"/>
            <a:lumOff val="213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La propia expresión de NXTAR es suprimida por AR </a:t>
          </a:r>
          <a:r>
            <a:rPr lang="es-ES" sz="1700" kern="1200" dirty="0" err="1"/>
            <a:t>acticvado</a:t>
          </a:r>
          <a:r>
            <a:rPr lang="es-ES" sz="1700" kern="1200" dirty="0"/>
            <a:t> por </a:t>
          </a:r>
          <a:r>
            <a:rPr lang="es-ES" sz="1700" kern="1200" dirty="0" err="1"/>
            <a:t>Androgenos</a:t>
          </a:r>
          <a:endParaRPr lang="es-ES" sz="1700" kern="1200" dirty="0"/>
        </a:p>
      </dsp:txBody>
      <dsp:txXfrm>
        <a:off x="46029" y="3122728"/>
        <a:ext cx="9629021" cy="850852"/>
      </dsp:txXfrm>
    </dsp:sp>
    <dsp:sp modelId="{8D6D8D7E-428B-7E42-B7AB-15C459D538F0}">
      <dsp:nvSpPr>
        <dsp:cNvPr id="0" name=""/>
        <dsp:cNvSpPr/>
      </dsp:nvSpPr>
      <dsp:spPr>
        <a:xfrm>
          <a:off x="0" y="4068569"/>
          <a:ext cx="9721079" cy="942910"/>
        </a:xfrm>
        <a:prstGeom prst="roundRect">
          <a:avLst/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>
              <a:solidFill>
                <a:srgbClr val="FFFF00"/>
              </a:solidFill>
            </a:rPr>
            <a:t>Un oligonucleótido del gen NXTAR redujo AR/AR-V7 y a la proliferación de </a:t>
          </a:r>
          <a:r>
            <a:rPr lang="es-ES" sz="1700" kern="1200" dirty="0" err="1">
              <a:solidFill>
                <a:srgbClr val="FFFF00"/>
              </a:solidFill>
            </a:rPr>
            <a:t>cs</a:t>
          </a:r>
          <a:r>
            <a:rPr lang="es-ES" sz="1700" kern="1200" dirty="0">
              <a:solidFill>
                <a:srgbClr val="FFFF00"/>
              </a:solidFill>
            </a:rPr>
            <a:t> CP mientras que en estudio con xenoinjerto: un inhibidor de AR restauró la expresión e NXTAR y bloqueó el crecimiento tumoral de CP resistente a Enzalutamida</a:t>
          </a:r>
          <a:r>
            <a:rPr lang="es-ES" sz="1700" kern="1200" dirty="0"/>
            <a:t>.</a:t>
          </a:r>
        </a:p>
      </dsp:txBody>
      <dsp:txXfrm>
        <a:off x="46029" y="4114598"/>
        <a:ext cx="9629021" cy="8508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296AE-C728-5148-AC61-A8DDBEDCA044}">
      <dsp:nvSpPr>
        <dsp:cNvPr id="0" name=""/>
        <dsp:cNvSpPr/>
      </dsp:nvSpPr>
      <dsp:spPr>
        <a:xfrm>
          <a:off x="1804023" y="720458"/>
          <a:ext cx="4809132" cy="4809132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18D31-3954-B348-B757-D8C0794E0A90}">
      <dsp:nvSpPr>
        <dsp:cNvPr id="0" name=""/>
        <dsp:cNvSpPr/>
      </dsp:nvSpPr>
      <dsp:spPr>
        <a:xfrm>
          <a:off x="1804023" y="720458"/>
          <a:ext cx="4809132" cy="4809132"/>
        </a:xfrm>
        <a:prstGeom prst="blockArc">
          <a:avLst>
            <a:gd name="adj1" fmla="val 1800000"/>
            <a:gd name="adj2" fmla="val 9000000"/>
            <a:gd name="adj3" fmla="val 4642"/>
          </a:avLst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BF124-F78D-6043-A7E7-250DA3E1F045}">
      <dsp:nvSpPr>
        <dsp:cNvPr id="0" name=""/>
        <dsp:cNvSpPr/>
      </dsp:nvSpPr>
      <dsp:spPr>
        <a:xfrm>
          <a:off x="1804023" y="720458"/>
          <a:ext cx="4809132" cy="4809132"/>
        </a:xfrm>
        <a:prstGeom prst="blockArc">
          <a:avLst>
            <a:gd name="adj1" fmla="val 16200000"/>
            <a:gd name="adj2" fmla="val 180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113B9-C84B-4A4C-8706-D4021B094057}">
      <dsp:nvSpPr>
        <dsp:cNvPr id="0" name=""/>
        <dsp:cNvSpPr/>
      </dsp:nvSpPr>
      <dsp:spPr>
        <a:xfrm>
          <a:off x="3101172" y="2017607"/>
          <a:ext cx="2214833" cy="22148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El tratamiento PRECOZ con HORMONOTERAPIA en </a:t>
          </a:r>
          <a:r>
            <a:rPr lang="es-ES" sz="1400" kern="1200" dirty="0" err="1"/>
            <a:t>CPHSm</a:t>
          </a:r>
          <a:r>
            <a:rPr lang="es-ES" sz="1400" kern="1200" dirty="0"/>
            <a:t> y </a:t>
          </a:r>
          <a:r>
            <a:rPr lang="es-ES" sz="1400" kern="1200" dirty="0" err="1"/>
            <a:t>CPRCnm</a:t>
          </a:r>
          <a:endParaRPr lang="es-ES" sz="1400" kern="1200" dirty="0"/>
        </a:p>
      </dsp:txBody>
      <dsp:txXfrm>
        <a:off x="3425527" y="2341962"/>
        <a:ext cx="1566123" cy="1566123"/>
      </dsp:txXfrm>
    </dsp:sp>
    <dsp:sp modelId="{BB4921E1-805E-FD47-B667-F6B4BE7CB180}">
      <dsp:nvSpPr>
        <dsp:cNvPr id="0" name=""/>
        <dsp:cNvSpPr/>
      </dsp:nvSpPr>
      <dsp:spPr>
        <a:xfrm>
          <a:off x="3433398" y="1080"/>
          <a:ext cx="1550383" cy="15503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/>
            <a:t>Puede NO comprometer los resultados con la terapia posterior en </a:t>
          </a:r>
          <a:r>
            <a:rPr lang="es-ES" sz="1000" kern="1200" dirty="0" err="1"/>
            <a:t>CPRCm</a:t>
          </a:r>
          <a:r>
            <a:rPr lang="es-ES" sz="1000" kern="1200" dirty="0"/>
            <a:t>.</a:t>
          </a:r>
        </a:p>
      </dsp:txBody>
      <dsp:txXfrm>
        <a:off x="3660446" y="228128"/>
        <a:ext cx="1096287" cy="1096287"/>
      </dsp:txXfrm>
    </dsp:sp>
    <dsp:sp modelId="{10992F12-6BB8-FB42-AF73-8ED063991EEC}">
      <dsp:nvSpPr>
        <dsp:cNvPr id="0" name=""/>
        <dsp:cNvSpPr/>
      </dsp:nvSpPr>
      <dsp:spPr>
        <a:xfrm>
          <a:off x="5261121" y="3384380"/>
          <a:ext cx="1963095" cy="1830041"/>
        </a:xfrm>
        <a:prstGeom prst="ellipse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/>
            <a:t>Puede proporcionar un beneficio comparable con el tratamiento posterior independientemente de la clase de agente utilizado (ARSI O </a:t>
          </a:r>
          <a:r>
            <a:rPr lang="es-ES" sz="1000" kern="1200" dirty="0" err="1"/>
            <a:t>regimen</a:t>
          </a:r>
          <a:r>
            <a:rPr lang="es-ES" sz="1000" kern="1200" dirty="0"/>
            <a:t> basado en Qt)</a:t>
          </a:r>
        </a:p>
      </dsp:txBody>
      <dsp:txXfrm>
        <a:off x="5548610" y="3652383"/>
        <a:ext cx="1388117" cy="1294035"/>
      </dsp:txXfrm>
    </dsp:sp>
    <dsp:sp modelId="{73E52875-1A5A-E942-844C-1677B985D254}">
      <dsp:nvSpPr>
        <dsp:cNvPr id="0" name=""/>
        <dsp:cNvSpPr/>
      </dsp:nvSpPr>
      <dsp:spPr>
        <a:xfrm>
          <a:off x="1399318" y="3524209"/>
          <a:ext cx="1550383" cy="1550383"/>
        </a:xfrm>
        <a:prstGeom prst="ellipse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/>
            <a:t>No  parece aumentar la frecuencia de aberraciones del RA por encima de lo observado con TDA exclusiva</a:t>
          </a:r>
        </a:p>
      </dsp:txBody>
      <dsp:txXfrm>
        <a:off x="1626366" y="3751257"/>
        <a:ext cx="1096287" cy="10962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D842D-04E4-8445-94A3-94A6E3024ACE}">
      <dsp:nvSpPr>
        <dsp:cNvPr id="0" name=""/>
        <dsp:cNvSpPr/>
      </dsp:nvSpPr>
      <dsp:spPr>
        <a:xfrm>
          <a:off x="2016224" y="0"/>
          <a:ext cx="6192688" cy="619268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F4631-BFCD-C345-9695-237C6B783B47}">
      <dsp:nvSpPr>
        <dsp:cNvPr id="0" name=""/>
        <dsp:cNvSpPr/>
      </dsp:nvSpPr>
      <dsp:spPr>
        <a:xfrm>
          <a:off x="2604529" y="588305"/>
          <a:ext cx="2415148" cy="2415148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La inhibición de los Chekpoints en monoterapia no inhibe el CP debido al ambiente inmunoisupresor. Con EXCEPCIÓN DE mCPRC con genotipo MSI-H o DMMR con mejor inmunogenididad debido a la alta carga de neoantigeno.</a:t>
          </a:r>
        </a:p>
      </dsp:txBody>
      <dsp:txXfrm>
        <a:off x="2722427" y="706203"/>
        <a:ext cx="2179352" cy="2179352"/>
      </dsp:txXfrm>
    </dsp:sp>
    <dsp:sp modelId="{A92DD1AD-3C87-7A47-9853-4049D33C1D6D}">
      <dsp:nvSpPr>
        <dsp:cNvPr id="0" name=""/>
        <dsp:cNvSpPr/>
      </dsp:nvSpPr>
      <dsp:spPr>
        <a:xfrm>
          <a:off x="5205458" y="588305"/>
          <a:ext cx="2415148" cy="2415148"/>
        </a:xfrm>
        <a:prstGeom prst="roundRect">
          <a:avLst/>
        </a:prstGeom>
        <a:solidFill>
          <a:schemeClr val="accent1">
            <a:shade val="80000"/>
            <a:hueOff val="-191224"/>
            <a:satOff val="-16195"/>
            <a:lumOff val="121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EN un subgrupo de pacientes con </a:t>
          </a:r>
          <a:r>
            <a:rPr lang="es-ES" sz="1400" kern="1200" dirty="0" err="1"/>
            <a:t>mCPRC</a:t>
          </a:r>
          <a:r>
            <a:rPr lang="es-ES" sz="1400" kern="1200" dirty="0"/>
            <a:t> las funciones inmunitarias  supresoras de tumores pueden aumentar por la INHIBICION PREVIA DE LA ANGIOGENESIS.</a:t>
          </a:r>
        </a:p>
      </dsp:txBody>
      <dsp:txXfrm>
        <a:off x="5323356" y="706203"/>
        <a:ext cx="2179352" cy="2179352"/>
      </dsp:txXfrm>
    </dsp:sp>
    <dsp:sp modelId="{71EDC3B0-42B5-BF46-B8E8-47428392A201}">
      <dsp:nvSpPr>
        <dsp:cNvPr id="0" name=""/>
        <dsp:cNvSpPr/>
      </dsp:nvSpPr>
      <dsp:spPr>
        <a:xfrm>
          <a:off x="2604529" y="3189234"/>
          <a:ext cx="2415148" cy="2415148"/>
        </a:xfrm>
        <a:prstGeom prst="roundRect">
          <a:avLst/>
        </a:prstGeom>
        <a:solidFill>
          <a:schemeClr val="accent1">
            <a:shade val="80000"/>
            <a:hueOff val="-382449"/>
            <a:satOff val="-32389"/>
            <a:lumOff val="242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/>
            <a:t>microRNA</a:t>
          </a:r>
          <a:r>
            <a:rPr lang="es-ES" sz="1400" kern="1200" dirty="0"/>
            <a:t> 221 (miR-221): biomarcador para seleccionar pacientes que se podrían beneficiar del uso NEOADYUVANTE de un fármaco inhibidor de la </a:t>
          </a:r>
          <a:r>
            <a:rPr lang="es-ES" sz="1400" kern="1200" dirty="0" err="1"/>
            <a:t>Angiogenesis</a:t>
          </a:r>
          <a:r>
            <a:rPr lang="es-ES" sz="1400" kern="1200" dirty="0"/>
            <a:t>.</a:t>
          </a:r>
        </a:p>
      </dsp:txBody>
      <dsp:txXfrm>
        <a:off x="2722427" y="3307132"/>
        <a:ext cx="2179352" cy="2179352"/>
      </dsp:txXfrm>
    </dsp:sp>
    <dsp:sp modelId="{B8A16C93-26BD-B44E-96CE-D2A9C01B131B}">
      <dsp:nvSpPr>
        <dsp:cNvPr id="0" name=""/>
        <dsp:cNvSpPr/>
      </dsp:nvSpPr>
      <dsp:spPr>
        <a:xfrm>
          <a:off x="5205458" y="3189234"/>
          <a:ext cx="2415148" cy="2415148"/>
        </a:xfrm>
        <a:prstGeom prst="roundRect">
          <a:avLst/>
        </a:prstGeom>
        <a:solidFill>
          <a:schemeClr val="accent1">
            <a:shade val="80000"/>
            <a:hueOff val="-573673"/>
            <a:satOff val="-48584"/>
            <a:lumOff val="363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Bajo miR-221  y Alto receptor VEGFR2: iniciar </a:t>
          </a:r>
          <a:r>
            <a:rPr lang="es-ES" sz="1400" kern="1200" dirty="0" err="1"/>
            <a:t>tto</a:t>
          </a:r>
          <a:r>
            <a:rPr lang="es-ES" sz="1400" kern="1200" dirty="0"/>
            <a:t> con inhibidor de VEGRF2 como una </a:t>
          </a:r>
          <a:r>
            <a:rPr lang="es-ES" sz="1400" kern="1200" dirty="0" err="1"/>
            <a:t>tirosin-Kinasa</a:t>
          </a:r>
          <a:r>
            <a:rPr lang="es-ES" sz="1400" kern="1200" dirty="0"/>
            <a:t> para reducir la </a:t>
          </a:r>
          <a:r>
            <a:rPr lang="es-ES" sz="1400" kern="1200" dirty="0" err="1"/>
            <a:t>angiognesis</a:t>
          </a:r>
          <a:r>
            <a:rPr lang="es-ES" sz="1400" kern="1200" dirty="0"/>
            <a:t> seguida de </a:t>
          </a:r>
          <a:r>
            <a:rPr lang="es-ES" sz="1400" kern="1200" dirty="0" err="1"/>
            <a:t>It</a:t>
          </a:r>
          <a:r>
            <a:rPr lang="es-ES" sz="1400" kern="1200" dirty="0"/>
            <a:t>.</a:t>
          </a:r>
        </a:p>
      </dsp:txBody>
      <dsp:txXfrm>
        <a:off x="5323356" y="3307132"/>
        <a:ext cx="2179352" cy="21793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FE56B-CC25-5342-9634-E4418ECF8D06}">
      <dsp:nvSpPr>
        <dsp:cNvPr id="0" name=""/>
        <dsp:cNvSpPr/>
      </dsp:nvSpPr>
      <dsp:spPr>
        <a:xfrm>
          <a:off x="1944216" y="0"/>
          <a:ext cx="6120680" cy="612068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FE54B-7609-2744-AFEF-F34D6E2C8919}">
      <dsp:nvSpPr>
        <dsp:cNvPr id="0" name=""/>
        <dsp:cNvSpPr/>
      </dsp:nvSpPr>
      <dsp:spPr>
        <a:xfrm>
          <a:off x="2342060" y="397844"/>
          <a:ext cx="2448272" cy="2448272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La medicina de </a:t>
          </a:r>
          <a:r>
            <a:rPr lang="es-ES" sz="1200" kern="1200" dirty="0" err="1"/>
            <a:t>precision</a:t>
          </a:r>
          <a:r>
            <a:rPr lang="es-ES" sz="1200" kern="1200" dirty="0"/>
            <a:t> implica el </a:t>
          </a:r>
          <a:r>
            <a:rPr lang="es-ES" sz="1200" kern="1200" dirty="0" err="1"/>
            <a:t>dco</a:t>
          </a:r>
          <a:r>
            <a:rPr lang="es-ES" sz="1200" kern="1200" dirty="0"/>
            <a:t> y manejo de la enfermedad después de considerar las diferencias individuales en la GENÓMICA y las interacciones con el estilo de vida y el medio ambiente.</a:t>
          </a:r>
        </a:p>
      </dsp:txBody>
      <dsp:txXfrm>
        <a:off x="2461575" y="517359"/>
        <a:ext cx="2209242" cy="2209242"/>
      </dsp:txXfrm>
    </dsp:sp>
    <dsp:sp modelId="{C8AECDE6-7048-0F4A-86A6-155719F392EB}">
      <dsp:nvSpPr>
        <dsp:cNvPr id="0" name=""/>
        <dsp:cNvSpPr/>
      </dsp:nvSpPr>
      <dsp:spPr>
        <a:xfrm>
          <a:off x="5218779" y="397844"/>
          <a:ext cx="2448272" cy="2448272"/>
        </a:xfrm>
        <a:prstGeom prst="roundRect">
          <a:avLst/>
        </a:prstGeom>
        <a:solidFill>
          <a:schemeClr val="accent2">
            <a:shade val="50000"/>
            <a:hueOff val="0"/>
            <a:satOff val="-8207"/>
            <a:lumOff val="24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Las innovaciones en el manejo de la </a:t>
          </a:r>
          <a:r>
            <a:rPr lang="es-ES" sz="1200" kern="1200" dirty="0" err="1"/>
            <a:t>mCRPC</a:t>
          </a:r>
          <a:r>
            <a:rPr lang="es-ES" sz="1200" kern="1200" dirty="0"/>
            <a:t>, incluidas las variantes de carcinoma de células pequeñas/</a:t>
          </a:r>
          <a:r>
            <a:rPr lang="es-ES" sz="1200" kern="1200" dirty="0" err="1"/>
            <a:t>neurendocrina</a:t>
          </a:r>
          <a:r>
            <a:rPr lang="es-ES" sz="1200" kern="1200" dirty="0"/>
            <a:t>, se ven facilitadas por la lista de cambios genómicos procesables revelados por la secuenciación del genoma de próxima generación (NGS).</a:t>
          </a:r>
        </a:p>
      </dsp:txBody>
      <dsp:txXfrm>
        <a:off x="5338294" y="517359"/>
        <a:ext cx="2209242" cy="2209242"/>
      </dsp:txXfrm>
    </dsp:sp>
    <dsp:sp modelId="{11D2F9B3-542B-424B-85A0-322B00FB6515}">
      <dsp:nvSpPr>
        <dsp:cNvPr id="0" name=""/>
        <dsp:cNvSpPr/>
      </dsp:nvSpPr>
      <dsp:spPr>
        <a:xfrm>
          <a:off x="2342060" y="3274563"/>
          <a:ext cx="2448272" cy="2448272"/>
        </a:xfrm>
        <a:prstGeom prst="roundRect">
          <a:avLst/>
        </a:prstGeom>
        <a:solidFill>
          <a:schemeClr val="accent2">
            <a:shade val="50000"/>
            <a:hueOff val="0"/>
            <a:satOff val="-16414"/>
            <a:lumOff val="48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La identificación de una firma de expresión de 22 genes, que sirve como un posible modelo para el manejo de la </a:t>
          </a:r>
          <a:r>
            <a:rPr lang="es-ES" sz="1200" kern="1200" dirty="0" err="1"/>
            <a:t>PCa</a:t>
          </a:r>
          <a:r>
            <a:rPr lang="es-ES" sz="1200" kern="1200" dirty="0"/>
            <a:t> primaria de alto riesgo, ha llevado a un ensayo centrado en los perfiles del transcriptoma de las muestras de biopsia previas al tratamiento como guía para la decisión de tratamiento de la enfermedad localizada de alto riesgo.</a:t>
          </a:r>
        </a:p>
      </dsp:txBody>
      <dsp:txXfrm>
        <a:off x="2461575" y="3394078"/>
        <a:ext cx="2209242" cy="2209242"/>
      </dsp:txXfrm>
    </dsp:sp>
    <dsp:sp modelId="{158CFCFB-1878-C14E-9FF5-11A2792FCA80}">
      <dsp:nvSpPr>
        <dsp:cNvPr id="0" name=""/>
        <dsp:cNvSpPr/>
      </dsp:nvSpPr>
      <dsp:spPr>
        <a:xfrm>
          <a:off x="5218779" y="3274563"/>
          <a:ext cx="2448272" cy="2448272"/>
        </a:xfrm>
        <a:prstGeom prst="roundRect">
          <a:avLst/>
        </a:prstGeom>
        <a:solidFill>
          <a:schemeClr val="accent2">
            <a:shade val="50000"/>
            <a:hueOff val="0"/>
            <a:satOff val="-8207"/>
            <a:lumOff val="24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Todo ello a valorar conjuntamente con las comorbilidades del paciente, estadio de la enfermedad  (alta/baja carga), criterios según EC que se quiera aplicar (</a:t>
          </a:r>
          <a:r>
            <a:rPr lang="es-ES" sz="1200" kern="1200" dirty="0" err="1"/>
            <a:t>Stampede</a:t>
          </a:r>
          <a:r>
            <a:rPr lang="es-ES" sz="1200" kern="1200" dirty="0"/>
            <a:t> u otros), análisis moleculares disponibles en los centros y calidad de vida.</a:t>
          </a:r>
        </a:p>
      </dsp:txBody>
      <dsp:txXfrm>
        <a:off x="5338294" y="3394078"/>
        <a:ext cx="2209242" cy="22092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EF1F3-253A-B048-BCBF-C0E3273A7E77}">
      <dsp:nvSpPr>
        <dsp:cNvPr id="0" name=""/>
        <dsp:cNvSpPr/>
      </dsp:nvSpPr>
      <dsp:spPr>
        <a:xfrm>
          <a:off x="1508772" y="1825"/>
          <a:ext cx="3174771" cy="317477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600" kern="1200"/>
            <a:t>MUCHAS GRACIAS</a:t>
          </a:r>
        </a:p>
      </dsp:txBody>
      <dsp:txXfrm>
        <a:off x="1973706" y="466759"/>
        <a:ext cx="2244903" cy="2244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CCF20-8F23-5D4B-AEE4-243D48A728C4}">
      <dsp:nvSpPr>
        <dsp:cNvPr id="0" name=""/>
        <dsp:cNvSpPr/>
      </dsp:nvSpPr>
      <dsp:spPr>
        <a:xfrm>
          <a:off x="1969523" y="937107"/>
          <a:ext cx="3087143" cy="30876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TRATAMIENTOS</a:t>
          </a:r>
        </a:p>
      </dsp:txBody>
      <dsp:txXfrm>
        <a:off x="2421625" y="1389286"/>
        <a:ext cx="2182939" cy="2183316"/>
      </dsp:txXfrm>
    </dsp:sp>
    <dsp:sp modelId="{08002719-BB3D-614D-BAA8-8C26AE77AFC2}">
      <dsp:nvSpPr>
        <dsp:cNvPr id="0" name=""/>
        <dsp:cNvSpPr/>
      </dsp:nvSpPr>
      <dsp:spPr>
        <a:xfrm>
          <a:off x="2918780" y="3795247"/>
          <a:ext cx="248871" cy="2488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B143FF-5CA1-9848-ACAB-BF9EC53A7C0A}">
      <dsp:nvSpPr>
        <dsp:cNvPr id="0" name=""/>
        <dsp:cNvSpPr/>
      </dsp:nvSpPr>
      <dsp:spPr>
        <a:xfrm>
          <a:off x="5255509" y="2190164"/>
          <a:ext cx="248871" cy="24884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66DCEE-53C9-9748-98CC-AAAEDB6CFD1C}">
      <dsp:nvSpPr>
        <dsp:cNvPr id="0" name=""/>
        <dsp:cNvSpPr/>
      </dsp:nvSpPr>
      <dsp:spPr>
        <a:xfrm>
          <a:off x="4066247" y="4060094"/>
          <a:ext cx="343226" cy="3437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F03563-58B9-2742-AECC-4C435FBB95FE}">
      <dsp:nvSpPr>
        <dsp:cNvPr id="0" name=""/>
        <dsp:cNvSpPr/>
      </dsp:nvSpPr>
      <dsp:spPr>
        <a:xfrm>
          <a:off x="2988438" y="1284167"/>
          <a:ext cx="248871" cy="2488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8B6192-C53A-B64F-9E91-09EE7F0581F5}">
      <dsp:nvSpPr>
        <dsp:cNvPr id="0" name=""/>
        <dsp:cNvSpPr/>
      </dsp:nvSpPr>
      <dsp:spPr>
        <a:xfrm>
          <a:off x="2205095" y="2708271"/>
          <a:ext cx="248871" cy="24884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6883B8-6337-BE4D-BED1-64C5C3089440}">
      <dsp:nvSpPr>
        <dsp:cNvPr id="0" name=""/>
        <dsp:cNvSpPr/>
      </dsp:nvSpPr>
      <dsp:spPr>
        <a:xfrm>
          <a:off x="1004434" y="1494389"/>
          <a:ext cx="1255121" cy="125526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Qt</a:t>
          </a:r>
        </a:p>
      </dsp:txBody>
      <dsp:txXfrm>
        <a:off x="1188242" y="1678218"/>
        <a:ext cx="887505" cy="887606"/>
      </dsp:txXfrm>
    </dsp:sp>
    <dsp:sp modelId="{AC494B13-6007-0A45-8B69-14A3A1498CC8}">
      <dsp:nvSpPr>
        <dsp:cNvPr id="0" name=""/>
        <dsp:cNvSpPr/>
      </dsp:nvSpPr>
      <dsp:spPr>
        <a:xfrm>
          <a:off x="3384226" y="1295202"/>
          <a:ext cx="343226" cy="34374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6EE4A3-2EC9-5D4E-82C9-2FE7C1CA71AF}">
      <dsp:nvSpPr>
        <dsp:cNvPr id="0" name=""/>
        <dsp:cNvSpPr/>
      </dsp:nvSpPr>
      <dsp:spPr>
        <a:xfrm>
          <a:off x="1122854" y="3117128"/>
          <a:ext cx="620594" cy="62073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843877-0673-EF48-A2E6-625D67C31447}">
      <dsp:nvSpPr>
        <dsp:cNvPr id="0" name=""/>
        <dsp:cNvSpPr/>
      </dsp:nvSpPr>
      <dsp:spPr>
        <a:xfrm>
          <a:off x="5373929" y="904001"/>
          <a:ext cx="1255121" cy="125526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/>
            <a:t>It</a:t>
          </a:r>
          <a:endParaRPr lang="es-ES" sz="2800" kern="1200" dirty="0"/>
        </a:p>
      </dsp:txBody>
      <dsp:txXfrm>
        <a:off x="5557737" y="1087830"/>
        <a:ext cx="887505" cy="887606"/>
      </dsp:txXfrm>
    </dsp:sp>
    <dsp:sp modelId="{63AFCE75-5F68-174E-95B9-E615F018EAC9}">
      <dsp:nvSpPr>
        <dsp:cNvPr id="0" name=""/>
        <dsp:cNvSpPr/>
      </dsp:nvSpPr>
      <dsp:spPr>
        <a:xfrm>
          <a:off x="4813494" y="1770271"/>
          <a:ext cx="343226" cy="34374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152650-723F-504F-BF92-65FE352E9915}">
      <dsp:nvSpPr>
        <dsp:cNvPr id="0" name=""/>
        <dsp:cNvSpPr/>
      </dsp:nvSpPr>
      <dsp:spPr>
        <a:xfrm>
          <a:off x="886648" y="3855941"/>
          <a:ext cx="248871" cy="2488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7DE0FEF-C926-3444-BA51-8B03EE9F6B4C}">
      <dsp:nvSpPr>
        <dsp:cNvPr id="0" name=""/>
        <dsp:cNvSpPr/>
      </dsp:nvSpPr>
      <dsp:spPr>
        <a:xfrm>
          <a:off x="3366494" y="3501708"/>
          <a:ext cx="248871" cy="24884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400CF6-00FB-4D4A-AC22-E5360EA3BEFD}">
      <dsp:nvSpPr>
        <dsp:cNvPr id="0" name=""/>
        <dsp:cNvSpPr/>
      </dsp:nvSpPr>
      <dsp:spPr>
        <a:xfrm>
          <a:off x="5757553" y="3010331"/>
          <a:ext cx="1668269" cy="13805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/>
            <a:t>iPARP</a:t>
          </a:r>
          <a:endParaRPr lang="es-ES" sz="2400" kern="1200" dirty="0"/>
        </a:p>
      </dsp:txBody>
      <dsp:txXfrm>
        <a:off x="6001865" y="3212512"/>
        <a:ext cx="1179645" cy="976215"/>
      </dsp:txXfrm>
    </dsp:sp>
    <dsp:sp modelId="{076F101B-542F-0442-B784-D1EB6A4D6745}">
      <dsp:nvSpPr>
        <dsp:cNvPr id="0" name=""/>
        <dsp:cNvSpPr/>
      </dsp:nvSpPr>
      <dsp:spPr>
        <a:xfrm>
          <a:off x="5610135" y="3029398"/>
          <a:ext cx="248871" cy="2488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5C7A4B-2B89-A543-A157-13F7F4F8CA26}">
      <dsp:nvSpPr>
        <dsp:cNvPr id="0" name=""/>
        <dsp:cNvSpPr/>
      </dsp:nvSpPr>
      <dsp:spPr>
        <a:xfrm>
          <a:off x="1589918" y="3917057"/>
          <a:ext cx="2798306" cy="171569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bifosfonatos/IL_24</a:t>
          </a:r>
        </a:p>
      </dsp:txBody>
      <dsp:txXfrm>
        <a:off x="1999720" y="4168315"/>
        <a:ext cx="1978702" cy="1213179"/>
      </dsp:txXfrm>
    </dsp:sp>
    <dsp:sp modelId="{97E0946B-B640-A641-B99A-FFA0C64A4DB2}">
      <dsp:nvSpPr>
        <dsp:cNvPr id="0" name=""/>
        <dsp:cNvSpPr/>
      </dsp:nvSpPr>
      <dsp:spPr>
        <a:xfrm>
          <a:off x="3482381" y="4104787"/>
          <a:ext cx="248871" cy="2488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2A3F33-65A8-4F45-86AF-B97B943B82F8}">
      <dsp:nvSpPr>
        <dsp:cNvPr id="0" name=""/>
        <dsp:cNvSpPr/>
      </dsp:nvSpPr>
      <dsp:spPr>
        <a:xfrm>
          <a:off x="3558372" y="-115107"/>
          <a:ext cx="1255121" cy="125526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PSMA</a:t>
          </a:r>
        </a:p>
      </dsp:txBody>
      <dsp:txXfrm>
        <a:off x="3742180" y="68722"/>
        <a:ext cx="887505" cy="887606"/>
      </dsp:txXfrm>
    </dsp:sp>
    <dsp:sp modelId="{09488B57-64C0-654C-8FDB-9A30EC43473E}">
      <dsp:nvSpPr>
        <dsp:cNvPr id="0" name=""/>
        <dsp:cNvSpPr/>
      </dsp:nvSpPr>
      <dsp:spPr>
        <a:xfrm>
          <a:off x="2010685" y="1245543"/>
          <a:ext cx="248871" cy="24884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1D0217-38BB-024E-BC48-FAAC40F74595}">
      <dsp:nvSpPr>
        <dsp:cNvPr id="0" name=""/>
        <dsp:cNvSpPr/>
      </dsp:nvSpPr>
      <dsp:spPr>
        <a:xfrm>
          <a:off x="4908483" y="193880"/>
          <a:ext cx="248871" cy="2488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F9A1C-DCFF-7C49-B14C-0024843182DD}">
      <dsp:nvSpPr>
        <dsp:cNvPr id="0" name=""/>
        <dsp:cNvSpPr/>
      </dsp:nvSpPr>
      <dsp:spPr>
        <a:xfrm>
          <a:off x="40" y="61935"/>
          <a:ext cx="3915862" cy="6336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>
              <a:solidFill>
                <a:srgbClr val="FFFF00"/>
              </a:solidFill>
            </a:rPr>
            <a:t>BIFOSFONATOS</a:t>
          </a:r>
        </a:p>
      </dsp:txBody>
      <dsp:txXfrm>
        <a:off x="40" y="61935"/>
        <a:ext cx="3915862" cy="633600"/>
      </dsp:txXfrm>
    </dsp:sp>
    <dsp:sp modelId="{72DA0B39-EA3B-9448-877E-0F05C490CD04}">
      <dsp:nvSpPr>
        <dsp:cNvPr id="0" name=""/>
        <dsp:cNvSpPr/>
      </dsp:nvSpPr>
      <dsp:spPr>
        <a:xfrm>
          <a:off x="40" y="695535"/>
          <a:ext cx="3915862" cy="356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err="1"/>
            <a:t>Zometa</a:t>
          </a:r>
          <a:r>
            <a:rPr lang="es-ES" sz="2200" kern="1200" dirty="0"/>
            <a:t> + Denosumab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previene la RESORCIÓN OSEA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INHIBEN LOS OC E INDUCE SU APOPTOSIS</a:t>
          </a:r>
        </a:p>
      </dsp:txBody>
      <dsp:txXfrm>
        <a:off x="40" y="695535"/>
        <a:ext cx="3915862" cy="3563009"/>
      </dsp:txXfrm>
    </dsp:sp>
    <dsp:sp modelId="{6A5FC578-9B5E-9B42-9804-A83D1582632A}">
      <dsp:nvSpPr>
        <dsp:cNvPr id="0" name=""/>
        <dsp:cNvSpPr/>
      </dsp:nvSpPr>
      <dsp:spPr>
        <a:xfrm>
          <a:off x="4464124" y="61935"/>
          <a:ext cx="3915862" cy="6336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>
              <a:solidFill>
                <a:srgbClr val="FF0000"/>
              </a:solidFill>
            </a:rPr>
            <a:t>IL_24</a:t>
          </a:r>
        </a:p>
      </dsp:txBody>
      <dsp:txXfrm>
        <a:off x="4464124" y="61935"/>
        <a:ext cx="3915862" cy="633600"/>
      </dsp:txXfrm>
    </dsp:sp>
    <dsp:sp modelId="{781FF3B2-A15C-674D-B35C-FF84ED80FDDD}">
      <dsp:nvSpPr>
        <dsp:cNvPr id="0" name=""/>
        <dsp:cNvSpPr/>
      </dsp:nvSpPr>
      <dsp:spPr>
        <a:xfrm>
          <a:off x="4464124" y="695535"/>
          <a:ext cx="3915862" cy="356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/>
            <a:t>INHIBE LA COLONIZACION DE LAS Cs tumorales en el Hueso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err="1"/>
            <a:t>Prot</a:t>
          </a:r>
          <a:r>
            <a:rPr lang="es-ES" sz="2200" kern="1200" dirty="0"/>
            <a:t> ANTIAPOPTOICA MCL_1 de la familia BCL_2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INH RANKL/RANK_: bloquea la diferenciación del OC __&gt; PREVIENE LA DISEMINACIÓN OSEA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AKT y MCL_1 son EFECTORES DE LA VIA RANK/RANKL</a:t>
          </a:r>
        </a:p>
      </dsp:txBody>
      <dsp:txXfrm>
        <a:off x="4464124" y="695535"/>
        <a:ext cx="3915862" cy="35630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6B344-2D20-6E4C-B841-0F9D52843F40}">
      <dsp:nvSpPr>
        <dsp:cNvPr id="0" name=""/>
        <dsp:cNvSpPr/>
      </dsp:nvSpPr>
      <dsp:spPr>
        <a:xfrm>
          <a:off x="880193" y="2308295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3000">
              <a:srgbClr val="FFC000"/>
            </a:gs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00">
              <a:srgbClr val="7030A0"/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PSMA</a:t>
          </a:r>
        </a:p>
      </dsp:txBody>
      <dsp:txXfrm>
        <a:off x="909483" y="2337585"/>
        <a:ext cx="1941484" cy="941452"/>
      </dsp:txXfrm>
    </dsp:sp>
    <dsp:sp modelId="{91246EB9-7F75-804D-B5D4-DA1C7CDA94F6}">
      <dsp:nvSpPr>
        <dsp:cNvPr id="0" name=""/>
        <dsp:cNvSpPr/>
      </dsp:nvSpPr>
      <dsp:spPr>
        <a:xfrm rot="17348351">
          <a:off x="2060213" y="1639669"/>
          <a:ext cx="2440114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2440114" y="160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219267" y="1594690"/>
        <a:ext cx="122005" cy="122005"/>
      </dsp:txXfrm>
    </dsp:sp>
    <dsp:sp modelId="{8585EF96-B353-9041-BACA-FA12A22FFDE1}">
      <dsp:nvSpPr>
        <dsp:cNvPr id="0" name=""/>
        <dsp:cNvSpPr/>
      </dsp:nvSpPr>
      <dsp:spPr>
        <a:xfrm>
          <a:off x="3680283" y="3059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Expresión exclusiva en </a:t>
          </a:r>
          <a:r>
            <a:rPr lang="es-ES" sz="1300" kern="1200" dirty="0" err="1"/>
            <a:t>cs</a:t>
          </a:r>
          <a:r>
            <a:rPr lang="es-ES" sz="1300" kern="1200" dirty="0"/>
            <a:t> tumorales de CP en </a:t>
          </a:r>
          <a:r>
            <a:rPr lang="es-ES" sz="1300" b="1" kern="1200" dirty="0">
              <a:solidFill>
                <a:srgbClr val="FFFF00"/>
              </a:solidFill>
            </a:rPr>
            <a:t>CUALQUIER PARTE DEL ORGANISMO.</a:t>
          </a:r>
        </a:p>
      </dsp:txBody>
      <dsp:txXfrm>
        <a:off x="3709573" y="32349"/>
        <a:ext cx="1941484" cy="941452"/>
      </dsp:txXfrm>
    </dsp:sp>
    <dsp:sp modelId="{2E1C894F-550A-494E-B590-02487B9CD974}">
      <dsp:nvSpPr>
        <dsp:cNvPr id="0" name=""/>
        <dsp:cNvSpPr/>
      </dsp:nvSpPr>
      <dsp:spPr>
        <a:xfrm rot="18282257">
          <a:off x="2577681" y="2214687"/>
          <a:ext cx="1405178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1405178" y="160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45141" y="2195582"/>
        <a:ext cx="70258" cy="70258"/>
      </dsp:txXfrm>
    </dsp:sp>
    <dsp:sp modelId="{B5D7465A-2CE4-5C4B-9988-8DF839EBB56D}">
      <dsp:nvSpPr>
        <dsp:cNvPr id="0" name=""/>
        <dsp:cNvSpPr/>
      </dsp:nvSpPr>
      <dsp:spPr>
        <a:xfrm>
          <a:off x="3680283" y="1153096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30000" dirty="0"/>
            <a:t>177</a:t>
          </a:r>
          <a:r>
            <a:rPr lang="es-ES" sz="1300" kern="1200" dirty="0"/>
            <a:t>Lu-PSMA-617_ alta selectividad por </a:t>
          </a:r>
          <a:r>
            <a:rPr lang="es-ES" sz="1300" kern="1200" dirty="0" err="1"/>
            <a:t>cx</a:t>
          </a:r>
          <a:r>
            <a:rPr lang="es-ES" sz="1300" kern="1200" dirty="0"/>
            <a:t> expresan PSMA</a:t>
          </a:r>
        </a:p>
      </dsp:txBody>
      <dsp:txXfrm>
        <a:off x="3709573" y="1182386"/>
        <a:ext cx="1941484" cy="941452"/>
      </dsp:txXfrm>
    </dsp:sp>
    <dsp:sp modelId="{1B0902B9-2339-A747-8EE0-6BE9F5635F7E}">
      <dsp:nvSpPr>
        <dsp:cNvPr id="0" name=""/>
        <dsp:cNvSpPr/>
      </dsp:nvSpPr>
      <dsp:spPr>
        <a:xfrm>
          <a:off x="5680347" y="1637088"/>
          <a:ext cx="800025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800025" y="160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060359" y="1633111"/>
        <a:ext cx="40001" cy="40001"/>
      </dsp:txXfrm>
    </dsp:sp>
    <dsp:sp modelId="{0DBF1F05-1275-E344-9065-04C10047A45D}">
      <dsp:nvSpPr>
        <dsp:cNvPr id="0" name=""/>
        <dsp:cNvSpPr/>
      </dsp:nvSpPr>
      <dsp:spPr>
        <a:xfrm>
          <a:off x="6480373" y="1142771"/>
          <a:ext cx="2648545" cy="1020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>
              <a:solidFill>
                <a:schemeClr val="accent4">
                  <a:lumMod val="65000"/>
                  <a:lumOff val="35000"/>
                </a:schemeClr>
              </a:solidFill>
            </a:rPr>
            <a:t>Phase</a:t>
          </a:r>
          <a:r>
            <a:rPr lang="es-ES" sz="1400" b="1" kern="1200" dirty="0">
              <a:solidFill>
                <a:schemeClr val="accent4">
                  <a:lumMod val="65000"/>
                  <a:lumOff val="35000"/>
                </a:schemeClr>
              </a:solidFill>
            </a:rPr>
            <a:t> III:  </a:t>
          </a:r>
          <a:r>
            <a:rPr lang="es-ES" sz="1400" b="1" kern="1200" baseline="30000" dirty="0">
              <a:solidFill>
                <a:schemeClr val="accent4">
                  <a:lumMod val="65000"/>
                  <a:lumOff val="35000"/>
                </a:schemeClr>
              </a:solidFill>
            </a:rPr>
            <a:t>177</a:t>
          </a:r>
          <a:r>
            <a:rPr lang="es-ES" sz="1400" b="1" kern="1200" dirty="0">
              <a:solidFill>
                <a:schemeClr val="accent4">
                  <a:lumMod val="65000"/>
                  <a:lumOff val="35000"/>
                </a:schemeClr>
              </a:solidFill>
            </a:rPr>
            <a:t>Lu-PSMA-617 RLT vs </a:t>
          </a:r>
          <a:r>
            <a:rPr lang="es-ES" sz="1400" b="1" kern="1200" dirty="0" err="1">
              <a:solidFill>
                <a:schemeClr val="accent4">
                  <a:lumMod val="65000"/>
                  <a:lumOff val="35000"/>
                </a:schemeClr>
              </a:solidFill>
            </a:rPr>
            <a:t>tto</a:t>
          </a:r>
          <a:r>
            <a:rPr lang="es-ES" sz="1400" b="1" kern="1200" dirty="0">
              <a:solidFill>
                <a:schemeClr val="accent4">
                  <a:lumMod val="65000"/>
                  <a:lumOff val="35000"/>
                </a:schemeClr>
              </a:solidFill>
            </a:rPr>
            <a:t> </a:t>
          </a:r>
          <a:r>
            <a:rPr lang="es-ES" sz="1400" b="1" kern="1200" dirty="0" err="1">
              <a:solidFill>
                <a:schemeClr val="accent4">
                  <a:lumMod val="65000"/>
                  <a:lumOff val="35000"/>
                </a:schemeClr>
              </a:solidFill>
            </a:rPr>
            <a:t>estandar</a:t>
          </a:r>
          <a:r>
            <a:rPr lang="es-ES" sz="1400" b="1" kern="1200" dirty="0">
              <a:solidFill>
                <a:schemeClr val="accent4">
                  <a:lumMod val="65000"/>
                  <a:lumOff val="35000"/>
                </a:schemeClr>
              </a:solidFill>
            </a:rPr>
            <a:t>: mejoró la OS y PFS.</a:t>
          </a:r>
        </a:p>
      </dsp:txBody>
      <dsp:txXfrm>
        <a:off x="6510268" y="1172666"/>
        <a:ext cx="2588755" cy="960892"/>
      </dsp:txXfrm>
    </dsp:sp>
    <dsp:sp modelId="{66F44B0C-EC06-8C46-A935-D098547E7B0E}">
      <dsp:nvSpPr>
        <dsp:cNvPr id="0" name=""/>
        <dsp:cNvSpPr/>
      </dsp:nvSpPr>
      <dsp:spPr>
        <a:xfrm rot="22184">
          <a:off x="2880249" y="2794868"/>
          <a:ext cx="800042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800042" y="160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60269" y="2790892"/>
        <a:ext cx="40002" cy="40002"/>
      </dsp:txXfrm>
    </dsp:sp>
    <dsp:sp modelId="{D739B0EF-AF9C-D047-AB7A-C226D63E8CF1}">
      <dsp:nvSpPr>
        <dsp:cNvPr id="0" name=""/>
        <dsp:cNvSpPr/>
      </dsp:nvSpPr>
      <dsp:spPr>
        <a:xfrm>
          <a:off x="3680283" y="2313458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Estatus del RA determina la evolución del </a:t>
          </a:r>
          <a:r>
            <a:rPr lang="es-ES" sz="1300" kern="1200" dirty="0" err="1"/>
            <a:t>tto</a:t>
          </a:r>
          <a:r>
            <a:rPr lang="es-ES" sz="1300" kern="1200" dirty="0"/>
            <a:t> con Lu:</a:t>
          </a:r>
        </a:p>
      </dsp:txBody>
      <dsp:txXfrm>
        <a:off x="3709573" y="2342748"/>
        <a:ext cx="1941484" cy="941452"/>
      </dsp:txXfrm>
    </dsp:sp>
    <dsp:sp modelId="{ABEC9B6E-F002-BC46-9ECB-3EB949CA33D8}">
      <dsp:nvSpPr>
        <dsp:cNvPr id="0" name=""/>
        <dsp:cNvSpPr/>
      </dsp:nvSpPr>
      <dsp:spPr>
        <a:xfrm>
          <a:off x="5680347" y="2797450"/>
          <a:ext cx="800025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800025" y="160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060359" y="2793474"/>
        <a:ext cx="40001" cy="40001"/>
      </dsp:txXfrm>
    </dsp:sp>
    <dsp:sp modelId="{1EA1907C-F8EA-F040-B1DF-3B42C582F6B1}">
      <dsp:nvSpPr>
        <dsp:cNvPr id="0" name=""/>
        <dsp:cNvSpPr/>
      </dsp:nvSpPr>
      <dsp:spPr>
        <a:xfrm>
          <a:off x="6480373" y="2313458"/>
          <a:ext cx="2609143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la resistencia temprana al RLT se correlaciona con la AMPLIFICCION DEL RA DETECTADA EN DNA circulante.</a:t>
          </a:r>
        </a:p>
      </dsp:txBody>
      <dsp:txXfrm>
        <a:off x="6509663" y="2342748"/>
        <a:ext cx="2550563" cy="941452"/>
      </dsp:txXfrm>
    </dsp:sp>
    <dsp:sp modelId="{BDE4B898-71A1-E24E-B1EF-BF46E1792585}">
      <dsp:nvSpPr>
        <dsp:cNvPr id="0" name=""/>
        <dsp:cNvSpPr/>
      </dsp:nvSpPr>
      <dsp:spPr>
        <a:xfrm rot="3317743">
          <a:off x="2577681" y="3369887"/>
          <a:ext cx="1405178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1405178" y="160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45141" y="3350782"/>
        <a:ext cx="70258" cy="70258"/>
      </dsp:txXfrm>
    </dsp:sp>
    <dsp:sp modelId="{E3C1C8A5-F10A-0E4E-A8EC-A07BB2FC6DBD}">
      <dsp:nvSpPr>
        <dsp:cNvPr id="0" name=""/>
        <dsp:cNvSpPr/>
      </dsp:nvSpPr>
      <dsp:spPr>
        <a:xfrm>
          <a:off x="3680283" y="3463495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Ac vs PSMA (J591) unido al </a:t>
          </a:r>
          <a:r>
            <a:rPr lang="es-ES" sz="1300" kern="1200" baseline="30000" dirty="0"/>
            <a:t>225</a:t>
          </a:r>
          <a:r>
            <a:rPr lang="es-ES" sz="1300" kern="1200" dirty="0"/>
            <a:t>Actinium (Ac) redujo el PSA en un 70% de los casos de </a:t>
          </a:r>
          <a:r>
            <a:rPr lang="es-ES" sz="1300" kern="1200" dirty="0" err="1"/>
            <a:t>CPRCm</a:t>
          </a:r>
          <a:r>
            <a:rPr lang="es-ES" sz="1300" kern="1200" dirty="0"/>
            <a:t> en </a:t>
          </a:r>
          <a:r>
            <a:rPr lang="es-ES" sz="1300" kern="1200" dirty="0" err="1"/>
            <a:t>phase</a:t>
          </a:r>
          <a:r>
            <a:rPr lang="es-ES" sz="1300" kern="1200" dirty="0"/>
            <a:t> I. </a:t>
          </a:r>
        </a:p>
      </dsp:txBody>
      <dsp:txXfrm>
        <a:off x="3709573" y="3492785"/>
        <a:ext cx="1941484" cy="941452"/>
      </dsp:txXfrm>
    </dsp:sp>
    <dsp:sp modelId="{9457D2E9-8DDA-AC41-85E4-A674A1125A83}">
      <dsp:nvSpPr>
        <dsp:cNvPr id="0" name=""/>
        <dsp:cNvSpPr/>
      </dsp:nvSpPr>
      <dsp:spPr>
        <a:xfrm>
          <a:off x="5680347" y="3947487"/>
          <a:ext cx="800025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800025" y="160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060359" y="3943510"/>
        <a:ext cx="40001" cy="40001"/>
      </dsp:txXfrm>
    </dsp:sp>
    <dsp:sp modelId="{AD6196C6-3926-264D-937B-24BA92B2837D}">
      <dsp:nvSpPr>
        <dsp:cNvPr id="0" name=""/>
        <dsp:cNvSpPr/>
      </dsp:nvSpPr>
      <dsp:spPr>
        <a:xfrm>
          <a:off x="6480373" y="3463495"/>
          <a:ext cx="2648545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30000" dirty="0"/>
            <a:t>225</a:t>
          </a:r>
          <a:r>
            <a:rPr lang="es-ES" sz="1300" kern="1200" dirty="0"/>
            <a:t>Ac = emisor alfa 1000 veces + potencia radiactiva que </a:t>
          </a:r>
          <a:r>
            <a:rPr lang="es-ES" sz="1300" kern="1200" baseline="30000" dirty="0"/>
            <a:t>177</a:t>
          </a:r>
          <a:r>
            <a:rPr lang="es-ES" sz="1300" kern="1200" dirty="0"/>
            <a:t>Lu (emisor beta)</a:t>
          </a:r>
        </a:p>
      </dsp:txBody>
      <dsp:txXfrm>
        <a:off x="6509663" y="3492785"/>
        <a:ext cx="2589965" cy="941452"/>
      </dsp:txXfrm>
    </dsp:sp>
    <dsp:sp modelId="{66F089CD-8821-FE44-9C73-FCAE657C6007}">
      <dsp:nvSpPr>
        <dsp:cNvPr id="0" name=""/>
        <dsp:cNvSpPr/>
      </dsp:nvSpPr>
      <dsp:spPr>
        <a:xfrm rot="4251649">
          <a:off x="2060213" y="3944905"/>
          <a:ext cx="2440114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2440114" y="160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219267" y="3899927"/>
        <a:ext cx="122005" cy="122005"/>
      </dsp:txXfrm>
    </dsp:sp>
    <dsp:sp modelId="{4518F6FB-5220-DD40-9993-C1367A3F2AA1}">
      <dsp:nvSpPr>
        <dsp:cNvPr id="0" name=""/>
        <dsp:cNvSpPr/>
      </dsp:nvSpPr>
      <dsp:spPr>
        <a:xfrm>
          <a:off x="3680283" y="4613532"/>
          <a:ext cx="2000064" cy="1000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>
              <a:solidFill>
                <a:srgbClr val="FFFF00"/>
              </a:solidFill>
            </a:rPr>
            <a:t>223Rd: uso exclusivo en CPRC M1 ÓSEO</a:t>
          </a:r>
        </a:p>
      </dsp:txBody>
      <dsp:txXfrm>
        <a:off x="3709573" y="4642822"/>
        <a:ext cx="1941484" cy="941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B80A2-91C2-FD46-897D-4E5EC9B3C755}">
      <dsp:nvSpPr>
        <dsp:cNvPr id="0" name=""/>
        <dsp:cNvSpPr/>
      </dsp:nvSpPr>
      <dsp:spPr>
        <a:xfrm>
          <a:off x="1461088" y="740457"/>
          <a:ext cx="4274647" cy="4274647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2">
            <a:shade val="90000"/>
            <a:hueOff val="0"/>
            <a:satOff val="-6902"/>
            <a:lumOff val="1752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A84F74-9694-ED49-AD82-A8005742C1BA}">
      <dsp:nvSpPr>
        <dsp:cNvPr id="0" name=""/>
        <dsp:cNvSpPr/>
      </dsp:nvSpPr>
      <dsp:spPr>
        <a:xfrm>
          <a:off x="1461088" y="740457"/>
          <a:ext cx="4274647" cy="4274647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2">
            <a:shade val="90000"/>
            <a:hueOff val="0"/>
            <a:satOff val="-13805"/>
            <a:lumOff val="3505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87CD9A-6C75-9D44-A5D3-3820C7263AF3}">
      <dsp:nvSpPr>
        <dsp:cNvPr id="0" name=""/>
        <dsp:cNvSpPr/>
      </dsp:nvSpPr>
      <dsp:spPr>
        <a:xfrm>
          <a:off x="1461088" y="740457"/>
          <a:ext cx="4274647" cy="4274647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2">
            <a:shade val="90000"/>
            <a:hueOff val="0"/>
            <a:satOff val="-6902"/>
            <a:lumOff val="1752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6017BD-A2A4-7947-A2D4-65958B62D232}">
      <dsp:nvSpPr>
        <dsp:cNvPr id="0" name=""/>
        <dsp:cNvSpPr/>
      </dsp:nvSpPr>
      <dsp:spPr>
        <a:xfrm>
          <a:off x="1461088" y="740457"/>
          <a:ext cx="4274647" cy="4274647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34605B-C523-C744-8DEC-2D370939DFF2}">
      <dsp:nvSpPr>
        <dsp:cNvPr id="0" name=""/>
        <dsp:cNvSpPr/>
      </dsp:nvSpPr>
      <dsp:spPr>
        <a:xfrm>
          <a:off x="2614736" y="1894105"/>
          <a:ext cx="1967351" cy="1967351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/>
            <a:t>Qt</a:t>
          </a:r>
        </a:p>
      </dsp:txBody>
      <dsp:txXfrm>
        <a:off x="2902848" y="2182217"/>
        <a:ext cx="1391127" cy="1391127"/>
      </dsp:txXfrm>
    </dsp:sp>
    <dsp:sp modelId="{F4573C81-043B-364B-BB95-DC08CFE3841F}">
      <dsp:nvSpPr>
        <dsp:cNvPr id="0" name=""/>
        <dsp:cNvSpPr/>
      </dsp:nvSpPr>
      <dsp:spPr>
        <a:xfrm>
          <a:off x="2697441" y="-96289"/>
          <a:ext cx="1801940" cy="177264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rgbClr val="FF0000"/>
              </a:solidFill>
            </a:rPr>
            <a:t>DOCETAXEL</a:t>
          </a:r>
          <a:r>
            <a:rPr lang="es-ES" sz="1400" kern="1200" dirty="0"/>
            <a:t>: </a:t>
          </a:r>
          <a:r>
            <a:rPr lang="es-ES" sz="1400" kern="1200" dirty="0" err="1"/>
            <a:t>inh</a:t>
          </a:r>
          <a:r>
            <a:rPr lang="es-ES" sz="1400" kern="1200" dirty="0"/>
            <a:t> microtúbulos--&gt; impide la </a:t>
          </a:r>
          <a:r>
            <a:rPr lang="es-ES" sz="1400" kern="1200" dirty="0" err="1"/>
            <a:t>traslocacion</a:t>
          </a:r>
          <a:r>
            <a:rPr lang="es-ES" sz="1400" kern="1200" dirty="0"/>
            <a:t> nuclear del RA. Indicado en M1</a:t>
          </a:r>
        </a:p>
      </dsp:txBody>
      <dsp:txXfrm>
        <a:off x="2961329" y="163309"/>
        <a:ext cx="1274164" cy="1253452"/>
      </dsp:txXfrm>
    </dsp:sp>
    <dsp:sp modelId="{14A8A47D-FBBA-4C46-9E40-B29BFA1C9B93}">
      <dsp:nvSpPr>
        <dsp:cNvPr id="0" name=""/>
        <dsp:cNvSpPr/>
      </dsp:nvSpPr>
      <dsp:spPr>
        <a:xfrm>
          <a:off x="4845624" y="2103177"/>
          <a:ext cx="1681068" cy="154920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8207"/>
                <a:lumOff val="243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-8207"/>
                <a:lumOff val="243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-8207"/>
                <a:lumOff val="243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Cabazitaxel</a:t>
          </a:r>
          <a:r>
            <a:rPr lang="es-ES" sz="14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:</a:t>
          </a:r>
          <a:r>
            <a:rPr lang="es-ES" sz="1400" kern="1200" dirty="0"/>
            <a:t> tras progresión a </a:t>
          </a:r>
          <a:r>
            <a:rPr lang="es-ES" sz="1400" kern="1200" dirty="0" err="1"/>
            <a:t>Docetaxel</a:t>
          </a:r>
          <a:endParaRPr lang="es-ES" sz="1400" kern="1200" dirty="0"/>
        </a:p>
      </dsp:txBody>
      <dsp:txXfrm>
        <a:off x="5091811" y="2330053"/>
        <a:ext cx="1188694" cy="1095454"/>
      </dsp:txXfrm>
    </dsp:sp>
    <dsp:sp modelId="{58C46782-D8F8-9740-A0D5-F3331D32AE02}">
      <dsp:nvSpPr>
        <dsp:cNvPr id="0" name=""/>
        <dsp:cNvSpPr/>
      </dsp:nvSpPr>
      <dsp:spPr>
        <a:xfrm>
          <a:off x="2809610" y="4280652"/>
          <a:ext cx="1577603" cy="1369750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16414"/>
                <a:lumOff val="48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-16414"/>
                <a:lumOff val="48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-16414"/>
                <a:lumOff val="48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FFFF00"/>
              </a:solidFill>
            </a:rPr>
            <a:t>Mitoxantrona</a:t>
          </a:r>
          <a:r>
            <a:rPr lang="es-ES" sz="1400" kern="1200" dirty="0">
              <a:solidFill>
                <a:srgbClr val="FFFF00"/>
              </a:solidFill>
            </a:rPr>
            <a:t>: </a:t>
          </a:r>
          <a:r>
            <a:rPr lang="es-ES" sz="1400" kern="1200" dirty="0"/>
            <a:t>Qt paliativa</a:t>
          </a:r>
        </a:p>
      </dsp:txBody>
      <dsp:txXfrm>
        <a:off x="3040645" y="4481247"/>
        <a:ext cx="1115533" cy="968560"/>
      </dsp:txXfrm>
    </dsp:sp>
    <dsp:sp modelId="{112BFF94-0096-6747-BD59-49674847AECE}">
      <dsp:nvSpPr>
        <dsp:cNvPr id="0" name=""/>
        <dsp:cNvSpPr/>
      </dsp:nvSpPr>
      <dsp:spPr>
        <a:xfrm>
          <a:off x="746115" y="2178259"/>
          <a:ext cx="1529100" cy="139904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8207"/>
                <a:lumOff val="243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-8207"/>
                <a:lumOff val="243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-8207"/>
                <a:lumOff val="243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FFFF00"/>
              </a:solidFill>
            </a:rPr>
            <a:t>Estramustina</a:t>
          </a:r>
          <a:r>
            <a:rPr lang="es-ES" sz="1400" kern="1200" dirty="0">
              <a:solidFill>
                <a:srgbClr val="FFFF00"/>
              </a:solidFill>
            </a:rPr>
            <a:t>: </a:t>
          </a:r>
          <a:r>
            <a:rPr lang="es-ES" sz="1400" kern="1200" dirty="0"/>
            <a:t>Qt paliativa</a:t>
          </a:r>
        </a:p>
      </dsp:txBody>
      <dsp:txXfrm>
        <a:off x="970047" y="2383144"/>
        <a:ext cx="1081236" cy="9892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D20C6-1E1F-0845-9A4D-65AE0B74B824}">
      <dsp:nvSpPr>
        <dsp:cNvPr id="0" name=""/>
        <dsp:cNvSpPr/>
      </dsp:nvSpPr>
      <dsp:spPr>
        <a:xfrm>
          <a:off x="634225" y="2834356"/>
          <a:ext cx="2437999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rgbClr val="0070C0"/>
              </a:solidFill>
            </a:rPr>
            <a:t>INMUNOTERAPIA </a:t>
          </a:r>
          <a:r>
            <a:rPr lang="es-ES" sz="2000" b="1" kern="1200" dirty="0" err="1">
              <a:solidFill>
                <a:srgbClr val="0070C0"/>
              </a:solidFill>
            </a:rPr>
            <a:t>mCPRC</a:t>
          </a:r>
          <a:endParaRPr lang="es-ES" sz="2000" b="1" kern="1200" dirty="0">
            <a:solidFill>
              <a:srgbClr val="0070C0"/>
            </a:solidFill>
          </a:endParaRPr>
        </a:p>
      </dsp:txBody>
      <dsp:txXfrm>
        <a:off x="660410" y="2860541"/>
        <a:ext cx="2385629" cy="841652"/>
      </dsp:txXfrm>
    </dsp:sp>
    <dsp:sp modelId="{78C15CC9-E0F2-FF47-846E-BEEB53307384}">
      <dsp:nvSpPr>
        <dsp:cNvPr id="0" name=""/>
        <dsp:cNvSpPr/>
      </dsp:nvSpPr>
      <dsp:spPr>
        <a:xfrm rot="17230830">
          <a:off x="2219171" y="2111423"/>
          <a:ext cx="242132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421324" y="133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369300" y="2064192"/>
        <a:ext cx="121066" cy="121066"/>
      </dsp:txXfrm>
    </dsp:sp>
    <dsp:sp modelId="{DF48E9A3-BBA7-3B43-BCE5-EDCBD86A8DFF}">
      <dsp:nvSpPr>
        <dsp:cNvPr id="0" name=""/>
        <dsp:cNvSpPr/>
      </dsp:nvSpPr>
      <dsp:spPr>
        <a:xfrm>
          <a:off x="3787442" y="521073"/>
          <a:ext cx="1788044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VACUNA SIPULEUCEL-T</a:t>
          </a:r>
        </a:p>
      </dsp:txBody>
      <dsp:txXfrm>
        <a:off x="3813627" y="547258"/>
        <a:ext cx="1735674" cy="841652"/>
      </dsp:txXfrm>
    </dsp:sp>
    <dsp:sp modelId="{6BF22B60-E2CA-BB43-A104-DBB63DA0D580}">
      <dsp:nvSpPr>
        <dsp:cNvPr id="0" name=""/>
        <dsp:cNvSpPr/>
      </dsp:nvSpPr>
      <dsp:spPr>
        <a:xfrm rot="17945813">
          <a:off x="2694448" y="2625486"/>
          <a:ext cx="147077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70770" y="133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393064" y="2602019"/>
        <a:ext cx="73538" cy="73538"/>
      </dsp:txXfrm>
    </dsp:sp>
    <dsp:sp modelId="{63D0CD01-C813-7147-BA21-81C454133557}">
      <dsp:nvSpPr>
        <dsp:cNvPr id="0" name=""/>
        <dsp:cNvSpPr/>
      </dsp:nvSpPr>
      <dsp:spPr>
        <a:xfrm>
          <a:off x="3787442" y="1549199"/>
          <a:ext cx="1788044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rgbClr val="FF0000"/>
              </a:solidFill>
            </a:rPr>
            <a:t>ICI PEMBROLIZUMAB</a:t>
          </a:r>
        </a:p>
      </dsp:txBody>
      <dsp:txXfrm>
        <a:off x="3813627" y="1575384"/>
        <a:ext cx="1735674" cy="841652"/>
      </dsp:txXfrm>
    </dsp:sp>
    <dsp:sp modelId="{B9DC696B-5FFB-3443-B4B4-28CEE4CF6982}">
      <dsp:nvSpPr>
        <dsp:cNvPr id="0" name=""/>
        <dsp:cNvSpPr/>
      </dsp:nvSpPr>
      <dsp:spPr>
        <a:xfrm rot="17692822">
          <a:off x="5083113" y="1211813"/>
          <a:ext cx="169996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99965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5890597" y="1182616"/>
        <a:ext cx="84998" cy="84998"/>
      </dsp:txXfrm>
    </dsp:sp>
    <dsp:sp modelId="{2FC98858-AD77-1B46-BC3F-27EAC32A3C3D}">
      <dsp:nvSpPr>
        <dsp:cNvPr id="0" name=""/>
        <dsp:cNvSpPr/>
      </dsp:nvSpPr>
      <dsp:spPr>
        <a:xfrm>
          <a:off x="6290705" y="7010"/>
          <a:ext cx="3056501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EN paciente con inestabilidad de microsatélites (MSI-H) o </a:t>
          </a:r>
          <a:r>
            <a:rPr lang="es-ES" sz="1400" kern="1200" dirty="0" err="1"/>
            <a:t>dMMR</a:t>
          </a:r>
          <a:endParaRPr lang="es-ES" sz="1400" kern="1200" dirty="0"/>
        </a:p>
      </dsp:txBody>
      <dsp:txXfrm>
        <a:off x="6316890" y="33195"/>
        <a:ext cx="3004131" cy="841652"/>
      </dsp:txXfrm>
    </dsp:sp>
    <dsp:sp modelId="{1EDB4C03-07AF-2B40-9597-44B62AAC079B}">
      <dsp:nvSpPr>
        <dsp:cNvPr id="0" name=""/>
        <dsp:cNvSpPr/>
      </dsp:nvSpPr>
      <dsp:spPr>
        <a:xfrm rot="19457599">
          <a:off x="5492699" y="1725876"/>
          <a:ext cx="8807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80793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1076" y="1717158"/>
        <a:ext cx="44039" cy="44039"/>
      </dsp:txXfrm>
    </dsp:sp>
    <dsp:sp modelId="{524470ED-DC92-DE4B-85B3-52E1F7FA6C61}">
      <dsp:nvSpPr>
        <dsp:cNvPr id="0" name=""/>
        <dsp:cNvSpPr/>
      </dsp:nvSpPr>
      <dsp:spPr>
        <a:xfrm>
          <a:off x="6290705" y="1035136"/>
          <a:ext cx="2508126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/>
            <a:t>Pembrolizumab</a:t>
          </a:r>
          <a:r>
            <a:rPr lang="es-ES" sz="1400" kern="1200" dirty="0"/>
            <a:t>: Ac vs PD1 (</a:t>
          </a:r>
          <a:r>
            <a:rPr lang="es-ES" sz="1400" kern="1200" dirty="0" err="1"/>
            <a:t>prot</a:t>
          </a:r>
          <a:r>
            <a:rPr lang="es-ES" sz="1400" kern="1200" dirty="0"/>
            <a:t> de Superficie de LT_CD8+.</a:t>
          </a:r>
        </a:p>
      </dsp:txBody>
      <dsp:txXfrm>
        <a:off x="6316890" y="1061321"/>
        <a:ext cx="2455756" cy="841652"/>
      </dsp:txXfrm>
    </dsp:sp>
    <dsp:sp modelId="{739CF0BF-7975-AD42-916E-A199114A864E}">
      <dsp:nvSpPr>
        <dsp:cNvPr id="0" name=""/>
        <dsp:cNvSpPr/>
      </dsp:nvSpPr>
      <dsp:spPr>
        <a:xfrm rot="2142401">
          <a:off x="5492699" y="2239939"/>
          <a:ext cx="8807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80793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1076" y="2231221"/>
        <a:ext cx="44039" cy="44039"/>
      </dsp:txXfrm>
    </dsp:sp>
    <dsp:sp modelId="{5F80206D-E485-3A4D-9391-C6506DDE3926}">
      <dsp:nvSpPr>
        <dsp:cNvPr id="0" name=""/>
        <dsp:cNvSpPr/>
      </dsp:nvSpPr>
      <dsp:spPr>
        <a:xfrm>
          <a:off x="6290705" y="2063261"/>
          <a:ext cx="3084180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bg1">
                  <a:lumMod val="95000"/>
                </a:schemeClr>
              </a:solidFill>
            </a:rPr>
            <a:t>KEYNOTE-365</a:t>
          </a:r>
          <a:r>
            <a:rPr lang="es-ES" sz="1200" kern="1200" dirty="0">
              <a:solidFill>
                <a:schemeClr val="bg1">
                  <a:lumMod val="95000"/>
                </a:schemeClr>
              </a:solidFill>
            </a:rPr>
            <a:t>: </a:t>
          </a:r>
          <a:r>
            <a:rPr lang="es-ES" sz="1200" kern="1200" dirty="0"/>
            <a:t>aumento  de la tasa de </a:t>
          </a:r>
          <a:r>
            <a:rPr lang="es-ES" sz="1200" kern="1200" dirty="0" err="1"/>
            <a:t>rpta</a:t>
          </a:r>
          <a:r>
            <a:rPr lang="es-ES" sz="1200" kern="1200" dirty="0"/>
            <a:t> en combinación </a:t>
          </a:r>
          <a:r>
            <a:rPr lang="es-ES" sz="1200" kern="1200" dirty="0" err="1"/>
            <a:t>Pembro</a:t>
          </a:r>
          <a:r>
            <a:rPr lang="es-ES" sz="1200" kern="1200" dirty="0"/>
            <a:t> + </a:t>
          </a:r>
          <a:r>
            <a:rPr lang="es-ES" sz="1200" kern="1200" dirty="0" err="1"/>
            <a:t>Olaparib</a:t>
          </a:r>
          <a:r>
            <a:rPr lang="es-ES" sz="1200" kern="1200" dirty="0"/>
            <a:t> independiente del estado mutacional de la HRR.</a:t>
          </a:r>
        </a:p>
      </dsp:txBody>
      <dsp:txXfrm>
        <a:off x="6316890" y="2089446"/>
        <a:ext cx="3031810" cy="841652"/>
      </dsp:txXfrm>
    </dsp:sp>
    <dsp:sp modelId="{98D34A55-793A-6E4A-A814-0CF098047754}">
      <dsp:nvSpPr>
        <dsp:cNvPr id="0" name=""/>
        <dsp:cNvSpPr/>
      </dsp:nvSpPr>
      <dsp:spPr>
        <a:xfrm rot="3907178">
          <a:off x="5083113" y="2754002"/>
          <a:ext cx="169996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99965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5890597" y="2724805"/>
        <a:ext cx="84998" cy="84998"/>
      </dsp:txXfrm>
    </dsp:sp>
    <dsp:sp modelId="{6FD0772F-6B1A-A34E-9239-DAF7A2E38EF6}">
      <dsp:nvSpPr>
        <dsp:cNvPr id="0" name=""/>
        <dsp:cNvSpPr/>
      </dsp:nvSpPr>
      <dsp:spPr>
        <a:xfrm>
          <a:off x="6290705" y="3091387"/>
          <a:ext cx="3084162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En estudio en pacientes que han progresado a ADT y Enza.</a:t>
          </a:r>
        </a:p>
      </dsp:txBody>
      <dsp:txXfrm>
        <a:off x="6316890" y="3117572"/>
        <a:ext cx="3031792" cy="841652"/>
      </dsp:txXfrm>
    </dsp:sp>
    <dsp:sp modelId="{D5984F4D-8154-684D-B081-221CBE0BE11A}">
      <dsp:nvSpPr>
        <dsp:cNvPr id="0" name=""/>
        <dsp:cNvSpPr/>
      </dsp:nvSpPr>
      <dsp:spPr>
        <a:xfrm rot="3654187">
          <a:off x="2694448" y="3910643"/>
          <a:ext cx="147077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70770" y="133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393064" y="3887176"/>
        <a:ext cx="73538" cy="73538"/>
      </dsp:txXfrm>
    </dsp:sp>
    <dsp:sp modelId="{7A419B43-F003-2248-8182-6855C8C51AA1}">
      <dsp:nvSpPr>
        <dsp:cNvPr id="0" name=""/>
        <dsp:cNvSpPr/>
      </dsp:nvSpPr>
      <dsp:spPr>
        <a:xfrm>
          <a:off x="3787442" y="4119513"/>
          <a:ext cx="1788044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IPILIMUMAB: Ac vs CTLA-4</a:t>
          </a:r>
        </a:p>
      </dsp:txBody>
      <dsp:txXfrm>
        <a:off x="3813627" y="4145698"/>
        <a:ext cx="1735674" cy="841652"/>
      </dsp:txXfrm>
    </dsp:sp>
    <dsp:sp modelId="{A8A61AD2-53C9-C349-AF0F-EF4770E209CF}">
      <dsp:nvSpPr>
        <dsp:cNvPr id="0" name=""/>
        <dsp:cNvSpPr/>
      </dsp:nvSpPr>
      <dsp:spPr>
        <a:xfrm>
          <a:off x="5575487" y="4553222"/>
          <a:ext cx="71521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15217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5216" y="4548644"/>
        <a:ext cx="35760" cy="35760"/>
      </dsp:txXfrm>
    </dsp:sp>
    <dsp:sp modelId="{08B866FA-92A2-1047-9297-26E5338D3068}">
      <dsp:nvSpPr>
        <dsp:cNvPr id="0" name=""/>
        <dsp:cNvSpPr/>
      </dsp:nvSpPr>
      <dsp:spPr>
        <a:xfrm>
          <a:off x="6290705" y="4119513"/>
          <a:ext cx="2796144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IPILIMUMAB + NIVOLUMAB redujo la progresión en un estudio </a:t>
          </a:r>
          <a:r>
            <a:rPr lang="es-ES" sz="1400" kern="1200" dirty="0" err="1"/>
            <a:t>Phase</a:t>
          </a:r>
          <a:r>
            <a:rPr lang="es-ES" sz="1400" kern="1200" dirty="0"/>
            <a:t> </a:t>
          </a:r>
          <a:r>
            <a:rPr lang="es-ES" sz="1400" kern="1200" dirty="0" err="1"/>
            <a:t>ii</a:t>
          </a:r>
          <a:r>
            <a:rPr lang="es-ES" sz="1400" kern="1200" dirty="0"/>
            <a:t> en </a:t>
          </a:r>
          <a:r>
            <a:rPr lang="es-ES" sz="1400" kern="1200" dirty="0" err="1"/>
            <a:t>mCPRC</a:t>
          </a:r>
          <a:r>
            <a:rPr lang="es-ES" sz="1400" kern="1200" dirty="0"/>
            <a:t> </a:t>
          </a:r>
        </a:p>
      </dsp:txBody>
      <dsp:txXfrm>
        <a:off x="6316890" y="4145698"/>
        <a:ext cx="2743774" cy="841652"/>
      </dsp:txXfrm>
    </dsp:sp>
    <dsp:sp modelId="{685808D9-B5F2-FD43-A633-B7CAF859572F}">
      <dsp:nvSpPr>
        <dsp:cNvPr id="0" name=""/>
        <dsp:cNvSpPr/>
      </dsp:nvSpPr>
      <dsp:spPr>
        <a:xfrm rot="4369170">
          <a:off x="2219171" y="4424706"/>
          <a:ext cx="242132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421324" y="133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369300" y="4377475"/>
        <a:ext cx="121066" cy="121066"/>
      </dsp:txXfrm>
    </dsp:sp>
    <dsp:sp modelId="{31F1B23F-4C20-B54E-AA04-DC8747C03CDD}">
      <dsp:nvSpPr>
        <dsp:cNvPr id="0" name=""/>
        <dsp:cNvSpPr/>
      </dsp:nvSpPr>
      <dsp:spPr>
        <a:xfrm>
          <a:off x="3787442" y="5147639"/>
          <a:ext cx="1788044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TERAPIA ANTIANGIOGENICA</a:t>
          </a:r>
        </a:p>
      </dsp:txBody>
      <dsp:txXfrm>
        <a:off x="3813627" y="5173824"/>
        <a:ext cx="1735674" cy="841652"/>
      </dsp:txXfrm>
    </dsp:sp>
    <dsp:sp modelId="{57C24BF0-EEF4-4246-99E2-6ACD5B966D4A}">
      <dsp:nvSpPr>
        <dsp:cNvPr id="0" name=""/>
        <dsp:cNvSpPr/>
      </dsp:nvSpPr>
      <dsp:spPr>
        <a:xfrm>
          <a:off x="5575487" y="5581347"/>
          <a:ext cx="71521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15217" y="1330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5216" y="5576769"/>
        <a:ext cx="35760" cy="35760"/>
      </dsp:txXfrm>
    </dsp:sp>
    <dsp:sp modelId="{14179709-801F-0941-839B-AB7DAE4EDDA9}">
      <dsp:nvSpPr>
        <dsp:cNvPr id="0" name=""/>
        <dsp:cNvSpPr/>
      </dsp:nvSpPr>
      <dsp:spPr>
        <a:xfrm>
          <a:off x="6290705" y="5147639"/>
          <a:ext cx="2768447" cy="89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en tumores que expresan </a:t>
          </a:r>
          <a:r>
            <a:rPr lang="es-ES" sz="1400" kern="1200" dirty="0" err="1"/>
            <a:t>microRNA</a:t>
          </a:r>
          <a:r>
            <a:rPr lang="es-ES" sz="1400" kern="1200" dirty="0"/>
            <a:t> miR-221 bajo  y VEGFR2 elevado.</a:t>
          </a:r>
        </a:p>
      </dsp:txBody>
      <dsp:txXfrm>
        <a:off x="6316890" y="5173824"/>
        <a:ext cx="2716077" cy="8416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311FB-FC88-BF40-A253-DDBB37EB824F}">
      <dsp:nvSpPr>
        <dsp:cNvPr id="0" name=""/>
        <dsp:cNvSpPr/>
      </dsp:nvSpPr>
      <dsp:spPr>
        <a:xfrm>
          <a:off x="0" y="0"/>
          <a:ext cx="8324124" cy="6912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La secuenciación óptima tras el uso de un tratamiento hormonal en CPHS M1 no está clara.</a:t>
          </a:r>
        </a:p>
      </dsp:txBody>
      <dsp:txXfrm>
        <a:off x="20247" y="20247"/>
        <a:ext cx="7578182" cy="650782"/>
      </dsp:txXfrm>
    </dsp:sp>
    <dsp:sp modelId="{A5B32461-1EC6-F244-803A-B6900205B405}">
      <dsp:nvSpPr>
        <dsp:cNvPr id="0" name=""/>
        <dsp:cNvSpPr/>
      </dsp:nvSpPr>
      <dsp:spPr>
        <a:xfrm>
          <a:off x="734481" y="806489"/>
          <a:ext cx="8324124" cy="691276"/>
        </a:xfrm>
        <a:prstGeom prst="roundRect">
          <a:avLst>
            <a:gd name="adj" fmla="val 10000"/>
          </a:avLst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Existen pocos datos que demuestren una secuencia EFICAZ de los tratamientos activos tras el uso de una hormona en CPHS.</a:t>
          </a:r>
        </a:p>
      </dsp:txBody>
      <dsp:txXfrm>
        <a:off x="754728" y="826736"/>
        <a:ext cx="7099819" cy="650782"/>
      </dsp:txXfrm>
    </dsp:sp>
    <dsp:sp modelId="{56308287-3505-C349-817A-53D1E31DD4C5}">
      <dsp:nvSpPr>
        <dsp:cNvPr id="0" name=""/>
        <dsp:cNvSpPr/>
      </dsp:nvSpPr>
      <dsp:spPr>
        <a:xfrm>
          <a:off x="1468963" y="1612979"/>
          <a:ext cx="8324124" cy="691276"/>
        </a:xfrm>
        <a:prstGeom prst="roundRect">
          <a:avLst>
            <a:gd name="adj" fmla="val 1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Por lo tanto, se necesitan más pruebas para determinar la secuencia óptima con la misma hormona (retratamiento), otra diferente o una combinación con otras terapias.</a:t>
          </a:r>
        </a:p>
      </dsp:txBody>
      <dsp:txXfrm>
        <a:off x="1489210" y="1633226"/>
        <a:ext cx="7099819" cy="650782"/>
      </dsp:txXfrm>
    </dsp:sp>
    <dsp:sp modelId="{D2D87648-39FA-0746-A098-6469974B0C7A}">
      <dsp:nvSpPr>
        <dsp:cNvPr id="0" name=""/>
        <dsp:cNvSpPr/>
      </dsp:nvSpPr>
      <dsp:spPr>
        <a:xfrm>
          <a:off x="7874794" y="524218"/>
          <a:ext cx="449329" cy="4493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7975893" y="524218"/>
        <a:ext cx="247131" cy="338120"/>
      </dsp:txXfrm>
    </dsp:sp>
    <dsp:sp modelId="{5832E228-CCBA-0A4F-A577-8ADB45233381}">
      <dsp:nvSpPr>
        <dsp:cNvPr id="0" name=""/>
        <dsp:cNvSpPr/>
      </dsp:nvSpPr>
      <dsp:spPr>
        <a:xfrm>
          <a:off x="8609276" y="1326099"/>
          <a:ext cx="449329" cy="4493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5260814"/>
            <a:satOff val="-10792"/>
            <a:lumOff val="-67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8710375" y="1326099"/>
        <a:ext cx="247131" cy="338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A1E7E-0CAE-B147-A10E-287045F6FA43}">
      <dsp:nvSpPr>
        <dsp:cNvPr id="0" name=""/>
        <dsp:cNvSpPr/>
      </dsp:nvSpPr>
      <dsp:spPr>
        <a:xfrm>
          <a:off x="0" y="153240"/>
          <a:ext cx="9577063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/>
            <a:t>Se ha publicado que el 20% de los pacientes con  </a:t>
          </a:r>
          <a:r>
            <a:rPr lang="es-ES" sz="2500" kern="1200" dirty="0" err="1"/>
            <a:t>mCPRC</a:t>
          </a:r>
          <a:r>
            <a:rPr lang="es-ES" sz="2500" kern="1200" dirty="0"/>
            <a:t> presentan aberración de los genes de reparación del ADN: BRCA2, BRCA1 y ATM, que juegan un papel central en la HRR de los DSB de ADN. En general:</a:t>
          </a:r>
        </a:p>
      </dsp:txBody>
      <dsp:txXfrm>
        <a:off x="67110" y="220350"/>
        <a:ext cx="9442843" cy="1240530"/>
      </dsp:txXfrm>
    </dsp:sp>
    <dsp:sp modelId="{5F9D2610-A81D-574C-8D9B-496D28CBA232}">
      <dsp:nvSpPr>
        <dsp:cNvPr id="0" name=""/>
        <dsp:cNvSpPr/>
      </dsp:nvSpPr>
      <dsp:spPr>
        <a:xfrm>
          <a:off x="0" y="1527990"/>
          <a:ext cx="9577063" cy="263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07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Los defectos del gen HRR pueden aparecer como alteraciones somáticas o bien  de la línea germinal.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Los </a:t>
          </a:r>
          <a:r>
            <a:rPr lang="es-ES" sz="2000" kern="1200" dirty="0" err="1"/>
            <a:t>mCRPC</a:t>
          </a:r>
          <a:r>
            <a:rPr lang="es-ES" sz="2000" kern="1200" dirty="0"/>
            <a:t> mutados BRCA2/BRCA1 que progresan en ARAT están aprobados para la terapia de inhibición de PARP (</a:t>
          </a:r>
          <a:r>
            <a:rPr lang="es-ES" sz="2000" kern="1200" dirty="0" err="1"/>
            <a:t>iPARP</a:t>
          </a:r>
          <a:r>
            <a:rPr lang="es-ES" sz="2000" kern="1200" dirty="0"/>
            <a:t>).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La alteración en los genes de reparación (MSH2, MSH6, PMS2 y MLH1) conduce: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 a una reparación deficiente de desajustes (</a:t>
          </a:r>
          <a:r>
            <a:rPr lang="es-ES" sz="2000" kern="1200" dirty="0" err="1"/>
            <a:t>dMMR</a:t>
          </a:r>
          <a:r>
            <a:rPr lang="es-ES" sz="2000" kern="1200" dirty="0"/>
            <a:t>),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hipermutación del genoma 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/>
            <a:t>alta inestabilidad de microsatélites (MSI-H). </a:t>
          </a:r>
        </a:p>
      </dsp:txBody>
      <dsp:txXfrm>
        <a:off x="0" y="1527990"/>
        <a:ext cx="9577063" cy="26392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7BE8-56DD-FF41-99BE-45746E313DB0}">
      <dsp:nvSpPr>
        <dsp:cNvPr id="0" name=""/>
        <dsp:cNvSpPr/>
      </dsp:nvSpPr>
      <dsp:spPr>
        <a:xfrm>
          <a:off x="0" y="90298"/>
          <a:ext cx="9937104" cy="95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Los subtipos genéticos ETS FUSION (-): mutaciones en SPOP, FOXA1 (que codifica un factor  que promueve la transactivación mediada por AR e IDH1.</a:t>
          </a:r>
        </a:p>
      </dsp:txBody>
      <dsp:txXfrm>
        <a:off x="46424" y="136722"/>
        <a:ext cx="9844256" cy="858142"/>
      </dsp:txXfrm>
    </dsp:sp>
    <dsp:sp modelId="{362BF544-2449-2E41-8454-F11D42C30A89}">
      <dsp:nvSpPr>
        <dsp:cNvPr id="0" name=""/>
        <dsp:cNvSpPr/>
      </dsp:nvSpPr>
      <dsp:spPr>
        <a:xfrm>
          <a:off x="0" y="1090248"/>
          <a:ext cx="9937104" cy="95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/>
            <a:t>Mutacion</a:t>
          </a:r>
          <a:r>
            <a:rPr lang="es-ES" sz="1700" kern="1200" dirty="0"/>
            <a:t> SPOP: más frecuente </a:t>
          </a:r>
        </a:p>
      </dsp:txBody>
      <dsp:txXfrm>
        <a:off x="46424" y="1136672"/>
        <a:ext cx="9844256" cy="858142"/>
      </dsp:txXfrm>
    </dsp:sp>
    <dsp:sp modelId="{9A66E7C9-C807-D44A-8CA9-210B7B08E1AE}">
      <dsp:nvSpPr>
        <dsp:cNvPr id="0" name=""/>
        <dsp:cNvSpPr/>
      </dsp:nvSpPr>
      <dsp:spPr>
        <a:xfrm>
          <a:off x="0" y="2041239"/>
          <a:ext cx="9937104" cy="1935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503" tIns="17780" rIns="99568" bIns="1778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kern="1200" dirty="0"/>
            <a:t>El papel del SPOP en la reparación de las DSB de DNA dirigidas por HRR es consistente con la asociación de la inestabilidad del genoma con la mutación del SPOP.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kern="1200" dirty="0"/>
            <a:t>Las células </a:t>
          </a:r>
          <a:r>
            <a:rPr lang="es-ES" sz="1300" kern="1200" dirty="0" err="1"/>
            <a:t>PCa</a:t>
          </a:r>
          <a:r>
            <a:rPr lang="es-ES" sz="1300" kern="1200" dirty="0"/>
            <a:t> que expresan mutantes </a:t>
          </a:r>
          <a:r>
            <a:rPr lang="es-ES" sz="1300" u="sng" kern="1200" dirty="0"/>
            <a:t>SPOP están sensibilizadas a los inhibidores de PARP </a:t>
          </a:r>
          <a:r>
            <a:rPr lang="es-ES" sz="1300" kern="1200" dirty="0"/>
            <a:t>y otros agentes que dañan el ADN [73].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kern="1200" dirty="0">
              <a:solidFill>
                <a:srgbClr val="FF0000"/>
              </a:solidFill>
            </a:rPr>
            <a:t>Fracaso de la </a:t>
          </a:r>
          <a:r>
            <a:rPr lang="es-ES" sz="1300" kern="1200" dirty="0" err="1">
              <a:solidFill>
                <a:srgbClr val="FF0000"/>
              </a:solidFill>
            </a:rPr>
            <a:t>Rdt</a:t>
          </a:r>
          <a:r>
            <a:rPr lang="es-ES" sz="1300" kern="1200" dirty="0">
              <a:solidFill>
                <a:srgbClr val="FF0000"/>
              </a:solidFill>
            </a:rPr>
            <a:t> en 45% por incremento basal de ROS que inhibe la expresión de  PTEN (y por lo tanto reduce la sensibilidad al daño) </a:t>
          </a:r>
          <a:r>
            <a:rPr lang="es-ES" sz="1300" kern="1200" dirty="0">
              <a:solidFill>
                <a:srgbClr val="FF0000"/>
              </a:solidFill>
              <a:sym typeface="Wingdings" pitchFamily="2" charset="2"/>
            </a:rPr>
            <a:t></a:t>
          </a:r>
          <a:r>
            <a:rPr lang="es-ES" sz="1300" kern="1200" dirty="0">
              <a:solidFill>
                <a:srgbClr val="FF0000"/>
              </a:solidFill>
            </a:rPr>
            <a:t> aumenta la actividad de la </a:t>
          </a:r>
          <a:r>
            <a:rPr lang="es-ES" sz="1300" kern="1200" dirty="0" err="1">
              <a:solidFill>
                <a:srgbClr val="FF0000"/>
              </a:solidFill>
            </a:rPr>
            <a:t>via</a:t>
          </a:r>
          <a:r>
            <a:rPr lang="es-ES" sz="1300" kern="1200" dirty="0">
              <a:solidFill>
                <a:srgbClr val="FF0000"/>
              </a:solidFill>
            </a:rPr>
            <a:t>  PI3K/AKT y reduce la producción de ROS.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>
              <a:solidFill>
                <a:srgbClr val="FF0000"/>
              </a:solidFill>
            </a:rPr>
            <a:t>Paciente con SPOP mutado aumenta la </a:t>
          </a:r>
          <a:r>
            <a:rPr lang="es-ES" sz="1400" b="1" kern="1200" dirty="0" err="1">
              <a:solidFill>
                <a:srgbClr val="FF0000"/>
              </a:solidFill>
            </a:rPr>
            <a:t>act</a:t>
          </a:r>
          <a:r>
            <a:rPr lang="es-ES" sz="1400" b="1" kern="1200" dirty="0">
              <a:solidFill>
                <a:srgbClr val="FF0000"/>
              </a:solidFill>
            </a:rPr>
            <a:t> ROS </a:t>
          </a:r>
          <a:r>
            <a:rPr lang="es-ES" sz="1400" b="1" kern="1200" dirty="0">
              <a:solidFill>
                <a:srgbClr val="FF0000"/>
              </a:solidFill>
              <a:sym typeface="Wingdings" pitchFamily="2" charset="2"/>
            </a:rPr>
            <a:t></a:t>
          </a:r>
          <a:r>
            <a:rPr lang="es-ES" sz="1400" b="1" kern="1200" dirty="0">
              <a:solidFill>
                <a:srgbClr val="FF0000"/>
              </a:solidFill>
            </a:rPr>
            <a:t> fallo en el tratamiento de RDT.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kern="1200" dirty="0"/>
            <a:t>SPOP mutado </a:t>
          </a:r>
          <a:r>
            <a:rPr lang="es-ES" sz="1300" u="sng" kern="1200" dirty="0"/>
            <a:t>no se correlaciona con Pronóstico </a:t>
          </a:r>
          <a:r>
            <a:rPr lang="es-ES" sz="1300" kern="1200" dirty="0"/>
            <a:t>de los pacientes sin embargo niveles BAJOS SPOP mRNA presentan  PEOR </a:t>
          </a:r>
          <a:r>
            <a:rPr lang="es-ES" sz="1300" kern="1200" dirty="0" err="1"/>
            <a:t>Px</a:t>
          </a:r>
          <a:r>
            <a:rPr lang="es-ES" sz="1300" kern="1200" dirty="0"/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kern="1200" dirty="0">
              <a:solidFill>
                <a:schemeClr val="tx1">
                  <a:lumMod val="65000"/>
                  <a:lumOff val="35000"/>
                </a:schemeClr>
              </a:solidFill>
            </a:rPr>
            <a:t>Vías relacionadas en la mutación SPOP: mTORC1, p53, NOTCH, ROS y KRAS.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300" b="1" kern="1200" dirty="0">
              <a:solidFill>
                <a:srgbClr val="FF0000"/>
              </a:solidFill>
            </a:rPr>
            <a:t>Pacientes  con </a:t>
          </a:r>
          <a:r>
            <a:rPr lang="es-ES" sz="1300" b="1" kern="1200" dirty="0" err="1">
              <a:solidFill>
                <a:srgbClr val="FF0000"/>
              </a:solidFill>
            </a:rPr>
            <a:t>mCPRC</a:t>
          </a:r>
          <a:r>
            <a:rPr lang="es-ES" sz="1300" b="1" kern="1200" dirty="0">
              <a:solidFill>
                <a:srgbClr val="FF0000"/>
              </a:solidFill>
            </a:rPr>
            <a:t> con SPOP mutaciones con frecuencia presentan deleción CHD1 la cual es altamente sensible a </a:t>
          </a:r>
          <a:r>
            <a:rPr lang="es-ES" sz="1300" b="1" kern="1200" dirty="0" err="1">
              <a:solidFill>
                <a:srgbClr val="FF0000"/>
              </a:solidFill>
            </a:rPr>
            <a:t>tto</a:t>
          </a:r>
          <a:r>
            <a:rPr lang="es-ES" sz="1300" b="1" kern="1200" dirty="0">
              <a:solidFill>
                <a:srgbClr val="FF0000"/>
              </a:solidFill>
            </a:rPr>
            <a:t> con </a:t>
          </a:r>
          <a:r>
            <a:rPr lang="es-ES" sz="1300" b="1" kern="1200" dirty="0" err="1">
              <a:solidFill>
                <a:srgbClr val="FF0000"/>
              </a:solidFill>
            </a:rPr>
            <a:t>Abiraterona</a:t>
          </a:r>
          <a:r>
            <a:rPr lang="es-ES" sz="1300" kern="1200" dirty="0">
              <a:solidFill>
                <a:srgbClr val="FF0000"/>
              </a:solidFill>
            </a:rPr>
            <a:t>.</a:t>
          </a:r>
        </a:p>
      </dsp:txBody>
      <dsp:txXfrm>
        <a:off x="0" y="2041239"/>
        <a:ext cx="9937104" cy="1935450"/>
      </dsp:txXfrm>
    </dsp:sp>
    <dsp:sp modelId="{DC789142-55F8-0B44-872B-A0F5C77C66CE}">
      <dsp:nvSpPr>
        <dsp:cNvPr id="0" name=""/>
        <dsp:cNvSpPr/>
      </dsp:nvSpPr>
      <dsp:spPr>
        <a:xfrm>
          <a:off x="0" y="3976689"/>
          <a:ext cx="9937104" cy="95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/>
            <a:t>La mutación FOXA1 se ha detectado en el 3 % de la PCa primaria. </a:t>
          </a:r>
        </a:p>
      </dsp:txBody>
      <dsp:txXfrm>
        <a:off x="46424" y="4023113"/>
        <a:ext cx="9844256" cy="858142"/>
      </dsp:txXfrm>
    </dsp:sp>
    <dsp:sp modelId="{5EB12B41-57A2-ED41-99E3-86CDAE92C1C9}">
      <dsp:nvSpPr>
        <dsp:cNvPr id="0" name=""/>
        <dsp:cNvSpPr/>
      </dsp:nvSpPr>
      <dsp:spPr>
        <a:xfrm>
          <a:off x="0" y="4976640"/>
          <a:ext cx="9937104" cy="95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- Las características moleculares de los tumores mutantes FOXA1 y mutantes SPOP son similares, ambos muestran una alta actividad de RA. Se conocen casos primarios de </a:t>
          </a:r>
          <a:r>
            <a:rPr lang="es-ES" sz="1700" kern="1200" dirty="0" err="1"/>
            <a:t>PCa</a:t>
          </a:r>
          <a:r>
            <a:rPr lang="es-ES" sz="1700" kern="1200" dirty="0"/>
            <a:t> con mutaciones FOXA1 y SPOP en la misma subpoblación clonal.</a:t>
          </a:r>
        </a:p>
      </dsp:txBody>
      <dsp:txXfrm>
        <a:off x="46424" y="5023064"/>
        <a:ext cx="9844256" cy="858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0D271CB1-CF6E-B3DC-25A3-37ACA4321C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46152E6D-F42B-9B54-A690-DF175FF705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501ECE5-97ED-C063-80E5-9CBC7226BAE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F7E57D7-F7FD-E481-CA48-BC6C793F90C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6E6345D-698E-5740-7202-839839B307B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6A7C2DE-9D5C-A96C-51DA-535E92CD49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55EAA2-3BA0-584D-B970-9205750CD340}" type="slidenum">
              <a:rPr lang="en-US" altLang="es-ES"/>
              <a:pPr/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0340584-CE86-C9B3-CE0D-F932DF778E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215D71-320D-A840-B32E-EBF3C1FC92CB}" type="slidenum">
              <a:rPr lang="en-US" altLang="es-ES"/>
              <a:pPr/>
              <a:t>1</a:t>
            </a:fld>
            <a:endParaRPr lang="en-US" altLang="es-ES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1F2FC3E1-BC4A-55E1-AEB9-256845F4DC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B05973F3-82A0-2D29-D30E-8CE401E5FF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8258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0094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B4CFE90-D514-D7C9-BD3C-56222E8A80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D2D4A4-0389-0B48-B0C0-9C1189207488}" type="slidenum">
              <a:rPr lang="en-US" altLang="es-ES"/>
              <a:pPr/>
              <a:t>5</a:t>
            </a:fld>
            <a:endParaRPr lang="en-US" altLang="es-ES"/>
          </a:p>
        </p:txBody>
      </p:sp>
      <p:sp>
        <p:nvSpPr>
          <p:cNvPr id="9217" name="Text Box 1">
            <a:extLst>
              <a:ext uri="{FF2B5EF4-FFF2-40B4-BE49-F238E27FC236}">
                <a16:creationId xmlns:a16="http://schemas.microsoft.com/office/drawing/2014/main" id="{44E46B1F-C0A2-9D73-3134-2E8345C14E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E329E73B-8D04-2D5B-F9FF-AB50F95683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72190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11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403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19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45292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4ADC3-203A-CE28-8056-DB3EBEFE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0C16C-97C7-3E73-BDFC-71855BCBB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E6A16C-970B-D6E9-57A6-A62A2EAF2C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7B6BDC-E636-A51A-D7EC-5C2C68D671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356CE-5E11-986B-6646-6244EEC51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0678E0-5310-CC49-A731-DF927D6C12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218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E1E61-207C-BCD8-BC5E-67CB08E9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48A852-8F42-BED8-4CD9-BC49D4E15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746F7-0D89-C24A-A2F5-E7F4248411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8BFF1E-F045-4AFA-3018-608F3C4365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1442B-2A74-3263-07FE-9371C29652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B56DF2-22B1-9D44-83AA-A265E0ACE0E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239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370150-0493-2F50-5CF5-3C09E32B2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DAA827-8415-F787-F57C-A5546A780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ADD43C-F6AD-E765-4DF8-33EAE81182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38563E-1845-D831-A840-93B2AD3F7C4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031DA9-BE31-1B49-94FC-A81460773A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B21DE3-83F6-DA4A-9316-58EEC8D3A97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1054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54021-7026-FB5A-A03B-7645F05A6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C9402F-4859-521A-70A2-C9252D863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9FF6D4-93E1-310D-510C-131DE25DDB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7F0CBD-CE02-07A5-660C-D47F925CF6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CCB56-53F3-577B-C934-3E59ECE7BB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99AF3F-A4A5-3144-93D7-6219B8AF08D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3590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E2FDB-571D-AF18-472A-D017BDAF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DF2FE7-2F00-7CA6-6447-FA1C95801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2F4B11-DF34-EEDF-D7F6-01FDAAB887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ED7FA2-EBDC-569C-F075-0CB62F185B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82F54B-1B32-793F-D93D-106EEEA37F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C059B2-E557-A844-A625-71FFA840CC5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7934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69229-0ADB-4597-E63A-16C29621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7E0BB-DFE0-FDD2-6053-5FE79C1BC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401CCA-0FF3-64CD-2921-39BA97464A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F85AC2-BB5F-1AAD-917D-1BF01025183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9CA83-263C-4A6E-0C35-26E9A2C502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90F26E-B032-FD4F-A1F9-472F9496448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6557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4C691-DEF2-41DE-DB70-611525BD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A99811-2605-E612-C086-C91AF08D8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81D371-7CA1-09C6-8AB3-C4D4B9B6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E2D376-A9A2-A616-6A42-7655E12B4C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95ECB2-1ABD-8C88-330C-11054D94D7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A520FB-C4A2-5967-8E2C-24E4B18ECB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AC3608-7B38-1F41-BF85-64236DF86CC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54291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7A252-F10B-2FD8-A7D2-9C603A05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14B6BF-C6BA-B359-8F1B-CAA573BE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3892E7-09DC-40A7-523F-E85D1E65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CFE942-8CB9-7A0E-2C01-B5FA490CC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1BF553D-E71F-0512-C519-513578148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AEFA58-BE16-1B1C-C603-5DC0DD8821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63278-39A4-3234-2F63-9867711C88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FC752-B70E-ECD1-A803-05B13BDC8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79746D-2439-0A42-96AA-61FE01811DD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3463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F747A-9733-D981-2638-C5845475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3597CD-3978-1920-20A5-3F2325BF08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659A1E-505B-A49D-8E68-38E0F8CA13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908ECD-9C83-1A28-5242-481ACC2693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0F993F-F499-AF43-BCFB-4281D3BC803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7977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E6E50DD-E119-9AA8-5723-53D4395FE77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4A6EC5-4DC9-4311-EEEB-ED734D64B8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0D110D-A04C-766C-A88F-FCFC3268FA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99BD9-DCF8-C34D-8C46-8606FDE225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3447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1CE0C-817E-4E79-04A3-3540FFFA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27DCD2-32D9-4292-B4D7-39D0BA3C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C3B43D-10B9-C30D-44CB-E5C5728C6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C68543-92AA-FF17-9098-0FCDBBA0FFE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DEAA1B-6C78-CB1E-B1E1-A7C8C8A5F5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597766-722A-30C7-4461-C71D5A9A5E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1F63AB-201A-2A49-A511-242809038D6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347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7A1BB-2628-90ED-CFFC-D2279597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7CDFA6-874C-44E4-97A1-A4B2B3A0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C6BACB-261F-5467-5CC4-6D4C748DA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221C58-EA9F-9A44-DB66-F3B500F693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70D4C4-D653-6E58-44C0-EF4695292A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5C40DC-F992-454F-9E36-66880E3378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5053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C59BF-00D5-5E4A-C5F7-8935A247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9136ED-BDA0-5B7C-A3AF-4867AFD93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965C0-5BBC-406E-96F9-0CDB783C9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64C944-BDC5-FBA2-C433-C53B30AC1E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A07F44-EC7E-DC65-841E-930BE71BBB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706F26-7913-4E7F-B747-07916ADCFA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2AAA40-4035-224E-9632-B1CF0BA97D8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9777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2E4EF-CB4C-2BC6-91C2-6716679B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7BF6C-65D9-DA41-A5D6-944A12368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6DCA1-482D-43EB-40C2-8F2B50C88A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07FF7D-60FC-9D64-E7F0-979A635E71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78D276-0E75-DED9-B151-1102C30DA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D0C6B0-C3B9-734C-BA85-1EFF16E0739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1103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D02AE6-364B-CAC5-576A-89C058392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0092DB-8C86-6143-BB06-323A65BB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484339-AAFF-1292-9706-44574A10C3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61C602-1A11-3D19-F8A1-E8102F6F60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46522-963D-EF9D-082B-C38C0BFAA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3C99E1-CF6D-BC47-AABC-978032F5D80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6689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69ADA-8D4D-1D82-DEB0-944D5399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A1A11E-64B4-1145-8D5F-CC7494AB300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C0EC03-8D49-5569-BA21-B98DA6490B2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3213" cy="363538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2BD4BF-0794-9A58-9515-33FC419C213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fld id="{0CC53209-C82A-6040-8B41-C452714DDE6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021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BA169-4CFF-705B-DD20-4E299906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07F9E7-DBA6-DD7A-5C02-4583E899E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4E8D9-23CB-8F3B-57AB-C90C24BC0B0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42162-76BF-5344-A126-3FE04FE90B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3C2F-8003-BF80-2444-2DAF8D9D1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77FF9-6D58-F348-9E97-CE1CFDE1274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703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D511A-10C9-8C6A-5C09-6716746D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3A3E07-B7C1-6FBC-8E73-0DE3E2D5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D05E53-0E3A-C02E-BA73-305349A8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1D19C6-9796-8646-A92C-19A9EAC037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68757F-B678-5C16-FAB1-9611C281CB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158998-6517-5E42-56EB-AE4462449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F6597D-F3D2-224B-A2A4-5C45EB9622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308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B73CE-3E04-A258-D742-F3DC60B5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D63C-F6C2-39EA-BB0A-37722BFA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3527AA-4AAA-8D19-3E9E-72B4E0AAA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A4875B-8E7D-F86C-7D3D-435E542A5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92E936-F04A-8462-E22E-FF20776E1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96BC98-CB5A-BCDB-4C45-5F17308310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4AA17D8-CD53-47DE-1DA1-1D6DCA568A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077850-3D0B-3909-E2CC-C96B78432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D08C1C-2151-404A-9DB2-A8781E8B049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87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113C6-C1CF-26F1-4846-431E3757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A1D2E7-4FC6-FFCF-A8B1-3DBD1C3B37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1D8F41-92E3-36B6-6524-067A8E9B86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97C3D0-8468-37A9-204F-EE9733522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3497D-BC7E-DF40-95C0-A4036A3C45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68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E51F33-9317-A7C3-535E-027C80CA49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B5D6AA-106C-7193-C4DC-2DE39E495A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72B15B-3A62-A3A3-32E8-4715F3C3B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06B9B5-54FB-FD43-BF2F-87D8EBA7025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357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ABBDA-29F5-4AD5-5F88-1EAE3E40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B908C8-69BA-EA3E-8FD7-4AE7D0AC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4CF59A-CF85-8428-A324-04531BD6D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5022AE-C396-A803-8BC1-9CD626EDB0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B59BC4-E33C-C48F-23C9-A58E728A50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F013E3-5A0A-6478-5CC1-CFC563F40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369BF1-AFD5-1742-ACFE-EC7081C7E3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752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CB46D-84F8-6203-3146-DF6A21F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F5B768-E652-088D-442C-2DCCBE76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1AC45-57CF-3AE1-542F-911427362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D4F2CF-5138-8F9D-99E2-2B8444D130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9A2B7A-05B6-7921-AC76-68A10D33677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8FD31E-459F-AAE6-3A70-A15A2A49A2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C39772-A4F3-6044-8CD1-C91CBC1DA9D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59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1EE7899-E69E-3219-F324-732394E4B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título del patrón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5C30A2-BC7B-3C3C-3FDD-6E1DBDC38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los estilos de texto del patrón</a:t>
            </a:r>
          </a:p>
          <a:p>
            <a:pPr lvl="1"/>
            <a:r>
              <a:rPr lang="en-GB" altLang="es-ES"/>
              <a:t>Segundo nivel</a:t>
            </a:r>
          </a:p>
          <a:p>
            <a:pPr lvl="2"/>
            <a:r>
              <a:rPr lang="en-GB" altLang="es-ES"/>
              <a:t>Tercer nivel</a:t>
            </a:r>
          </a:p>
          <a:p>
            <a:pPr lvl="3"/>
            <a:r>
              <a:rPr lang="en-GB" altLang="es-ES"/>
              <a:t>Cuarto nivel</a:t>
            </a:r>
          </a:p>
          <a:p>
            <a:pPr lvl="4"/>
            <a:r>
              <a:rPr lang="en-GB" altLang="es-ES"/>
              <a:t>Quinto nivel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3C2799-50A0-8B0F-DD7D-6907EE2A807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1933E6-9B9E-6A23-BA60-F44E41F33A0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83E8E1-BC4F-84FD-3F1B-618D19108C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4957984C-FAD1-204F-95D7-C5AC98B3500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2pPr>
      <a:lvl3pPr marL="1143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3pPr>
      <a:lvl4pPr marL="1600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4pPr>
      <a:lvl5pPr marL="20574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5pPr>
      <a:lvl6pPr marL="25146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6pPr>
      <a:lvl7pPr marL="29718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7pPr>
      <a:lvl8pPr marL="3429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8pPr>
      <a:lvl9pPr marL="3886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78DCC3B-DF41-B2F1-6209-D3DCADE30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título del patrón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3036EA8-4249-8CDA-327B-DA63A573D41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B00287F-6730-2FD7-FB8B-338F84E2B03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CEE792-86AA-4392-4D86-B8BB95A219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B1FBEA8D-0894-1544-A330-C51DADF24B7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EF33F2B7-EB31-C0B3-E4F8-566F51F9E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2pPr>
      <a:lvl3pPr marL="1143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3pPr>
      <a:lvl4pPr marL="1600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4pPr>
      <a:lvl5pPr marL="20574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5pPr>
      <a:lvl6pPr marL="25146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6pPr>
      <a:lvl7pPr marL="29718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7pPr>
      <a:lvl8pPr marL="3429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8pPr>
      <a:lvl9pPr marL="3886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48D2E5A-5BA6-4124-2E41-4C90360A1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4880630"/>
            <a:ext cx="3834804" cy="3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altLang="es-ES" sz="1600" i="1" dirty="0">
                <a:solidFill>
                  <a:srgbClr val="FFFFFF"/>
                </a:solidFill>
                <a:latin typeface="Calibri" panose="020F0502020204030204" pitchFamily="34" charset="0"/>
              </a:rPr>
              <a:t>Carmen María Ponte García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6E85CA8-B823-BB48-7973-82C6FD96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5157192"/>
            <a:ext cx="6048672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Especialista Oncología Radioterápica – Hospital Clínico Universitario de León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E847FC-5721-9B46-E7B7-D2009A0DA50A}"/>
              </a:ext>
            </a:extLst>
          </p:cNvPr>
          <p:cNvSpPr txBox="1"/>
          <p:nvPr/>
        </p:nvSpPr>
        <p:spPr>
          <a:xfrm>
            <a:off x="1406254" y="4591200"/>
            <a:ext cx="9379491" cy="34996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1800" dirty="0" err="1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Elección</a:t>
            </a:r>
            <a:r>
              <a:rPr lang="es-ES" sz="1800" dirty="0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de </a:t>
            </a:r>
            <a:r>
              <a:rPr lang="es-ES" sz="1800" dirty="0" err="1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antiandrógenos</a:t>
            </a:r>
            <a:r>
              <a:rPr lang="es-ES" sz="1800" dirty="0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en el cáncer de </a:t>
            </a:r>
            <a:r>
              <a:rPr lang="es-ES" sz="1800" dirty="0" err="1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próstata</a:t>
            </a:r>
            <a:r>
              <a:rPr lang="es-ES" sz="1800" dirty="0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 Secuencia </a:t>
            </a:r>
            <a:r>
              <a:rPr lang="es-ES" sz="1800" dirty="0" err="1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óptima</a:t>
            </a:r>
            <a:r>
              <a:rPr lang="es-ES" sz="1800" dirty="0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 Paciente </a:t>
            </a:r>
            <a:r>
              <a:rPr lang="es-ES" sz="1800" dirty="0" err="1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óptimo</a:t>
            </a:r>
            <a:r>
              <a:rPr lang="es-ES" sz="1800" dirty="0">
                <a:solidFill>
                  <a:srgbClr val="FF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E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57388D-3390-9EAB-A581-EEFEFB21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628800"/>
            <a:ext cx="7058498" cy="41754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D413946-DCA7-D723-975F-8F0A10202B7B}"/>
              </a:ext>
            </a:extLst>
          </p:cNvPr>
          <p:cNvSpPr txBox="1"/>
          <p:nvPr/>
        </p:nvSpPr>
        <p:spPr>
          <a:xfrm>
            <a:off x="4870606" y="878766"/>
            <a:ext cx="4150495" cy="34996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/>
              <a:t>ORGANIZACIÓN GENÉTICA DEL GEN DE RA</a:t>
            </a:r>
          </a:p>
        </p:txBody>
      </p:sp>
    </p:spTree>
    <p:extLst>
      <p:ext uri="{BB962C8B-B14F-4D97-AF65-F5344CB8AC3E}">
        <p14:creationId xmlns:p14="http://schemas.microsoft.com/office/powerpoint/2010/main" val="278524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0F779-2BE4-7BB1-014D-4401A25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365125"/>
            <a:ext cx="8496573" cy="615603"/>
          </a:xfrm>
        </p:spPr>
        <p:txBody>
          <a:bodyPr/>
          <a:lstStyle/>
          <a:p>
            <a:pPr algn="ctr"/>
            <a:r>
              <a:rPr lang="es-ES" dirty="0"/>
              <a:t>Vías del RA (AR)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A13709-95FF-73CF-92D3-A3270B6CC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7768" y="981637"/>
            <a:ext cx="6552728" cy="5266012"/>
          </a:xfrm>
        </p:spPr>
      </p:pic>
    </p:spTree>
    <p:extLst>
      <p:ext uri="{BB962C8B-B14F-4D97-AF65-F5344CB8AC3E}">
        <p14:creationId xmlns:p14="http://schemas.microsoft.com/office/powerpoint/2010/main" val="215899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FBBF9-396A-6291-36AE-1D3E857A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832" y="836712"/>
            <a:ext cx="3888432" cy="864096"/>
          </a:xfr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Escenario de partida </a:t>
            </a:r>
          </a:p>
        </p:txBody>
      </p:sp>
      <p:pic>
        <p:nvPicPr>
          <p:cNvPr id="4" name="Gráfico 3" descr="Gesto de aguantar contorno">
            <a:extLst>
              <a:ext uri="{FF2B5EF4-FFF2-40B4-BE49-F238E27FC236}">
                <a16:creationId xmlns:a16="http://schemas.microsoft.com/office/drawing/2014/main" id="{4A5084F2-2E47-3F34-5552-5093E082F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75312" y="2276872"/>
            <a:ext cx="2820888" cy="28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EEC7E522-227A-0119-A881-2929BC454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243" y="584802"/>
            <a:ext cx="8907197" cy="5688395"/>
          </a:xfrm>
        </p:spPr>
      </p:pic>
      <p:sp>
        <p:nvSpPr>
          <p:cNvPr id="3" name="Corchetes 2">
            <a:extLst>
              <a:ext uri="{FF2B5EF4-FFF2-40B4-BE49-F238E27FC236}">
                <a16:creationId xmlns:a16="http://schemas.microsoft.com/office/drawing/2014/main" id="{A89F03DC-12CC-243E-81FE-B114FAA204DD}"/>
              </a:ext>
            </a:extLst>
          </p:cNvPr>
          <p:cNvSpPr/>
          <p:nvPr/>
        </p:nvSpPr>
        <p:spPr bwMode="auto">
          <a:xfrm>
            <a:off x="2279576" y="577601"/>
            <a:ext cx="1800200" cy="1123206"/>
          </a:xfrm>
          <a:prstGeom prst="bracketPair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Noto Sans SC Regular" panose="020B0502040504020204" pitchFamily="34" charset="0"/>
            </a:endParaRPr>
          </a:p>
        </p:txBody>
      </p:sp>
      <p:sp>
        <p:nvSpPr>
          <p:cNvPr id="4" name="Estrella de 4 puntas 3">
            <a:extLst>
              <a:ext uri="{FF2B5EF4-FFF2-40B4-BE49-F238E27FC236}">
                <a16:creationId xmlns:a16="http://schemas.microsoft.com/office/drawing/2014/main" id="{065A8D58-B0CC-FE65-11B5-C279A5F76F21}"/>
              </a:ext>
            </a:extLst>
          </p:cNvPr>
          <p:cNvSpPr/>
          <p:nvPr/>
        </p:nvSpPr>
        <p:spPr bwMode="auto">
          <a:xfrm>
            <a:off x="2351584" y="584802"/>
            <a:ext cx="410344" cy="410347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Noto Sans SC Regular" panose="020B0502040504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947A40C-1DC7-6905-F52E-174D13D3EE22}"/>
              </a:ext>
            </a:extLst>
          </p:cNvPr>
          <p:cNvSpPr/>
          <p:nvPr/>
        </p:nvSpPr>
        <p:spPr bwMode="auto">
          <a:xfrm>
            <a:off x="2387588" y="5013176"/>
            <a:ext cx="1584176" cy="9144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Noto Sans SC Regular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5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BB13BC43-A2CC-9187-1E04-8FA66622E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556792"/>
            <a:ext cx="9317746" cy="4272639"/>
          </a:xfr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8DFA54D-4303-A53E-ABA5-2CC1B53C1C34}"/>
              </a:ext>
            </a:extLst>
          </p:cNvPr>
          <p:cNvGrpSpPr/>
          <p:nvPr/>
        </p:nvGrpSpPr>
        <p:grpSpPr>
          <a:xfrm>
            <a:off x="1991544" y="404664"/>
            <a:ext cx="9317746" cy="5424767"/>
            <a:chOff x="1991544" y="404664"/>
            <a:chExt cx="9317746" cy="5424767"/>
          </a:xfrm>
        </p:grpSpPr>
        <p:pic>
          <p:nvPicPr>
            <p:cNvPr id="11" name="Marcador de contenido 9">
              <a:extLst>
                <a:ext uri="{FF2B5EF4-FFF2-40B4-BE49-F238E27FC236}">
                  <a16:creationId xmlns:a16="http://schemas.microsoft.com/office/drawing/2014/main" id="{1DD0EBE4-A792-0195-5B2E-85F55A7D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991544" y="404664"/>
              <a:ext cx="9317746" cy="5424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72C0431-4F05-EF80-F1B8-FA98ED42C9CD}"/>
                </a:ext>
              </a:extLst>
            </p:cNvPr>
            <p:cNvGrpSpPr/>
            <p:nvPr/>
          </p:nvGrpSpPr>
          <p:grpSpPr>
            <a:xfrm>
              <a:off x="2186388" y="571369"/>
              <a:ext cx="2685475" cy="2378254"/>
              <a:chOff x="2186388" y="571369"/>
              <a:chExt cx="2685475" cy="2378254"/>
            </a:xfrm>
          </p:grpSpPr>
          <p:sp>
            <p:nvSpPr>
              <p:cNvPr id="3" name="Rectángulo redondeado 2">
                <a:extLst>
                  <a:ext uri="{FF2B5EF4-FFF2-40B4-BE49-F238E27FC236}">
                    <a16:creationId xmlns:a16="http://schemas.microsoft.com/office/drawing/2014/main" id="{060441D0-85EB-280E-0719-2EA4AD666489}"/>
                  </a:ext>
                </a:extLst>
              </p:cNvPr>
              <p:cNvSpPr/>
              <p:nvPr/>
            </p:nvSpPr>
            <p:spPr bwMode="auto">
              <a:xfrm>
                <a:off x="2186388" y="2035223"/>
                <a:ext cx="2016224" cy="914400"/>
              </a:xfrm>
              <a:prstGeom prst="round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ts val="13"/>
                  </a:spcBef>
                  <a:spcAft>
                    <a:spcPts val="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r>
                  <a:rPr kumimoji="0" lang="es-ES" sz="1200" b="0" i="0" u="none" strike="noStrike" cap="none" normalizeH="0" baseline="0" dirty="0" err="1">
                    <a:ln>
                      <a:noFill/>
                    </a:ln>
                    <a:effectLst/>
                    <a:latin typeface="Arial" panose="020B0604020202020204" pitchFamily="34" charset="0"/>
                    <a:cs typeface="Noto Sans SC Regular" panose="020B0502040504020204" pitchFamily="34" charset="0"/>
                  </a:rPr>
                  <a:t>nmCPHS</a:t>
                </a:r>
                <a:r>
                  <a:rPr kumimoji="0" lang="es-ES" sz="1200" b="0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Noto Sans SC Regular" panose="020B0502040504020204" pitchFamily="34" charset="0"/>
                  </a:rPr>
                  <a:t> HISTOLOGICAMENTE AVANZADO (enfermedad metastásica oculta en  imagen convencional)</a:t>
                </a:r>
              </a:p>
            </p:txBody>
          </p:sp>
          <p:sp>
            <p:nvSpPr>
              <p:cNvPr id="4" name="Corchetes 3">
                <a:extLst>
                  <a:ext uri="{FF2B5EF4-FFF2-40B4-BE49-F238E27FC236}">
                    <a16:creationId xmlns:a16="http://schemas.microsoft.com/office/drawing/2014/main" id="{14E5CB48-760B-EF0E-BDE0-3788C9A26852}"/>
                  </a:ext>
                </a:extLst>
              </p:cNvPr>
              <p:cNvSpPr/>
              <p:nvPr/>
            </p:nvSpPr>
            <p:spPr bwMode="auto">
              <a:xfrm>
                <a:off x="2186388" y="571369"/>
                <a:ext cx="2016224" cy="914400"/>
              </a:xfrm>
              <a:prstGeom prst="bracketPair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ts val="13"/>
                  </a:spcBef>
                  <a:spcAft>
                    <a:spcPts val="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r>
                  <a:rPr kumimoji="0" lang="es-ES" sz="1800" b="0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Noto Sans SC Regular" panose="020B0502040504020204" pitchFamily="34" charset="0"/>
                  </a:rPr>
                  <a:t>Solicitar </a:t>
                </a:r>
                <a:r>
                  <a:rPr kumimoji="0" lang="es-ES" sz="1800" b="0" i="0" u="none" strike="noStrike" cap="none" normalizeH="0" baseline="0" dirty="0" err="1">
                    <a:ln>
                      <a:noFill/>
                    </a:ln>
                    <a:effectLst/>
                    <a:latin typeface="Arial" panose="020B0604020202020204" pitchFamily="34" charset="0"/>
                    <a:cs typeface="Noto Sans SC Regular" panose="020B0502040504020204" pitchFamily="34" charset="0"/>
                  </a:rPr>
                  <a:t>PET_Col</a:t>
                </a:r>
                <a:r>
                  <a:rPr kumimoji="0" lang="es-ES" sz="1800" b="0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Noto Sans SC Regular" panose="020B0502040504020204" pitchFamily="34" charset="0"/>
                  </a:rPr>
                  <a:t>: si M1 </a:t>
                </a:r>
              </a:p>
            </p:txBody>
          </p:sp>
          <p:sp>
            <p:nvSpPr>
              <p:cNvPr id="5" name="Flecha arriba 4">
                <a:extLst>
                  <a:ext uri="{FF2B5EF4-FFF2-40B4-BE49-F238E27FC236}">
                    <a16:creationId xmlns:a16="http://schemas.microsoft.com/office/drawing/2014/main" id="{AAE14F29-9B3C-4CC1-6207-974C42C16B38}"/>
                  </a:ext>
                </a:extLst>
              </p:cNvPr>
              <p:cNvSpPr/>
              <p:nvPr/>
            </p:nvSpPr>
            <p:spPr bwMode="auto">
              <a:xfrm>
                <a:off x="2952184" y="1277521"/>
                <a:ext cx="484632" cy="558542"/>
              </a:xfrm>
              <a:prstGeom prst="up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ts val="13"/>
                  </a:spcBef>
                  <a:spcAft>
                    <a:spcPts val="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s-ES" sz="1800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cs typeface="Noto Sans SC Regular" panose="020B0502040504020204" pitchFamily="34" charset="0"/>
                </a:endParaRPr>
              </a:p>
            </p:txBody>
          </p:sp>
          <p:sp>
            <p:nvSpPr>
              <p:cNvPr id="7" name="Flecha curva 6">
                <a:extLst>
                  <a:ext uri="{FF2B5EF4-FFF2-40B4-BE49-F238E27FC236}">
                    <a16:creationId xmlns:a16="http://schemas.microsoft.com/office/drawing/2014/main" id="{976092A8-F8E1-923D-3DA4-5921964568F8}"/>
                  </a:ext>
                </a:extLst>
              </p:cNvPr>
              <p:cNvSpPr/>
              <p:nvPr/>
            </p:nvSpPr>
            <p:spPr bwMode="auto">
              <a:xfrm rot="5400000">
                <a:off x="4351970" y="757628"/>
                <a:ext cx="463906" cy="575881"/>
              </a:xfrm>
              <a:prstGeom prst="bent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ts val="13"/>
                  </a:spcBef>
                  <a:spcAft>
                    <a:spcPts val="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s-ES" sz="1800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cs typeface="Noto Sans SC Regular" panose="020B0502040504020204" pitchFamily="34" charset="0"/>
                </a:endParaRPr>
              </a:p>
            </p:txBody>
          </p:sp>
        </p:grp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69EF0C1-8C30-7E86-446A-DFC0BCB744AC}"/>
              </a:ext>
            </a:extLst>
          </p:cNvPr>
          <p:cNvSpPr txBox="1"/>
          <p:nvPr/>
        </p:nvSpPr>
        <p:spPr>
          <a:xfrm>
            <a:off x="1952036" y="5953590"/>
            <a:ext cx="9821802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López-Campos F, González-San Segundo C, Conde-Moreno AJ,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Couñago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F.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Metastatic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hormone-sensitive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prostate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cancer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: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How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should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it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be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treated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?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World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 J Clin Oncol. 2021 Feb 24;12(2):43-49. </a:t>
            </a:r>
            <a:r>
              <a:rPr lang="es-ES" sz="1200" b="0" i="0" u="none" strike="noStrike" dirty="0" err="1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doi</a:t>
            </a:r>
            <a:r>
              <a:rPr lang="es-ES" sz="1200" b="0" i="0" u="none" strike="noStrike" dirty="0">
                <a:solidFill>
                  <a:srgbClr val="212121"/>
                </a:solidFill>
                <a:effectLst/>
                <a:latin typeface="Roboto" panose="020F0502020204030204" pitchFamily="34" charset="0"/>
              </a:rPr>
              <a:t>: 10.5306/wjco.v12.i2.43. PMID: 33680871; PMCID: PMC7918528.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92127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93D77B6-8DB0-5401-CEF5-D71E975B2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342981"/>
              </p:ext>
            </p:extLst>
          </p:nvPr>
        </p:nvGraphicFramePr>
        <p:xfrm>
          <a:off x="1939764" y="670177"/>
          <a:ext cx="8312472" cy="551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871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F2928EA-21AC-1082-6840-C01AE9376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941948"/>
              </p:ext>
            </p:extLst>
          </p:nvPr>
        </p:nvGraphicFramePr>
        <p:xfrm>
          <a:off x="2567608" y="620688"/>
          <a:ext cx="83800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FAE428F-3D08-FE9C-5FD5-B0617E1AD4AF}"/>
              </a:ext>
            </a:extLst>
          </p:cNvPr>
          <p:cNvSpPr txBox="1"/>
          <p:nvPr/>
        </p:nvSpPr>
        <p:spPr>
          <a:xfrm>
            <a:off x="3215680" y="5275321"/>
            <a:ext cx="7560840" cy="607602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IL24 es potencialmente útil en CP M1 óseo especialmente en </a:t>
            </a:r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combinación con Inhibidores de AKT o MCL1</a:t>
            </a:r>
            <a:r>
              <a:rPr lang="es-E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itchFamily="2" charset="2"/>
              </a:rPr>
              <a:t>.</a:t>
            </a:r>
            <a:endParaRPr lang="es-E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B9F9F1-9AB2-71E7-5D1F-CA5A1803612E}"/>
              </a:ext>
            </a:extLst>
          </p:cNvPr>
          <p:cNvSpPr txBox="1"/>
          <p:nvPr/>
        </p:nvSpPr>
        <p:spPr>
          <a:xfrm>
            <a:off x="1775520" y="270720"/>
            <a:ext cx="3433504" cy="34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ENFERMEDAD AVANZADA M1</a:t>
            </a:r>
          </a:p>
        </p:txBody>
      </p:sp>
    </p:spTree>
    <p:extLst>
      <p:ext uri="{BB962C8B-B14F-4D97-AF65-F5344CB8AC3E}">
        <p14:creationId xmlns:p14="http://schemas.microsoft.com/office/powerpoint/2010/main" val="238948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97EAA24-D3AB-05BB-3C81-EBD4323A5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290385"/>
              </p:ext>
            </p:extLst>
          </p:nvPr>
        </p:nvGraphicFramePr>
        <p:xfrm>
          <a:off x="1919537" y="692696"/>
          <a:ext cx="1000911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2DB013-A4A5-3EB6-2CA4-4D048D61AF3F}"/>
              </a:ext>
            </a:extLst>
          </p:cNvPr>
          <p:cNvSpPr txBox="1"/>
          <p:nvPr/>
        </p:nvSpPr>
        <p:spPr>
          <a:xfrm>
            <a:off x="1775520" y="337959"/>
            <a:ext cx="3433504" cy="34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ENFERMEDAD AVANZADA M1</a:t>
            </a:r>
          </a:p>
        </p:txBody>
      </p:sp>
    </p:spTree>
    <p:extLst>
      <p:ext uri="{BB962C8B-B14F-4D97-AF65-F5344CB8AC3E}">
        <p14:creationId xmlns:p14="http://schemas.microsoft.com/office/powerpoint/2010/main" val="2076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576F7C5-AE1C-FBCE-5404-1B9ADEFC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0648"/>
            <a:ext cx="1296144" cy="432047"/>
          </a:xfrm>
        </p:spPr>
        <p:txBody>
          <a:bodyPr/>
          <a:lstStyle/>
          <a:p>
            <a:pPr algn="ctr"/>
            <a:r>
              <a:rPr lang="es-E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iPARP</a:t>
            </a:r>
            <a:endParaRPr lang="es-E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E9D5E12-68E8-7A39-8D1F-6C95DD66C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692695"/>
            <a:ext cx="8784976" cy="589945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B836F2-F551-90B5-282B-C85A1B2EB879}"/>
              </a:ext>
            </a:extLst>
          </p:cNvPr>
          <p:cNvSpPr txBox="1"/>
          <p:nvPr/>
        </p:nvSpPr>
        <p:spPr>
          <a:xfrm>
            <a:off x="1991544" y="342727"/>
            <a:ext cx="3433504" cy="34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ENFERMEDAD AVANZADA M1</a:t>
            </a:r>
          </a:p>
        </p:txBody>
      </p:sp>
    </p:spTree>
    <p:extLst>
      <p:ext uri="{BB962C8B-B14F-4D97-AF65-F5344CB8AC3E}">
        <p14:creationId xmlns:p14="http://schemas.microsoft.com/office/powerpoint/2010/main" val="305602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C558305-2990-1AD4-E28B-FB9147656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899964"/>
              </p:ext>
            </p:extLst>
          </p:nvPr>
        </p:nvGraphicFramePr>
        <p:xfrm>
          <a:off x="4223792" y="899223"/>
          <a:ext cx="7272808" cy="555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09A23CB-1C16-1D15-F70D-0909BCA4769D}"/>
              </a:ext>
            </a:extLst>
          </p:cNvPr>
          <p:cNvSpPr txBox="1"/>
          <p:nvPr/>
        </p:nvSpPr>
        <p:spPr>
          <a:xfrm>
            <a:off x="2063552" y="404664"/>
            <a:ext cx="3433504" cy="34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ENFERMEDAD AVANZADA M1</a:t>
            </a:r>
          </a:p>
        </p:txBody>
      </p:sp>
    </p:spTree>
    <p:extLst>
      <p:ext uri="{BB962C8B-B14F-4D97-AF65-F5344CB8AC3E}">
        <p14:creationId xmlns:p14="http://schemas.microsoft.com/office/powerpoint/2010/main" val="362312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91944C-871F-3A1C-F09E-BD13DD17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24744"/>
            <a:ext cx="7594750" cy="434429"/>
          </a:xfrm>
        </p:spPr>
        <p:txBody>
          <a:bodyPr/>
          <a:lstStyle/>
          <a:p>
            <a:pPr algn="ctr"/>
            <a:r>
              <a:rPr lang="es-ES" dirty="0"/>
              <a:t>ALGO DE HISTORIA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1F7EA1D-ECDA-03DA-E12D-FA600FE3F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3632" y="1628801"/>
            <a:ext cx="8103040" cy="4591722"/>
          </a:xfrm>
        </p:spPr>
      </p:pic>
      <p:sp>
        <p:nvSpPr>
          <p:cNvPr id="4" name="Llamada con línea 2 3">
            <a:extLst>
              <a:ext uri="{FF2B5EF4-FFF2-40B4-BE49-F238E27FC236}">
                <a16:creationId xmlns:a16="http://schemas.microsoft.com/office/drawing/2014/main" id="{C2B320B5-669A-45AA-4693-0C9CD7093759}"/>
              </a:ext>
            </a:extLst>
          </p:cNvPr>
          <p:cNvSpPr/>
          <p:nvPr/>
        </p:nvSpPr>
        <p:spPr bwMode="auto">
          <a:xfrm>
            <a:off x="10056440" y="1268761"/>
            <a:ext cx="914400" cy="434429"/>
          </a:xfrm>
          <a:prstGeom prst="borderCallout2">
            <a:avLst>
              <a:gd name="adj1" fmla="val 27512"/>
              <a:gd name="adj2" fmla="val -3000"/>
              <a:gd name="adj3" fmla="val -21051"/>
              <a:gd name="adj4" fmla="val -43334"/>
              <a:gd name="adj5" fmla="val 248281"/>
              <a:gd name="adj6" fmla="val -41333"/>
            </a:avLst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S" sz="1050" dirty="0"/>
              <a:t>2012</a:t>
            </a:r>
          </a:p>
          <a:p>
            <a:pPr algn="ctr"/>
            <a:r>
              <a:rPr lang="es-ES" sz="1050" dirty="0" err="1"/>
              <a:t>Abiraterona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628675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A95D5CB-AA50-8209-B58B-E6A9466D1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313686"/>
              </p:ext>
            </p:extLst>
          </p:nvPr>
        </p:nvGraphicFramePr>
        <p:xfrm>
          <a:off x="1919536" y="404664"/>
          <a:ext cx="1000911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E734F78-37DE-A538-56B9-093DAA82DF22}"/>
              </a:ext>
            </a:extLst>
          </p:cNvPr>
          <p:cNvSpPr txBox="1"/>
          <p:nvPr/>
        </p:nvSpPr>
        <p:spPr>
          <a:xfrm>
            <a:off x="2063552" y="404664"/>
            <a:ext cx="3433504" cy="34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ENFERMEDAD AVANZADA M1</a:t>
            </a:r>
          </a:p>
        </p:txBody>
      </p:sp>
    </p:spTree>
    <p:extLst>
      <p:ext uri="{BB962C8B-B14F-4D97-AF65-F5344CB8AC3E}">
        <p14:creationId xmlns:p14="http://schemas.microsoft.com/office/powerpoint/2010/main" val="265431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FD587E-4281-CC6C-9CFD-FF865533C5CD}"/>
              </a:ext>
            </a:extLst>
          </p:cNvPr>
          <p:cNvSpPr txBox="1"/>
          <p:nvPr/>
        </p:nvSpPr>
        <p:spPr>
          <a:xfrm>
            <a:off x="3071664" y="836712"/>
            <a:ext cx="7056784" cy="3253721"/>
          </a:xfrm>
          <a:prstGeom prst="flowChartCollate">
            <a:avLst/>
          </a:prstGeom>
          <a:gradFill flip="none"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endPos="31000" dist="50800" dir="5400000" sy="-100000" algn="bl" rotWithShape="0"/>
          </a:effectLst>
          <a:scene3d>
            <a:camera prst="perspectiveFron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SECUENCIACIÓN </a:t>
            </a:r>
          </a:p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HORMONAL</a:t>
            </a:r>
          </a:p>
        </p:txBody>
      </p:sp>
    </p:spTree>
    <p:extLst>
      <p:ext uri="{BB962C8B-B14F-4D97-AF65-F5344CB8AC3E}">
        <p14:creationId xmlns:p14="http://schemas.microsoft.com/office/powerpoint/2010/main" val="1821839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FFA9FB5-D8F8-1C44-EFBC-7AE81AF4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645" y="476672"/>
            <a:ext cx="3932237" cy="1600200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es-E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3CEF4DE4-9874-E527-3573-AE3162600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5484" y="1772816"/>
            <a:ext cx="5374300" cy="4676475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2DF501B-C961-ADF7-A71E-16D99238674F}"/>
              </a:ext>
            </a:extLst>
          </p:cNvPr>
          <p:cNvSpPr txBox="1">
            <a:spLocks/>
          </p:cNvSpPr>
          <p:nvPr/>
        </p:nvSpPr>
        <p:spPr bwMode="auto">
          <a:xfrm>
            <a:off x="1852645" y="408709"/>
            <a:ext cx="9859979" cy="136410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2pPr>
            <a:lvl3pPr marL="11430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3pPr>
            <a:lvl4pPr marL="16002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4pPr>
            <a:lvl5pPr marL="20574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5pPr>
            <a:lvl6pPr marL="25146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6pPr>
            <a:lvl7pPr marL="29718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7pPr>
            <a:lvl8pPr marL="34290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8pPr>
            <a:lvl9pPr marL="3886200" indent="-228600" algn="l" defTabSz="457200" rtl="0" fontAlgn="base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/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El </a:t>
            </a:r>
            <a:r>
              <a:rPr lang="es-ES" sz="2000" dirty="0" err="1"/>
              <a:t>CaP</a:t>
            </a:r>
            <a:r>
              <a:rPr lang="es-ES" sz="2000" dirty="0"/>
              <a:t> se presenta como un escenario en constante evolución en donde el tratamiento HORMONAL es y será la opción más estudiada en los diferentes estadios de la enfermedad.  </a:t>
            </a:r>
          </a:p>
        </p:txBody>
      </p:sp>
    </p:spTree>
    <p:extLst>
      <p:ext uri="{BB962C8B-B14F-4D97-AF65-F5344CB8AC3E}">
        <p14:creationId xmlns:p14="http://schemas.microsoft.com/office/powerpoint/2010/main" val="33562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9B085CD-CDC0-3C33-8F68-B384BA54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43875"/>
            <a:ext cx="9649072" cy="420829"/>
          </a:xfrm>
        </p:spPr>
        <p:txBody>
          <a:bodyPr/>
          <a:lstStyle/>
          <a:p>
            <a:pPr algn="ctr"/>
            <a:r>
              <a:rPr lang="es-ES" dirty="0"/>
              <a:t>CPHS M1: SECUENCIA ÓPTIMA??? </a:t>
            </a:r>
            <a:br>
              <a:rPr lang="es-ES" dirty="0"/>
            </a:br>
            <a:endParaRPr lang="es-E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6880B09-DC1B-9368-124B-04D42B33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8" t="40014"/>
          <a:stretch/>
        </p:blipFill>
        <p:spPr>
          <a:xfrm>
            <a:off x="1588885" y="3212976"/>
            <a:ext cx="9326451" cy="3221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ED19B0A-342E-BA4A-8F44-6EAA4D341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839402"/>
              </p:ext>
            </p:extLst>
          </p:nvPr>
        </p:nvGraphicFramePr>
        <p:xfrm>
          <a:off x="1991544" y="836712"/>
          <a:ext cx="9793088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167E0E0A-8724-DA20-52DE-596A39E0F6A2}"/>
              </a:ext>
            </a:extLst>
          </p:cNvPr>
          <p:cNvGrpSpPr/>
          <p:nvPr/>
        </p:nvGrpSpPr>
        <p:grpSpPr>
          <a:xfrm>
            <a:off x="9244039" y="4509121"/>
            <a:ext cx="2756618" cy="2088232"/>
            <a:chOff x="9244038" y="4648667"/>
            <a:chExt cx="2944573" cy="194868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8F88EA5-F1D6-D672-D3A6-E088391E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44038" y="4941168"/>
              <a:ext cx="2944573" cy="1656184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1E9762F-4875-97A8-AAF9-CBE2449C12ED}"/>
                </a:ext>
              </a:extLst>
            </p:cNvPr>
            <p:cNvSpPr txBox="1"/>
            <p:nvPr/>
          </p:nvSpPr>
          <p:spPr>
            <a:xfrm>
              <a:off x="9804160" y="4648667"/>
              <a:ext cx="1999861" cy="326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Y en </a:t>
              </a:r>
              <a:r>
                <a:rPr lang="es-ES" dirty="0" err="1" smtClean="0"/>
                <a:t>CPRCm</a:t>
              </a:r>
              <a:r>
                <a:rPr lang="es-ES" dirty="0" smtClean="0"/>
                <a:t> ??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5149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AFDB06C-6A28-9611-D333-5989D9EBC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764704"/>
            <a:ext cx="9537700" cy="5228828"/>
          </a:xfrm>
        </p:spPr>
      </p:pic>
    </p:spTree>
    <p:extLst>
      <p:ext uri="{BB962C8B-B14F-4D97-AF65-F5344CB8AC3E}">
        <p14:creationId xmlns:p14="http://schemas.microsoft.com/office/powerpoint/2010/main" val="3749115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EB713-5C5C-C769-AB90-87F4B10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365125"/>
            <a:ext cx="9216653" cy="97564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PARÁMETROS  ESTADISTICOS ÚTILES EN LA EVALUACIÓN DE LA SECUENCIACIÓN: LA PFS2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36725D0-7F76-E7EE-C8D8-2E16B3231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08" b="-1"/>
          <a:stretch/>
        </p:blipFill>
        <p:spPr>
          <a:xfrm>
            <a:off x="2135560" y="1556792"/>
            <a:ext cx="9611505" cy="4691952"/>
          </a:xfrm>
        </p:spPr>
      </p:pic>
    </p:spTree>
    <p:extLst>
      <p:ext uri="{BB962C8B-B14F-4D97-AF65-F5344CB8AC3E}">
        <p14:creationId xmlns:p14="http://schemas.microsoft.com/office/powerpoint/2010/main" val="2733838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D93BA-8FA2-1B9C-4ABF-5E801664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288" y="342939"/>
            <a:ext cx="1368153" cy="687611"/>
          </a:xfrm>
        </p:spPr>
        <p:txBody>
          <a:bodyPr/>
          <a:lstStyle/>
          <a:p>
            <a:pPr algn="ctr"/>
            <a:r>
              <a:rPr lang="es-ES" dirty="0"/>
              <a:t>TITAN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B3A835-B2ED-A0DF-1159-11367890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010"/>
          <a:stretch/>
        </p:blipFill>
        <p:spPr>
          <a:xfrm>
            <a:off x="1991544" y="1197979"/>
            <a:ext cx="9802212" cy="4462042"/>
          </a:xfrm>
        </p:spPr>
      </p:pic>
    </p:spTree>
    <p:extLst>
      <p:ext uri="{BB962C8B-B14F-4D97-AF65-F5344CB8AC3E}">
        <p14:creationId xmlns:p14="http://schemas.microsoft.com/office/powerpoint/2010/main" val="1712358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8784B-3E01-1845-667B-A3AC74FA4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331461"/>
            <a:ext cx="5256213" cy="687611"/>
          </a:xfrm>
        </p:spPr>
        <p:txBody>
          <a:bodyPr/>
          <a:lstStyle/>
          <a:p>
            <a:pPr algn="ctr"/>
            <a:r>
              <a:rPr lang="es-ES" dirty="0"/>
              <a:t>ANÁLISIS COMPARATIVO:  SPARTAN y COU-AA-302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D0A4A9-2562-0426-E068-4CE83D56FA6A}"/>
              </a:ext>
            </a:extLst>
          </p:cNvPr>
          <p:cNvSpPr txBox="1"/>
          <p:nvPr/>
        </p:nvSpPr>
        <p:spPr>
          <a:xfrm>
            <a:off x="2135560" y="6093296"/>
            <a:ext cx="6336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627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1.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itchFamily="-65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Smith MR, et al.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Eur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 Urol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. 2021;79:150-158. 2. Smith MR,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New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Engl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 J Med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</a:rPr>
              <a:t>. 2018;378:1408-1418.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3. Ryan CJ,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Lancet 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2015;16(2):152-160. 4. Ryan CJ,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New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Engl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J Med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2013;368:138-148.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1EC89B-28B5-A601-65EA-1AEB73C6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787386"/>
            <a:ext cx="9578287" cy="55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1AFF7-70E7-88EC-2F02-700193DB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556497"/>
            <a:ext cx="8640960" cy="720080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222222"/>
                </a:solidFill>
                <a:latin typeface="Noto Sans" panose="020B0502040504020204" pitchFamily="34" charset="0"/>
              </a:rPr>
              <a:t>A</a:t>
            </a:r>
            <a:r>
              <a:rPr lang="es-ES" b="1" i="0" u="none" strike="noStrike" dirty="0">
                <a:solidFill>
                  <a:srgbClr val="222222"/>
                </a:solidFill>
                <a:effectLst/>
                <a:latin typeface="Noto Sans" panose="020B0502040504020204" pitchFamily="34" charset="0"/>
              </a:rPr>
              <a:t>nálisis post-hoc del ensayo de fase III de SPARTAN: </a:t>
            </a:r>
            <a:r>
              <a:rPr lang="es-ES" b="1" dirty="0"/>
              <a:t>COHORTE NEXT</a:t>
            </a:r>
            <a:r>
              <a:rPr lang="es-ES" dirty="0"/>
              <a:t>: </a:t>
            </a:r>
            <a:r>
              <a:rPr lang="es-ES" b="1" i="0" u="none" strike="noStrike" dirty="0">
                <a:solidFill>
                  <a:srgbClr val="222222"/>
                </a:solidFill>
                <a:effectLst/>
                <a:latin typeface="Noto Sans" panose="020B0502040504020204" pitchFamily="34" charset="0"/>
              </a:rPr>
              <a:t/>
            </a:r>
            <a:br>
              <a:rPr lang="es-ES" b="1" i="0" u="none" strike="noStrike" dirty="0">
                <a:solidFill>
                  <a:srgbClr val="222222"/>
                </a:solidFill>
                <a:effectLst/>
                <a:latin typeface="Noto Sans" panose="020B0502040504020204" pitchFamily="34" charset="0"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DOI: 10.1200/JCO.2023.41.6_suppl.157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Journal</a:t>
            </a:r>
            <a:r>
              <a:rPr lang="es-ES" sz="1100" b="0" i="1" u="none" strike="noStrike" dirty="0" err="1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of</a:t>
            </a:r>
            <a:r>
              <a:rPr lang="es-ES" sz="1100" b="0" i="1" u="none" strike="noStrike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es-ES" sz="1100" b="0" i="1" u="none" strike="noStrike" dirty="0" err="1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Clinical</a:t>
            </a:r>
            <a:r>
              <a:rPr lang="es-ES" sz="1100" b="0" i="1" u="none" strike="noStrike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es-ES" sz="1100" b="0" i="1" u="none" strike="noStrike" dirty="0" err="1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Oncology</a:t>
            </a:r>
            <a:r>
              <a:rPr lang="es-ES" sz="1100" b="0" i="1" u="none" strike="noStrike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 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41, no. 6_suppl (20 de febrero de 2023) 157-157.</a:t>
            </a:r>
            <a:endParaRPr lang="es-ES" sz="11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A4F891-D652-793E-392A-1D911A9FA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49"/>
          <a:stretch/>
        </p:blipFill>
        <p:spPr>
          <a:xfrm>
            <a:off x="2423592" y="1556792"/>
            <a:ext cx="8991909" cy="4024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7348E113-4C59-1DE0-A98D-EB1BC9C08D25}"/>
              </a:ext>
            </a:extLst>
          </p:cNvPr>
          <p:cNvSpPr txBox="1"/>
          <p:nvPr/>
        </p:nvSpPr>
        <p:spPr>
          <a:xfrm>
            <a:off x="2636319" y="1176327"/>
            <a:ext cx="8215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0213" fontAlgn="base">
              <a:spcBef>
                <a:spcPct val="5000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1E1E1E"/>
                </a:solidFill>
                <a:latin typeface="Arial" pitchFamily="-65" charset="0"/>
              </a:rPr>
              <a:t>SLP y SG estratificadas por tratamiento posterior en </a:t>
            </a:r>
            <a:r>
              <a:rPr lang="es-ES" sz="1600" b="1" dirty="0" err="1">
                <a:solidFill>
                  <a:srgbClr val="1E1E1E"/>
                </a:solidFill>
                <a:latin typeface="Arial" pitchFamily="-65" charset="0"/>
              </a:rPr>
              <a:t>CPRCm</a:t>
            </a:r>
            <a:r>
              <a:rPr lang="es-ES" sz="1600" b="1" dirty="0">
                <a:solidFill>
                  <a:srgbClr val="1E1E1E"/>
                </a:solidFill>
                <a:latin typeface="Arial" pitchFamily="-65" charset="0"/>
              </a:rPr>
              <a:t> 1L</a:t>
            </a:r>
            <a:endParaRPr lang="en-US" sz="1600" b="1" dirty="0">
              <a:solidFill>
                <a:srgbClr val="1E1E1E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2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774034-4FE8-0D7F-6545-D720B6472B3F}"/>
              </a:ext>
            </a:extLst>
          </p:cNvPr>
          <p:cNvSpPr txBox="1"/>
          <p:nvPr/>
        </p:nvSpPr>
        <p:spPr>
          <a:xfrm>
            <a:off x="2927648" y="620688"/>
            <a:ext cx="769537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MUTACIONES GENÉTICAS DURANTE EL TRATAMIENTO HORMONAL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AE9955-C65A-EFFA-09D0-51AC3C78CE3F}"/>
              </a:ext>
            </a:extLst>
          </p:cNvPr>
          <p:cNvSpPr txBox="1"/>
          <p:nvPr/>
        </p:nvSpPr>
        <p:spPr>
          <a:xfrm>
            <a:off x="1919536" y="1201788"/>
            <a:ext cx="9937103" cy="3499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sz="1600" dirty="0"/>
              <a:t>PFS2 Y SG más corta en pacientes portadores de aberraciones genéticas del AR vs no portadores.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D7E2F5-C3A6-E442-CBCE-714F43F3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782888"/>
            <a:ext cx="9640186" cy="3976853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55C4D8C-BA2B-BA93-3655-F681B2991AB8}"/>
              </a:ext>
            </a:extLst>
          </p:cNvPr>
          <p:cNvSpPr txBox="1">
            <a:spLocks/>
          </p:cNvSpPr>
          <p:nvPr/>
        </p:nvSpPr>
        <p:spPr>
          <a:xfrm>
            <a:off x="1919536" y="5815889"/>
            <a:ext cx="9937103" cy="349968"/>
          </a:xfrm>
          <a:prstGeom prst="rect">
            <a:avLst/>
          </a:prstGeom>
        </p:spPr>
        <p:txBody>
          <a:bodyPr vert="horz" lIns="180000" tIns="36000" rIns="180000" bIns="36000" rtlCol="0" anchor="b" anchorCtr="0"/>
          <a:lstStyle>
            <a:defPPr>
              <a:defRPr lang="en-US"/>
            </a:defPPr>
            <a:lvl1pPr marL="0" algn="l" defTabSz="730213" rtl="0" eaLnBrk="1" fontAlgn="base" latinLnBrk="0" hangingPunct="1">
              <a:spcBef>
                <a:spcPct val="50000"/>
              </a:spcBef>
              <a:spcAft>
                <a:spcPct val="0"/>
              </a:spcAft>
              <a:defRPr sz="96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1pPr>
            <a:lvl2pPr marL="730213" indent="-273036" algn="l" defTabSz="730213" rtl="0" eaLnBrk="1" fontAlgn="base" latinLnBrk="0" hangingPunct="1">
              <a:spcBef>
                <a:spcPct val="5000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2pPr>
            <a:lvl3pPr marL="1462015" indent="-547661" algn="l" defTabSz="730213" rtl="0" eaLnBrk="1" fontAlgn="base" latinLnBrk="0" hangingPunct="1">
              <a:spcBef>
                <a:spcPct val="5000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3pPr>
            <a:lvl4pPr marL="2193816" indent="-822285" algn="l" defTabSz="730213" rtl="0" eaLnBrk="1" fontAlgn="base" latinLnBrk="0" hangingPunct="1">
              <a:spcBef>
                <a:spcPct val="5000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4pPr>
            <a:lvl5pPr marL="2925617" indent="-1096908" algn="l" defTabSz="730213" rtl="0" eaLnBrk="1" fontAlgn="base" latinLnBrk="0" hangingPunct="1">
              <a:spcBef>
                <a:spcPct val="5000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5pPr>
            <a:lvl6pPr marL="2285886" algn="l" defTabSz="457177" rtl="0" eaLnBrk="1" latinLnBrk="0" hangingPunct="1"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6pPr>
            <a:lvl7pPr marL="2743063" algn="l" defTabSz="457177" rtl="0" eaLnBrk="1" latinLnBrk="0" hangingPunct="1"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7pPr>
            <a:lvl8pPr marL="3200240" algn="l" defTabSz="457177" rtl="0" eaLnBrk="1" latinLnBrk="0" hangingPunct="1"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8pPr>
            <a:lvl9pPr marL="3657417" algn="l" defTabSz="457177" rtl="0" eaLnBrk="1" latinLnBrk="0" hangingPunct="1">
              <a:defRPr sz="3000" kern="1200">
                <a:solidFill>
                  <a:schemeClr val="tx1"/>
                </a:solidFill>
                <a:latin typeface="Arial" pitchFamily="-65" charset="0"/>
                <a:ea typeface="Arial Unicode MS" pitchFamily="-65" charset="0"/>
                <a:cs typeface="Arial Unicode MS" pitchFamily="-65" charset="0"/>
              </a:defRPr>
            </a:lvl9pPr>
          </a:lstStyle>
          <a:p>
            <a:pPr defTabSz="14628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1E1E1E"/>
                </a:solidFill>
                <a:latin typeface="+mn-lt"/>
                <a:ea typeface="+mn-ea"/>
                <a:cs typeface="+mn-cs"/>
              </a:rPr>
              <a:t>Smith MR, et al. </a:t>
            </a:r>
            <a:r>
              <a:rPr lang="en-US" sz="1000" i="1" dirty="0">
                <a:solidFill>
                  <a:srgbClr val="1E1E1E"/>
                </a:solidFill>
                <a:latin typeface="+mn-lt"/>
                <a:ea typeface="+mn-ea"/>
                <a:cs typeface="+mn-cs"/>
              </a:rPr>
              <a:t>Clin Cancer Res</a:t>
            </a:r>
            <a:r>
              <a:rPr lang="en-US" sz="1000" dirty="0">
                <a:solidFill>
                  <a:srgbClr val="1E1E1E"/>
                </a:solidFill>
                <a:latin typeface="+mn-lt"/>
                <a:ea typeface="+mn-ea"/>
                <a:cs typeface="+mn-cs"/>
              </a:rPr>
              <a:t>. 2021;27(16):4539-4548.</a:t>
            </a:r>
            <a:endParaRPr lang="it-IT" sz="1000" dirty="0">
              <a:solidFill>
                <a:srgbClr val="1E1E1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9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4AC3A58-45A7-19F5-775E-6202089C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77" y="319415"/>
            <a:ext cx="6658645" cy="373282"/>
          </a:xfrm>
        </p:spPr>
        <p:txBody>
          <a:bodyPr/>
          <a:lstStyle/>
          <a:p>
            <a:pPr algn="ctr"/>
            <a:r>
              <a:rPr lang="es-ES" dirty="0"/>
              <a:t>Línea evolutiva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E4F7E6-46DF-AA3C-4DEA-A56DE669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892996"/>
            <a:ext cx="9168144" cy="5617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691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18CFD6-BFCE-1E8F-C6EA-D129AF1BE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052736"/>
            <a:ext cx="728256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85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1C7F9-6114-72D3-8510-9E8F0B20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65125"/>
            <a:ext cx="9793088" cy="111965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600" dirty="0"/>
              <a:t>APA en CPHS M1 y CPRC M0 no aumenta la frecuencia de mutaciones del RA más allá de la terapia hormonal exclusiva.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5EB5B2-07B2-4BE1-8CFF-A441DCB7D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38" t="85142" r="14192" b="3682"/>
          <a:stretch/>
        </p:blipFill>
        <p:spPr>
          <a:xfrm>
            <a:off x="1847528" y="4320501"/>
            <a:ext cx="5040560" cy="476672"/>
          </a:xfr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C796509E-DF35-903F-AF03-02B9B384D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2" t="33507" r="10846" b="2166"/>
          <a:stretch/>
        </p:blipFill>
        <p:spPr bwMode="auto">
          <a:xfrm>
            <a:off x="7104112" y="4320501"/>
            <a:ext cx="4874409" cy="253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A8CA8FB-90C3-830D-0C24-37C487995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651" y="1785807"/>
            <a:ext cx="6455112" cy="253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7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5261E36-6B23-82C8-25A2-F0F5C301D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136657"/>
              </p:ext>
            </p:extLst>
          </p:nvPr>
        </p:nvGraphicFramePr>
        <p:xfrm>
          <a:off x="1991544" y="548680"/>
          <a:ext cx="95770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502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E000716-C711-7042-0FCE-54F098E9C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056" y="365125"/>
            <a:ext cx="8924157" cy="1323975"/>
          </a:xfrm>
        </p:spPr>
        <p:txBody>
          <a:bodyPr/>
          <a:lstStyle/>
          <a:p>
            <a:r>
              <a:rPr lang="es-ES" dirty="0"/>
              <a:t>OTROS SUBTIPOS MOLECULARES DETECTADOS  EN </a:t>
            </a:r>
            <a:r>
              <a:rPr lang="es-ES" dirty="0" err="1"/>
              <a:t>CaP</a:t>
            </a:r>
            <a:r>
              <a:rPr lang="es-ES" dirty="0"/>
              <a:t> ESTADIO TEMPRANO Y TARDIO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DB5025-A1EA-0882-FF53-7CE618E1F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663571"/>
            <a:ext cx="7052320" cy="481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1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E8BF932-47D8-C840-F963-DA23F7FFD9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466497"/>
              </p:ext>
            </p:extLst>
          </p:nvPr>
        </p:nvGraphicFramePr>
        <p:xfrm>
          <a:off x="1847528" y="332656"/>
          <a:ext cx="9937104" cy="6017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0417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C94F677-B911-3727-3DB8-172ED25A3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874314"/>
              </p:ext>
            </p:extLst>
          </p:nvPr>
        </p:nvGraphicFramePr>
        <p:xfrm>
          <a:off x="2063552" y="476672"/>
          <a:ext cx="97210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504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0E22D-77E0-A27B-17FB-4E130E3C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32656"/>
            <a:ext cx="2232248" cy="687611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DATOS DE VIDA REAL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D5C440-4A38-3486-64CF-3FA8C15C9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1412776"/>
            <a:ext cx="7734732" cy="46489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039E24-8D14-90AB-A2BB-314FBF390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30" y="310470"/>
            <a:ext cx="5975927" cy="12414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36D0F3-2F11-5175-3450-9B58EAA3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887" y="1020267"/>
            <a:ext cx="2228850" cy="53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E31C4C-5108-7CD1-4F83-878ED8227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6036416"/>
            <a:ext cx="1666875" cy="2381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204C16D-E86F-A042-72A5-85567411C565}"/>
              </a:ext>
            </a:extLst>
          </p:cNvPr>
          <p:cNvSpPr/>
          <p:nvPr/>
        </p:nvSpPr>
        <p:spPr>
          <a:xfrm>
            <a:off x="3552691" y="4926227"/>
            <a:ext cx="5495637" cy="1108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177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B2B9CB1-F6EA-29C8-1BAF-0EF56769E92D}"/>
              </a:ext>
            </a:extLst>
          </p:cNvPr>
          <p:cNvGrpSpPr/>
          <p:nvPr/>
        </p:nvGrpSpPr>
        <p:grpSpPr>
          <a:xfrm>
            <a:off x="1343472" y="1268760"/>
            <a:ext cx="10729193" cy="5291581"/>
            <a:chOff x="120073" y="1509636"/>
            <a:chExt cx="11755508" cy="496653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7A4DFE9-D7BF-9126-6327-9390BAEE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73" y="1509636"/>
              <a:ext cx="5975927" cy="124145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B99FB72-1428-8C16-1694-047BF3803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73" y="2997324"/>
              <a:ext cx="2228850" cy="5334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1922D09-6F45-EEE6-57FC-57DF218E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73" y="2744745"/>
              <a:ext cx="1666875" cy="23812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CB25B6D-51E3-9A57-B771-0C5009E32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5834" y="2786597"/>
              <a:ext cx="3596646" cy="365642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8B57958-6CDB-1DF8-0B83-5FF64CD5C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4542" y="2786597"/>
              <a:ext cx="3351039" cy="3689578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5D80172-80C6-A0DE-99C6-813F68033795}"/>
                </a:ext>
              </a:extLst>
            </p:cNvPr>
            <p:cNvSpPr txBox="1"/>
            <p:nvPr/>
          </p:nvSpPr>
          <p:spPr>
            <a:xfrm>
              <a:off x="127151" y="3801529"/>
              <a:ext cx="4516621" cy="258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err="1"/>
                <a:t>CPHSm</a:t>
              </a:r>
              <a:r>
                <a:rPr lang="es-ES_tradnl" sz="1200" dirty="0"/>
                <a:t> (</a:t>
              </a:r>
              <a:r>
                <a:rPr lang="es-ES_tradnl" sz="1200" dirty="0" err="1"/>
                <a:t>Abiraterona</a:t>
              </a:r>
              <a:r>
                <a:rPr lang="es-ES_tradnl" sz="1200" dirty="0"/>
                <a:t>) – </a:t>
              </a:r>
              <a:r>
                <a:rPr lang="es-ES_tradnl" sz="1200" dirty="0" err="1"/>
                <a:t>CPRCm</a:t>
              </a:r>
              <a:r>
                <a:rPr lang="es-ES_tradnl" sz="1200" dirty="0"/>
                <a:t> (Enzalutamida)</a:t>
              </a:r>
              <a:endParaRPr lang="es-ES" sz="12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C66ED0E-32FA-05DB-BCFD-1D40CDC972F2}"/>
                </a:ext>
              </a:extLst>
            </p:cNvPr>
            <p:cNvSpPr txBox="1"/>
            <p:nvPr/>
          </p:nvSpPr>
          <p:spPr>
            <a:xfrm>
              <a:off x="127151" y="4245477"/>
              <a:ext cx="4176015" cy="258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err="1"/>
                <a:t>CPHSm</a:t>
              </a:r>
              <a:r>
                <a:rPr lang="es-ES_tradnl" sz="1200" dirty="0"/>
                <a:t> (</a:t>
              </a:r>
              <a:r>
                <a:rPr lang="es-ES_tradnl" sz="1200" dirty="0" err="1"/>
                <a:t>Abiraterona</a:t>
              </a:r>
              <a:r>
                <a:rPr lang="es-ES_tradnl" sz="1200" dirty="0"/>
                <a:t>) – </a:t>
              </a:r>
              <a:r>
                <a:rPr lang="es-ES_tradnl" sz="1200" dirty="0" err="1"/>
                <a:t>CPRCm</a:t>
              </a:r>
              <a:r>
                <a:rPr lang="es-ES_tradnl" sz="1200" dirty="0"/>
                <a:t> (</a:t>
              </a:r>
              <a:r>
                <a:rPr lang="es-ES_tradnl" sz="1200" dirty="0" err="1"/>
                <a:t>Docetaxel</a:t>
              </a:r>
              <a:r>
                <a:rPr lang="es-ES_tradnl" sz="1200" dirty="0"/>
                <a:t>)</a:t>
              </a:r>
              <a:endParaRPr lang="es-E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2903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F4EFB-3B43-1EEE-2F96-4B67F22C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32656"/>
            <a:ext cx="1872208" cy="83162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CONCLUSIONES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017231A-381E-5EF3-0D0C-7EEE6E223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859651"/>
              </p:ext>
            </p:extLst>
          </p:nvPr>
        </p:nvGraphicFramePr>
        <p:xfrm>
          <a:off x="2873064" y="764704"/>
          <a:ext cx="8623536" cy="584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9498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F40FD0D-8ADE-DAE1-BFD7-AC3E24B08D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489020"/>
              </p:ext>
            </p:extLst>
          </p:nvPr>
        </p:nvGraphicFramePr>
        <p:xfrm>
          <a:off x="1847528" y="260648"/>
          <a:ext cx="1022513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61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8B176D0-5ABA-84AA-4ADC-79C1C4FDC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5" t="8450" r="4225" b="15493"/>
          <a:stretch/>
        </p:blipFill>
        <p:spPr>
          <a:xfrm>
            <a:off x="4295800" y="1772816"/>
            <a:ext cx="5328592" cy="442683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95AD4B-026C-6D0F-E063-A7571D7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3592" y="758320"/>
            <a:ext cx="8856984" cy="654456"/>
          </a:xfrm>
        </p:spPr>
        <p:txBody>
          <a:bodyPr/>
          <a:lstStyle/>
          <a:p>
            <a:pPr algn="ctr"/>
            <a:r>
              <a:rPr lang="es-ES" dirty="0"/>
              <a:t>SUSTRATOS Y VÍAS DE ACTUACIÓN</a:t>
            </a:r>
          </a:p>
        </p:txBody>
      </p:sp>
      <p:pic>
        <p:nvPicPr>
          <p:cNvPr id="5" name="Gráfico 4" descr="Insignia signo de interrogación con relleno sólido">
            <a:extLst>
              <a:ext uri="{FF2B5EF4-FFF2-40B4-BE49-F238E27FC236}">
                <a16:creationId xmlns:a16="http://schemas.microsoft.com/office/drawing/2014/main" id="{419E1A0E-B455-F69F-C67E-6383A582C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95800" y="1772816"/>
            <a:ext cx="1037722" cy="1037722"/>
          </a:xfrm>
          <a:prstGeom prst="rect">
            <a:avLst/>
          </a:prstGeom>
          <a:effectLst>
            <a:glow rad="127000">
              <a:srgbClr val="FF0000"/>
            </a:glow>
            <a:reflection stA="98903" endPos="93493" dist="50800" dir="5400000" sy="-100000" algn="bl" rotWithShape="0"/>
          </a:effectLst>
          <a:scene3d>
            <a:camera prst="orthographicFront"/>
            <a:lightRig rig="sunset" dir="t"/>
          </a:scene3d>
          <a:sp3d prstMaterial="translucentPowder"/>
        </p:spPr>
      </p:pic>
    </p:spTree>
    <p:extLst>
      <p:ext uri="{BB962C8B-B14F-4D97-AF65-F5344CB8AC3E}">
        <p14:creationId xmlns:p14="http://schemas.microsoft.com/office/powerpoint/2010/main" val="408874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CA4AB90-C436-EA9E-6190-A3A4F3F14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072967"/>
              </p:ext>
            </p:extLst>
          </p:nvPr>
        </p:nvGraphicFramePr>
        <p:xfrm>
          <a:off x="1919536" y="404664"/>
          <a:ext cx="1000911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0626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ED00806-C6F5-9470-0F9B-A56749BEE8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72255"/>
              </p:ext>
            </p:extLst>
          </p:nvPr>
        </p:nvGraphicFramePr>
        <p:xfrm>
          <a:off x="3863752" y="1839788"/>
          <a:ext cx="6192317" cy="317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76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69C3A2C-F07A-0661-112E-12F71C2E35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63552" y="365125"/>
            <a:ext cx="9290248" cy="831627"/>
          </a:xfrm>
          <a:ln/>
        </p:spPr>
        <p:txBody>
          <a:bodyPr/>
          <a:lstStyle/>
          <a:p>
            <a:pPr algn="ctr"/>
            <a:r>
              <a:rPr lang="es-ES" sz="2400" dirty="0"/>
              <a:t>Ruta de síntesis androgénica y lugares de actuación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A8845E2-6F83-3D33-F1CD-B22EC4639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196752"/>
            <a:ext cx="9290248" cy="527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8B686B-6595-51F0-AF55-22EDFF57E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076006"/>
            <a:ext cx="7776864" cy="53980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DA815BF-1A9C-D6B5-B1F1-7B329A507AC6}"/>
              </a:ext>
            </a:extLst>
          </p:cNvPr>
          <p:cNvSpPr txBox="1"/>
          <p:nvPr/>
        </p:nvSpPr>
        <p:spPr>
          <a:xfrm>
            <a:off x="5185334" y="1350662"/>
            <a:ext cx="182133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ABIRATERONA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876D0F0-7612-7F94-3FC1-ABD9A3869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672" y="980728"/>
            <a:ext cx="7265240" cy="5194647"/>
          </a:xfrm>
        </p:spPr>
      </p:pic>
    </p:spTree>
    <p:extLst>
      <p:ext uri="{BB962C8B-B14F-4D97-AF65-F5344CB8AC3E}">
        <p14:creationId xmlns:p14="http://schemas.microsoft.com/office/powerpoint/2010/main" val="51861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BED4A27-F9B0-3DF3-D6CE-6A115AB39E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4991" y="3645024"/>
            <a:ext cx="4347222" cy="2520280"/>
          </a:xfr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F83126E-43EC-1492-62CA-3F69F22777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919536" y="836712"/>
            <a:ext cx="5824646" cy="3456384"/>
          </a:xfrm>
        </p:spPr>
      </p:pic>
    </p:spTree>
    <p:extLst>
      <p:ext uri="{BB962C8B-B14F-4D97-AF65-F5344CB8AC3E}">
        <p14:creationId xmlns:p14="http://schemas.microsoft.com/office/powerpoint/2010/main" val="263907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7938F4A-57F9-EFBE-AE70-211190B3E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640" y="1844824"/>
            <a:ext cx="6875970" cy="4502848"/>
          </a:xfr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CB63446-9C69-8093-6F9F-0CDCF74C1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624" y="365125"/>
            <a:ext cx="8640589" cy="1047651"/>
          </a:xfrm>
          <a:ln/>
        </p:spPr>
        <p:txBody>
          <a:bodyPr/>
          <a:lstStyle/>
          <a:p>
            <a:pPr algn="ctr"/>
            <a:r>
              <a:rPr lang="es-ES" sz="2400" dirty="0"/>
              <a:t>Lugares de actuación de los Antiandrógenos</a:t>
            </a:r>
          </a:p>
        </p:txBody>
      </p:sp>
    </p:spTree>
    <p:extLst>
      <p:ext uri="{BB962C8B-B14F-4D97-AF65-F5344CB8AC3E}">
        <p14:creationId xmlns:p14="http://schemas.microsoft.com/office/powerpoint/2010/main" val="94363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BD21306E-2093-F7AE-BF42-57DF3591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655414"/>
            <a:ext cx="7234709" cy="72246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/>
              <a:t>El RECEPTOR ANDROGÉNICO (AR/RA)</a:t>
            </a:r>
          </a:p>
        </p:txBody>
      </p:sp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DB9209AA-BB6B-A4ED-BDB7-078DBB0FB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226417"/>
              </p:ext>
            </p:extLst>
          </p:nvPr>
        </p:nvGraphicFramePr>
        <p:xfrm>
          <a:off x="2279576" y="1849412"/>
          <a:ext cx="8509149" cy="315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EA56B96-8F08-8C46-34D5-0CA8CE8B5C37}"/>
              </a:ext>
            </a:extLst>
          </p:cNvPr>
          <p:cNvSpPr/>
          <p:nvPr/>
        </p:nvSpPr>
        <p:spPr bwMode="auto">
          <a:xfrm>
            <a:off x="3791744" y="5229200"/>
            <a:ext cx="6480720" cy="72008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s-E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Noto Sans SC Regular" panose="020B0502040504020204" pitchFamily="34" charset="0"/>
              </a:rPr>
              <a:t>Nueva Medicina de precisión dirigida al genoma e inmunoterapia del cáncer.</a:t>
            </a:r>
          </a:p>
        </p:txBody>
      </p:sp>
    </p:spTree>
    <p:extLst>
      <p:ext uri="{BB962C8B-B14F-4D97-AF65-F5344CB8AC3E}">
        <p14:creationId xmlns:p14="http://schemas.microsoft.com/office/powerpoint/2010/main" val="19897823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Tema de Offic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 2013 - 2022">
      <a:majorFont>
        <a:latin typeface="Calibri"/>
        <a:ea typeface=""/>
        <a:cs typeface="Noto Sans SC Regular"/>
      </a:majorFont>
      <a:minorFont>
        <a:latin typeface="Calibri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lnDef>
  </a:objectDefaults>
  <a:extraClrSchemeLst>
    <a:extraClrScheme>
      <a:clrScheme name="Tema de Offic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Tema de Offic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 2013 - 2022">
      <a:majorFont>
        <a:latin typeface="Calibri"/>
        <a:ea typeface=""/>
        <a:cs typeface="Noto Sans SC Regular"/>
      </a:majorFont>
      <a:minorFont>
        <a:latin typeface="Calibri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lnDef>
  </a:objectDefaults>
  <a:extraClrSchemeLst>
    <a:extraClrScheme>
      <a:clrScheme name="Tema de Offic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 2013 - 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</TotalTime>
  <Words>1812</Words>
  <Application>Microsoft Office PowerPoint</Application>
  <PresentationFormat>Panorámica</PresentationFormat>
  <Paragraphs>147</Paragraphs>
  <Slides>41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 Unicode MS</vt:lpstr>
      <vt:lpstr>Arial</vt:lpstr>
      <vt:lpstr>Calibri</vt:lpstr>
      <vt:lpstr>Noto Sans</vt:lpstr>
      <vt:lpstr>Noto Sans SC Regular</vt:lpstr>
      <vt:lpstr>Roboto</vt:lpstr>
      <vt:lpstr>Times New Roman</vt:lpstr>
      <vt:lpstr>Wingdings</vt:lpstr>
      <vt:lpstr>Tema de Office 2013 - 2022</vt:lpstr>
      <vt:lpstr>Tema de Office 2013 - 2022</vt:lpstr>
      <vt:lpstr>Presentación de PowerPoint</vt:lpstr>
      <vt:lpstr>ALGO DE HISTORIA</vt:lpstr>
      <vt:lpstr>Línea evolutiva </vt:lpstr>
      <vt:lpstr>Presentación de PowerPoint</vt:lpstr>
      <vt:lpstr>Ruta de síntesis androgénica y lugares de actuación</vt:lpstr>
      <vt:lpstr>Presentación de PowerPoint</vt:lpstr>
      <vt:lpstr>Presentación de PowerPoint</vt:lpstr>
      <vt:lpstr>Lugares de actuación de los Antiandrógenos</vt:lpstr>
      <vt:lpstr>El RECEPTOR ANDROGÉNICO (AR/RA)</vt:lpstr>
      <vt:lpstr>Presentación de PowerPoint</vt:lpstr>
      <vt:lpstr>Vías del RA (AR)</vt:lpstr>
      <vt:lpstr>Escenario de partida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iPARP</vt:lpstr>
      <vt:lpstr>Presentación de PowerPoint</vt:lpstr>
      <vt:lpstr>Presentación de PowerPoint</vt:lpstr>
      <vt:lpstr>Presentación de PowerPoint</vt:lpstr>
      <vt:lpstr>  </vt:lpstr>
      <vt:lpstr>CPHS M1: SECUENCIA ÓPTIMA???  </vt:lpstr>
      <vt:lpstr>Presentación de PowerPoint</vt:lpstr>
      <vt:lpstr>PARÁMETROS  ESTADISTICOS ÚTILES EN LA EVALUACIÓN DE LA SECUENCIACIÓN: LA PFS2</vt:lpstr>
      <vt:lpstr>TITAN</vt:lpstr>
      <vt:lpstr>ANÁLISIS COMPARATIVO:  SPARTAN y COU-AA-302</vt:lpstr>
      <vt:lpstr>Análisis post-hoc del ensayo de fase III de SPARTAN: COHORTE NEXT:  DOI: 10.1200/JCO.2023.41.6_suppl.157 Journalof Clinical Oncology 41, no. 6_suppl (20 de febrero de 2023) 157-157.</vt:lpstr>
      <vt:lpstr>Presentación de PowerPoint</vt:lpstr>
      <vt:lpstr>Presentación de PowerPoint</vt:lpstr>
      <vt:lpstr>APA en CPHS M1 y CPRC M0 no aumenta la frecuencia de mutaciones del RA más allá de la terapia hormonal exclusiva.</vt:lpstr>
      <vt:lpstr>Presentación de PowerPoint</vt:lpstr>
      <vt:lpstr>OTROS SUBTIPOS MOLECULARES DETECTADOS  EN CaP ESTADIO TEMPRANO Y TARDIO</vt:lpstr>
      <vt:lpstr>Presentación de PowerPoint</vt:lpstr>
      <vt:lpstr>Presentación de PowerPoint</vt:lpstr>
      <vt:lpstr>DATOS DE VIDA REAL</vt:lpstr>
      <vt:lpstr>Presentación de PowerPoint</vt:lpstr>
      <vt:lpstr>CONCLUSIONES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Ponte Garcia, Carmen Maria</cp:lastModifiedBy>
  <cp:revision>32</cp:revision>
  <cp:lastPrinted>1601-01-01T00:00:00Z</cp:lastPrinted>
  <dcterms:created xsi:type="dcterms:W3CDTF">2021-02-10T16:40:18Z</dcterms:created>
  <dcterms:modified xsi:type="dcterms:W3CDTF">2023-06-14T16:28:32Z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PresentationFormat">
    <vt:lpwstr>Panorámica</vt:lpwstr>
  </property>
  <property fmtid="{D5CDD505-2E9C-101B-9397-08002B2CF9AE}" pid="4" name="Slides">
    <vt:i4>3</vt:i4>
  </property>
</Properties>
</file>