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comments/comment2.xml" ContentType="application/vnd.openxmlformats-officedocument.presentationml.comments+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88" r:id="rId3"/>
    <p:sldMasterId id="2147483713" r:id="rId4"/>
  </p:sldMasterIdLst>
  <p:notesMasterIdLst>
    <p:notesMasterId r:id="rId49"/>
  </p:notesMasterIdLst>
  <p:sldIdLst>
    <p:sldId id="256" r:id="rId5"/>
    <p:sldId id="261" r:id="rId6"/>
    <p:sldId id="319" r:id="rId7"/>
    <p:sldId id="414" r:id="rId8"/>
    <p:sldId id="415" r:id="rId9"/>
    <p:sldId id="417" r:id="rId10"/>
    <p:sldId id="416" r:id="rId11"/>
    <p:sldId id="322" r:id="rId12"/>
    <p:sldId id="425" r:id="rId13"/>
    <p:sldId id="324" r:id="rId14"/>
    <p:sldId id="423" r:id="rId15"/>
    <p:sldId id="418" r:id="rId16"/>
    <p:sldId id="449" r:id="rId17"/>
    <p:sldId id="427" r:id="rId18"/>
    <p:sldId id="428" r:id="rId19"/>
    <p:sldId id="429" r:id="rId20"/>
    <p:sldId id="430" r:id="rId21"/>
    <p:sldId id="434" r:id="rId22"/>
    <p:sldId id="435" r:id="rId23"/>
    <p:sldId id="436" r:id="rId24"/>
    <p:sldId id="437" r:id="rId25"/>
    <p:sldId id="438" r:id="rId26"/>
    <p:sldId id="439" r:id="rId27"/>
    <p:sldId id="440" r:id="rId28"/>
    <p:sldId id="442" r:id="rId29"/>
    <p:sldId id="443" r:id="rId30"/>
    <p:sldId id="444" r:id="rId31"/>
    <p:sldId id="445" r:id="rId32"/>
    <p:sldId id="346" r:id="rId33"/>
    <p:sldId id="462" r:id="rId34"/>
    <p:sldId id="463" r:id="rId35"/>
    <p:sldId id="446" r:id="rId36"/>
    <p:sldId id="447" r:id="rId37"/>
    <p:sldId id="448" r:id="rId38"/>
    <p:sldId id="450" r:id="rId39"/>
    <p:sldId id="464" r:id="rId40"/>
    <p:sldId id="453" r:id="rId41"/>
    <p:sldId id="454" r:id="rId42"/>
    <p:sldId id="455" r:id="rId43"/>
    <p:sldId id="458" r:id="rId44"/>
    <p:sldId id="457" r:id="rId45"/>
    <p:sldId id="391" r:id="rId46"/>
    <p:sldId id="459" r:id="rId47"/>
    <p:sldId id="392" r:id="rId48"/>
  </p:sldIdLst>
  <p:sldSz cx="12192000" cy="6858000"/>
  <p:notesSz cx="7772400" cy="10058400"/>
  <p:defaultTextStyle>
    <a:defPPr>
      <a:defRPr lang="en-GB"/>
    </a:defPPr>
    <a:lvl1pPr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1pPr>
    <a:lvl2pPr marL="742950" indent="-28575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2pPr>
    <a:lvl3pPr marL="1143000" indent="-22860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3pPr>
    <a:lvl4pPr marL="1600200" indent="-22860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4pPr>
    <a:lvl5pPr marL="2057400" indent="-228600" algn="l" defTabSz="457200"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Noto Sans SC Regular" panose="020B0502040504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Noto Sans SC Regular" panose="020B050204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gel Borque Fernando" initials="ÁBF" lastIdx="5" clrIdx="0">
    <p:extLst>
      <p:ext uri="{19B8F6BF-5375-455C-9EA6-DF929625EA0E}">
        <p15:presenceInfo xmlns:p15="http://schemas.microsoft.com/office/powerpoint/2012/main" userId="09250b59375528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83867" autoAdjust="0"/>
  </p:normalViewPr>
  <p:slideViewPr>
    <p:cSldViewPr>
      <p:cViewPr>
        <p:scale>
          <a:sx n="80" d="100"/>
          <a:sy n="80" d="100"/>
        </p:scale>
        <p:origin x="60" y="10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1093748702402271E-2"/>
          <c:w val="0.96562499999999996"/>
          <c:h val="0.94843750317190556"/>
        </c:manualLayout>
      </c:layout>
      <c:pie3DChart>
        <c:varyColors val="1"/>
        <c:ser>
          <c:idx val="0"/>
          <c:order val="0"/>
          <c:tx>
            <c:strRef>
              <c:f>Hoja1!$B$1</c:f>
              <c:strCache>
                <c:ptCount val="1"/>
                <c:pt idx="0">
                  <c:v>Porcentaje</c:v>
                </c:pt>
              </c:strCache>
            </c:strRef>
          </c:tx>
          <c:explosion val="6"/>
          <c:dPt>
            <c:idx val="0"/>
            <c:bubble3D val="0"/>
            <c:explosion val="9"/>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6B5-4F92-BE9A-829C807DE9FB}"/>
              </c:ext>
            </c:extLst>
          </c:dPt>
          <c:dPt>
            <c:idx val="1"/>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6B5-4F92-BE9A-829C807DE9FB}"/>
              </c:ext>
            </c:extLst>
          </c:dPt>
          <c:dPt>
            <c:idx val="2"/>
            <c:bubble3D val="0"/>
            <c:spPr>
              <a:solidFill>
                <a:srgbClr val="00206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6B5-4F92-BE9A-829C807DE9FB}"/>
              </c:ext>
            </c:extLst>
          </c:dPt>
          <c:dLbls>
            <c:delete val="1"/>
          </c:dLbls>
          <c:cat>
            <c:strRef>
              <c:f>Hoja1!$A$2:$A$4</c:f>
              <c:strCache>
                <c:ptCount val="3"/>
                <c:pt idx="0">
                  <c:v>Cáncer de próstata ESPORÁDICO (70 - 80%)</c:v>
                </c:pt>
                <c:pt idx="1">
                  <c:v>Cáncer de próstata FAMILIAR (15 - 20%)</c:v>
                </c:pt>
                <c:pt idx="2">
                  <c:v>Cáncer de próstata HEREDITARIO (5 - 10%)</c:v>
                </c:pt>
              </c:strCache>
            </c:strRef>
          </c:cat>
          <c:val>
            <c:numRef>
              <c:f>Hoja1!$B$2:$B$4</c:f>
              <c:numCache>
                <c:formatCode>General</c:formatCode>
                <c:ptCount val="3"/>
                <c:pt idx="0">
                  <c:v>75</c:v>
                </c:pt>
                <c:pt idx="1">
                  <c:v>17.5</c:v>
                </c:pt>
                <c:pt idx="2">
                  <c:v>7.5</c:v>
                </c:pt>
              </c:numCache>
            </c:numRef>
          </c:val>
          <c:extLst>
            <c:ext xmlns:c16="http://schemas.microsoft.com/office/drawing/2014/chart" uri="{C3380CC4-5D6E-409C-BE32-E72D297353CC}">
              <c16:uniqueId val="{00000000-56B5-4F92-BE9A-829C807DE9F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0-06T13:03:23.046" idx="3">
    <p:pos x="5431" y="738"/>
    <p:text>Kinasa 12 dependiente de ciclina</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0-09T21:42:32.236" idx="5">
    <p:pos x="10" y="10"/>
    <p:text>Conclusions
In conclusion, we propose a comprehensive sequencing- based approach to identify patients with MSI-H/dMMR pros- tate cancer. Our results demonstrate that anti–PD-1/PD-L1 therapy is associatedwithmeaningful clinical benefit innearly half ofMSI-H/dMMR mCRPC.</p:text>
    <p:extLst>
      <p:ext uri="{C676402C-5697-4E1C-873F-D02D1690AC5C}">
        <p15:threadingInfo xmlns:p15="http://schemas.microsoft.com/office/powerpoint/2012/main" timeZoneBias="-120"/>
      </p:ext>
    </p:extLst>
  </p:cm>
</p:cmLst>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in="-2.14748E9" max="2.14748E9" units="dev"/>
        </inkml:traceFormat>
        <inkml:channelProperties>
          <inkml:channelProperty channel="X" name="resolution" value="336.48792" units="1/cm"/>
          <inkml:channelProperty channel="Y" name="resolution" value="378.54889" units="1/cm"/>
          <inkml:channelProperty channel="F" name="resolution" value="0" units="1/dev"/>
          <inkml:channelProperty channel="T" name="resolution" value="1" units="1/dev"/>
        </inkml:channelProperties>
      </inkml:inkSource>
      <inkml:timestamp xml:id="ts0" timeString="2023-05-24T12:09:31.534"/>
    </inkml:context>
    <inkml:brush xml:id="br0">
      <inkml:brushProperty name="width" value="0.07938" units="cm"/>
      <inkml:brushProperty name="height" value="0.07938" units="cm"/>
      <inkml:brushProperty name="color" value="#177D36"/>
      <inkml:brushProperty name="fitToCurve" value="1"/>
    </inkml:brush>
  </inkml:definitions>
  <inkml:trace contextRef="#ctx0" brushRef="#br0">565 1059 2948 0,'-6'7'65'0,"-2"6"14"15,-4 9 2-15,1 7 1 0,-1 17-66 0,-6 9-16 0,-1 6 0 0,3 11 0 0,-3 13 13 0,0 6-1 16,0 9 0-16,-4 8 0 0,5 8-12 0,1 9-18 15,1-6 4-15,-1 2 1 16,5-4-11-16,-6-5-3 0,5-3 0 0,0-8 0 0,-2-7 15 16,2-7 4-16,3-8 0 0,-4-5 0 0,-3-5 8 0,6-5 0 0,-3-2 8 15,1-7-8-15,2-5 0 0,0-9 0 0,0-1 0 0,1-8-8 32,-2-3-133-32,3-7-27 0,2-8-4 0</inkml:trace>
  <inkml:trace contextRef="#ctx0" brushRef="#br0" timeOffset="1">610 115 3330 0,'-10'-9'95'15,"10"9"19"-15,-6-4-91 0,6 4-23 0,0 0 0 0,0 0 0 16,0 0-45-16,0 11-14 0,2-2-2 0,7 1-1 16,3 6-167-16,4 4-34 0</inkml:trace>
  <inkml:trace contextRef="#ctx0" brushRef="#br0" timeOffset="2">3199 2173 2512 0,'0'0'56'0,"0"0"11"0,-3-9 2 0,3 2 1 0,0-6-56 0,-2 3-14 16,-1-6 0-16,1 3 0 0,-1-4 56 0,-1 1 8 15,-1 1 1-15,-3-5 1 0,2 3-38 0,-4 1-8 16,2 3-2-16,-4 0 0 0,2 7 21 0,-4-1 4 15,1 7 1-15,-1 10 0 0,-3 4-13 0,1 1-3 16,-1 7 0-16,-4 9 0 0,5 0-1 0,-1 6-1 16,-2 2 0-16,8 0 0 0,0 6-9 0,3 4-1 15,-1 0-1-15,1-5 0 0,6 2-6 0,2-4-1 16,0 1 0-16,5 10 0 0,4-14-8 0,1-1-11 0,4-5 3 16,0-5 0-1,2-1-25-15,1-10-5 0,-1-6-1 0,5-4 0 16,-2-7-90-16,1-7-19 0,-1-8-3 0,0-1-1 15,3-1-38-15,0-12-8 0,0-6-2 0,2-11-726 0</inkml:trace>
  <inkml:trace contextRef="#ctx0" brushRef="#br0" timeOffset="3">3461 1358 1785 0,'3'-72'39'0,"0"39"8"0,-1-5 1 0,1-8 4 0,-1 0-42 0,1-2-10 0,1-2 0 0,-2 6 0 15,1 4 112-15,2 1 20 0,-2 4 4 0,3 6 0 16,-1-1-34-16,0 8-7 0,1 6-2 0,-3 3 0 15,-1 6-24-15,3 7-5 0,-1 3 0 0,1 14-1 0,0 8-19 16,-2 14-3-16,1 7-1 0,-4 11 0 0,0 11 0 16,-4 15 0-16,-1 5 0 0,0 12 0 0,-4 4-19 15,-1 3-4-15,-1 4-1 0,-6 9 0 0,5-12-16 16,2-11 0-16,2-7 0 0,-3 2 0 0,6-17 0 16,-1-7 0-16,0-3-12 0,1-6 3 0,2-8 9 0,3-9 0 15,-2-9 0-15,2-3-8 0,0-8 8 0,-3-2-12 16,6-10 12-16,-3-10-12 0,0 0-3 15,2-6-1-15,3-7 0 0,4-14 0 16,-1-12-15-16,3-7-3 0,3-6-1 0,2-3 0 16,1 4 2-16,2-4 0 0,-3 3 0 0,3-1 0 0,-3 3 33 0,4 6 0 15,-2 7 0-15,2 6 0 0,0 5 0 0,-2 10 0 16,-2-1 11-16,4 8-11 0,-4 2 13 0,0 3-4 0,-2 4-1 16,0 13 0-16,-4 4 4 0,1 6 1 0,1-1 0 0,-4 11 0 15,-2 2-1-15,-1-2-1 0,0 6 0 0,-3 0 0 16,4 1-11-16,-3 1 0 0,-1-5 0 0,1 7 8 31,3-5-216-31,-3-5-44 0,7 28-9 0,-4-15-2 0</inkml:trace>
  <inkml:trace contextRef="#ctx0" brushRef="#br0" timeOffset="4">1236 3203 2880 0,'0'0'64'0,"0"0"12"0,0-6 4 0,-3-7 0 0,3-3-64 0,0-6-16 0,3-15 0 0,2-11 0 16,-2-11 54-16,2-5 8 0,4-8 2 0,2-13 0 16,-3-3-64-16,3-9-8 0,3-14-4 0,2-19-1 15,1 7 36-15,-1-8 7 0,6 2 2 0,5-30 0 16,0-7-32-16,3 19 0 0,-2 14 0 0,-2 10 0 16,2 0 0-16,-3 5 0 0,-1 17-12 0,-5 13 12 15,0 11 0-15,-3 8 0 0,1 16 0 0,-6 18 0 16,0 9 0-16,-3 4 0 0,-2 6 0 0,-1 9 9 0,-2 10-9 0,-1 10 0 15,-2 16 0-15,-5 27 8 0,0 12-8 0,-4 13 0 16,2 11 0-16,-5 7 0 0,4 0-9 0,-3 1 9 16,5-3 0-16,1 4 0 0,3-18-19 0,-1-9 3 15,3-6 1-15,3-6 0 0,-1-7 4 0,3-13 1 16,1-10 0-16,-1-5 0 0,4-4 10 0,-1-7 0 16,1-6 0-16,1-7 0 0,1-10 0 0,3-15 9 15,3-8-9-15,1-16 0 0,1-2 0 0,3-14 0 16,5-12-15-16,1-14 5 0,2-10 10 0,-3-6 8 15,3-3-8-15,0-4 11 0,1-3-25 0,-5 8-5 16,4-2-1-16,-2 6 0 0,-1 12 20 0,1 6-10 0,-1 12 10 16,-3 7-8-16,-2 12 0 0,-2 12 0 0,-4 8 0 0,0 14 0 15,-5 2 8-15,0 15-8 0,0 4 8 0,-6 18-8 16,1 15 8-16,-6 18 9 0,-3 21-1 0,-2 18-8 16,-3 11 46-16,-3 18 2 0,-3 10 1 0,-5 11 0 15,0-9-21-15,2 4-4 0,-1-1 0 0,-2 17-1 16,3-26-23-16,1-10 0 0,3-6 0 0,2-1 0 15,2-20 0-15,4-8-15 0,2-4 3 0,1-10 0 16,-1-9 12-16,0-10 0 0,3-4-10 0,0-5 10 16,-3-12-134-16,3-1-22 0,0-10-5 0,0-11-1090 15</inkml:trace>
  <inkml:trace contextRef="#ctx0" brushRef="#br0" timeOffset="5">2426 1978 2541 0,'-5'-26'56'0,"0"17"11"0,1 2 2 0,-1 3 3 0,0 4-57 0,-3 4-15 15,0 5 0-15,-1 8 0 0,-1 6 73 0,1 3 12 16,-2 9 3-16,1 7 0 0,-2 4-28 0,5 4-4 0,-2 11-2 16,1 1 0-16,5-3-27 0,3-8-6 0,6-6-1 0,-1-9 0 15,6-2-8-15,0-9-1 0,2-6-1 0,3-6 0 16,1-2 2-16,2-9 0 0,1-4 0 16,2-9 0-16,-4-4 0 0,4-5 1 0,-2-6 0 0,-4 0 0 15,3-4-13-15,-2 1 9 0,1-7-9 0,2-3 8 31,-4-3-60-31,3 0-13 0,-3-3-3 0,9-17-858 0,-8-1-172 0</inkml:trace>
  <inkml:trace contextRef="#ctx0" brushRef="#br0" timeOffset="6">4398 2443 2266 0,'0'0'64'0,"3"-9"14"0,-3 2-62 0,3-3-16 0,-1 0 0 0,3-3 0 0,1 0 93 0,-3-2 16 15,2-2 3-15,1 1 1 0,-1-1-11 0,0-2-2 16,2 2-1-16,-5 2 0 0,3-5-68 0,-5 4-14 15,3-3-2-15,-6-1-1 0,3 0 2 0,-5-3 1 16,-1 3 0-16,-2 1 0 0,-1 3-17 0,-1 3 0 16,-3 4 0-16,-1 5 0 0,-5 1 30 0,0 6 2 15,-4 6 1-15,2 4 0 0,-1 4-33 0,3-1 0 16,-3 3 0-16,3 5-12 0,-2 2 20 0,1 3 4 16,0 0 0-16,4 1 1 0,3-1 3 0,-1 3 1 0,3-5 0 15,6-3 0-15,-1-4-7 0,6-3-2 0,0-1 0 16,4-3 0-16,1 0 4 0,2 0 0 0,2-4 0 0,2-2 0 15,2-3-12-15,1-4 0 0,0 0 0 16,2-4 0-16,1-3 0 0,1 5 0 0,1-5 8 0,1 0-8 16,2 1 16-16,-3-1 0 15,0-2 1-15,1 3 0 0,1 2-17 0,-2 1 0 0,0 3 0 16,-3 0 0-16,3 0-12 0,-2 3-5 0,-1 1-2 0,-2-2 0 16,0 2 4-16,0-1 1 0,-1 6 0 15,-2-2 0-15,0 3-20 16,0-3-4-16,2-5-1 0,-4 5 0 0,2-3-119 0,-3 2-24 15,3-3-5-15,-1 5-1023 0</inkml:trace>
  <inkml:trace contextRef="#ctx0" brushRef="#br0" timeOffset="7">5225 2046 2214 0,'-5'-2'48'0,"-3"-5"11"0,0-4 1 0,-4 5 3 0,2 3-51 0,-1-1-12 16,0 2 0-16,-6 2 0 0,4 0 88 0,-4 6 16 16,1-3 2-16,-1 10 1 0,1-2-35 0,-3 2-8 15,5 5 0-15,-2 2-1 0,6-1-15 0,-2 5-2 16,3 2-1-16,4 0 0 0,3 3-17 0,-1 6-3 16,3 2-1-16,0 1 0 0,3 1-5 0,2-6-2 0,1 0 0 15,-1-2 0-15,4 2-2 0,-1-3-1 0,1-1 0 16,1 1 0-16,-2-4 3 0,0 3 1 15,1-7 0-15,-4 2 0 0,0-9-1 0,-1 5 0 0,-4 0 0 16,-4-7 0-16,2-7 8 0,-4-1 2 0,-5 2 0 0,1 0 0 16,-4-4-27-16,0 0-12 0,-5 1 0 0,-1-1 1 15,-1 1-3-15,-3-4-1 0,1 0 0 0,-1 0 0 32,-1 2-64-32,1-4-13 0,-1-5-2 0,1 3-1 0,-1-2-96 15,6 3-19-15,0-4-4 0</inkml:trace>
  <inkml:trace contextRef="#ctx0" brushRef="#br0" timeOffset="8">8122 731 2340 0,'0'0'66'0,"-2"-7"15"0,-1 0-65 16,1 1-16-16,-2-3 0 0,-1 2 0 0,0 1 105 0,-1-1 18 0,4-1 3 0,-4 2 1 16,-5 3-50-16,1-1-9 0,-1 2-3 0,-3 2 0 15,0 0-41-15,-3 0-8 0,-1 2-1 0,-2 2-1 16,-1 3 12-16,-4 6 2 0,1 0 1 0,-9 6 0 16,-3 4-1-16,-2 9 0 0,-6 4 0 0,1 7 0 15,-6 8-17-15,2 11-11 0,-5 3 12 16,3 10-12-16,-6 6 24 0,3 6-3 0,1 8 0 0,-1 3 0 15,5-1-21-15,9-10 9 0,3 1-9 0,-1 4 0 16,9-11 12-16,5-6-4 0,0-7 0 0,6 4-8 16,8-7 0-16,-1-10 0 0,4-3 0 0,5-3 0 15,5-7 0-15,0-7 0 0,7-2 0 0,1-4 0 16,4-3 0-16,2-5 0 0,2-8 0 0,4-4 0 16,3-2 0-16,-1-14 0 0,6-2 0 0,-1-8 0 0,1-3 0 15,0-3 0-15,-1-4 0 0,1-4 0 16,-2-6 0-16,-7-1 0 0,1-7 0 0,-6-1 0 0,-3 1 0 0,-2-1 0 15,-3 1-13-15,-6-1 5 0,-2 4 8 0,-3 5-10 16,-5 12 10-16,0 2-10 0,-4 1-1 16,-3 9 0-16,2-1 0 0,-6 8 0 0,-7 3-8 0,4 6-1 15,-5 1-1-15,2 5 0 16,-2 8-107-16,-1-1-22 0,3 3-4 0,0 8-694 16,4-5-138-16</inkml:trace>
  <inkml:trace contextRef="#ctx0" brushRef="#br0" timeOffset="9">7877 1881 2592 0,'0'0'57'0,"-6"3"12"0,0 3 3 0,1 7 0 0,-2 4-58 0,-2 8-14 0,1 5 0 0,-3 6 0 16,0-1 81-16,3 0 14 0,-3 2 2 0,0 6 1 15,3-5-61-15,-1 4-12 0,4 1-2 0,3-1-1 16,2-2-9-16,0-5-1 0,2-6-1 0,1-3 0 16,-1-4-11-16,4-2 0 0,-1-7 0 0,-2-5 0 15,3-6 26-15,-3 2 3 0,2-4 1 0,4-4 0 0,-2-6 0 16,4-3 0-16,0-7 0 0,9-11 0 0,-2-6-12 0,2-1-2 15,1-12-1-15,2-1 0 0,1-1-4 0,3-3-1 16,-3-8 0-16,4-1 0 0,0 5-10 0,1-2-12 16,-2 2 2-16,4-3 1 15,-4 10-33-15,0 6-6 0,-5 4-2 0,0 7 0 16,-3 9-110-16,0 3-21 0,-2 6-5 0</inkml:trace>
  <inkml:trace contextRef="#ctx0" brushRef="#br0" timeOffset="10">8541 2313 2358 0,'0'0'52'0,"0"0"10"0,2-4 2 0,1-1 3 0,2 1-54 0,-1-2-13 0,-2-4 0 0,1 0 0 16,2 1 104-16,0-4 19 0,-1 0 3 0,1-1 1 15,0 1-44-15,1-2-9 0,-1-2-2 0,0-2 0 16,2-2-18-16,-5 2-4 0,1-4-1 0,-1 0 0 16,-2 1-24-16,0-1-5 0,-2 0 0 0,-1 1-1 15,-3 2-19-15,1 0 10 0,-3 2-10 0,-3 5 8 16,-3 6-8-16,-2 1 0 0,-4 2 0 0,-1 1 8 16,1 3-17-16,-1 3-4 0,-1 7-1 0,-3 0 0 15,4 5 14-15,-1 5 0 0,0 0 0 0,2-1 0 0,7 1 0 16,-1 2 0-16,4-2 12 0,1-3-12 15,6-2 8-15,1 1-8 0,-1-3 0 0,6 0 0 16,2 0 11-16,4-2-11 0,1-1 10 0,4-1-10 0,2 5 11 0,3-8-11 16,3 3 12-16,3-2-12 0,0-3 14 0,5 2-4 15,-4-3-1-15,5 3 0 0,-4-2-9 0,4-1 0 16,-5-3-12-16,4 0 12 0,-2 0-23 0,0-3 3 16,-1-1 1-16,0 2 0 15,-5 2-63-15,-1 0-13 0,2-4-2 0,-5 4-1 16,4 0-127-16,-5 0-26 0,15 6-5 0,-9-2 0 0</inkml:trace>
  <inkml:trace contextRef="#ctx0" brushRef="#br0" timeOffset="11">9442 2070 2487 0,'0'-7'55'0,"0"-3"11"0,0-3 2 0,0-3 2 0,0-1-56 0,-4 1-14 0,-1-3 0 0,0 3 0 15,-3-1 73-15,0 5 12 0,-4-1 3 0,1 2 0 16,-2 2-32-16,0 5-7 0,-4 4-1 0,-4 0 0 16,-2 0 7-16,-1 4 1 0,-1 9 0 0,-3 3 0 15,4 6-29-15,-1 5-6 0,-1 1-1 0,1 9 0 0,3-4-6 0,0-2-2 16,4 6 0-16,0-2 0 15,5-2-12-15,2 0 9 0,4-5-9 0,3 2 8 0,2-7-8 16,2-1-16-16,2 2 4 0,4-2 1 16,-1-7-16-16,6 3-3 0,0-5-1 15,3-4 0-15,2-3-91 0,0-2-18 0,7-4-4 0,-2-4-704 16,4-2-141-16</inkml:trace>
  <inkml:trace contextRef="#ctx0" brushRef="#br0" timeOffset="12">9578 2210 2458 0,'0'0'54'0,"3"6"11"0,-3 7 3 16,2-3 1-16,-2 3-55 0,-2 0-14 0,2 6 0 0,-3 4 0 0,1-8 96 0,-1 5 17 0,-3-3 3 16,4-1 1-16,-1-1-42 0,0-2-9 0,3 1-2 0,0-4 0 15,0 3-51-15,0 0-13 0,3-4 0 0,0-2 0 32,-3-7-100-32,0 0-22 0,6 0-5 0,-1-4-717 0,0-3-144 0</inkml:trace>
  <inkml:trace contextRef="#ctx0" brushRef="#br0" timeOffset="13">9718 1680 2743 0,'-6'-24'60'0,"3"15"13"0,-2-4 3 0,1 0 0 0,-1 4-60 0,0-2-16 0,3-2 0 0,-4 0 0 16,1 6 72-16,2 1 11 0,3 6 2 0,0 0 1 16,-2-3-54-16,2 3-12 0,0 0-1 0,0 0-1 15,0 0-34-15,5-4-6 0,0 2-2 0,3 2 0 16,0 2-128-16,3 5-25 0,1-1-6 0,1 5-980 15</inkml:trace>
  <inkml:trace contextRef="#ctx0" brushRef="#br0" timeOffset="14">10128 2440 2654 0,'0'0'76'0,"-4"-10"15"0,2 1-73 0,-1-2-18 0,3 2 0 15,-3-2 0-15,1 0 95 0,-1-2 15 0,3-1 3 0,-3-3 1 16,0 2-71-16,-2-1-15 0,0-4-2 0,-4-3-1 15,2 1 5-15,-2 2 1 0,-3 0 0 0,2 5 0 16,-4 1-17-16,1 5-3 0,-4-1-1 0,1 6 0 16,-3 1-10-16,0 6 0 0,0 5 0 0,-4-2 0 15,2 6 0-15,2 5 0 0,0-1 0 0,3 3 0 16,2-3 0-16,0 4 0 0,5-3 0 0,1-1 0 16,6-3 0-16,-2 0 0 0,8 2 0 0,-2-4 0 15,3-2-9-15,7 2-4 0,2-9-1 0,2 2 0 16,0 3 14-16,6-7 0 0,-1 2 0 0,5-2 10 15,-2 0-10-15,1 3 0 0,2 1 0 0,0-2 0 16,-2 2 0-16,-1-1 0 0,1-3 0 0,2 4 0 0,-2-2 0 16,-1 2 0-16,-2 3 0 0,0-4 0 0,0 1 0 15,-2-2 0-15,-1 2 0 0,-1 3 0 16,2-7-116-16,-4 2-23 0,3-2-4 0,-3-2-709 16,3 2-141-16</inkml:trace>
  <inkml:trace contextRef="#ctx0" brushRef="#br0" timeOffset="15">10807 2057 2362 0,'-14'0'67'0,"7"0"15"0,-5 0-66 0,1 6-16 0,0 1 0 0,-2 2 0 15,2 4 107-15,-3 7 17 0,3 2 4 0,0 11 1 16,0 3-49-16,1 2-11 0,1 1-1 0,1 3-1 15,6 2-26-15,2-3-5 0,0 1 0 0,0 0-1 16,2-5 3-16,1-2 1 0,-3-2 0 0,2-4 0 16,-2-3 1-16,0-3 0 0,-2-4 0 0,-1-2 0 15,1-4-12-15,-4-4-1 0,1 4-1 0,0-2 0 16,-4-5-14-16,1-1-4 0,-1-1 0 0,-5 3 0 16,4-7-8-16,-3-4 0 0,-2 1 0 0,-1-3 0 15,3 3-12-15,-1 3-5 0,-3-6-1 0,1-1 0 16,2 1-80-16,-3-5-16 0,1 5-3 15,0-4-1-15,-1 4-26 0,1 6-4 0,0 0-2 0,-1 2-1046 16</inkml:trace>
  <inkml:trace contextRef="#ctx0" brushRef="#br0" timeOffset="16">11366 3317 3351 0,'0'0'74'0,"0"0"15"0,0 0 3 0,0 0 2 0,0 0-75 0,0 0-19 16,0 0 0-16,0 0 0 16,0 13-156-16,3-6-34 0,6 6-7 0,-1-3-2 0</inkml:trace>
  <inkml:trace contextRef="#ctx0" brushRef="#br0" timeOffset="17">12440 408 2624 0,'8'-39'58'0,"-8"24"12"0,4-9 2 0,-4 4 1 0,0 5-58 0,0-5-15 0,-4 7 0 0,4 0 0 15,0 6 80-15,0 7 14 0,0 0 2 0,-5 7 1 16,-4 2-57-16,-1 11-12 0,-1 8-3 0,-3 16 0 16,-5 14-10-16,0 11-3 0,-3 5 0 0,0 7 0 15,-2 14-4-15,-2 3 0 0,3 5-8 0,-5 7 12 16,0 5-12-16,4 2-15 0,-6-1 3 0,6-2 1 16,-1-2-20-16,1-9-4 15,-1 2-1-15,3-11 0 0,4-4-19 0,-5-6-4 0,6-2-1 16,-4 0 0-16,2-8-107 0,0-3-21 15,-4 1-5-15,4-9-1 0</inkml:trace>
  <inkml:trace contextRef="#ctx0" brushRef="#br0" timeOffset="18">329 5109 2602 0,'0'0'57'0,"0"0"12"0,0 0 3 0,0 0 1 0,-2 7-58 0,-1 2-15 0,0 4 0 0,1 16 0 15,-2 14 80-15,4 8 12 0,-2 15 4 0,2 4 0 16,0 0-56-16,0 4-12 0,0 14-1 0,-3 9-1 15,3-5-14-15,3-7-4 0,-3-2 0 0,0 12 0 16,0-5-24-16,0-5-4 0,0-6-2 0,0-24 0 16,-3 0-84-16,1 0-17 0,-1-3-3 15,1-6-1-15,-5 0-77 0,2-7-16 0,-6 41-4 16,6-37 0-16</inkml:trace>
  <inkml:trace contextRef="#ctx0" brushRef="#br0" timeOffset="19">256 5057 2370 0,'0'-43'67'0,"-4"23"15"0,4 2-66 0,0-8-16 15,4 2 0-15,-1-1 0 0,2-1 74 0,1 0 11 0,1 0 3 16,4-1 0-16,4 8-20 0,-3 0-3 0,5 2-1 0,3 4 0 16,-1 7-17-16,2 2-4 0,-2 4-1 0,2 4 0 15,2 2-18-15,-4 7-3 0,2 7-1 0,2 2 0 16,-2 5-10-16,-4-1-2 0,-1 0-8 0,0 7 12 15,-2-5-12-15,-6 8 8 0,-1-1-8 0,-5 2 0 16,-4-2 9-16,-5 2-9 0,-3 2 8 0,-4 3-8 16,-2 0 10-16,-3 0-10 0,-4-3 12 0,-1 3-12 15,-3-7 8-15,0-2-8 0,-1 0 0 0,-2-7 0 16,0 0-8-16,-3-6-6 0,7-1-1 0,-7-6 0 16,5-3-60-1,3-7-12-15,1-3-2 0,-1 0-1 0,6-6-90 16,2-7-17-16,1-3-4 0</inkml:trace>
  <inkml:trace contextRef="#ctx0" brushRef="#br0" timeOffset="20">752 5281 2372 0,'-7'29'52'0,"-2"7"12"0,0 9 1 0,4 5 1 0,0-9-53 0,3-1-13 16,-1-8 0-16,3-3 0 0,3-3 54 0,2-6 8 15,0-4 2-15,3-3 0 0,0-3 1 0,3-3 1 0,1-1 0 0,2-6 0 16,-2-4-9-16,0 2-1 0,4-9-1 16,-2-2 0-16,-1-6-11 0,2-6-1 0,1-5-1 15,-1-3 0-15,-1-2-9 0,0-7-1 16,-3-2-1-16,-1 3 0 0,-1-5-3 15,0 1-1-15,-1-1 0 0,-3 1 0 0,1-6-11 0,-4-16-3 16,1 3 0-16,-6 2 0 0,1 7-13 0,-4 9 9 0,3 4-9 16,-5 10 8-16,2 6-8 0,-2 6 0 0,0 3 0 0,0 4 0 15,-3 4-20-15,1 5 3 0,-2 4 1 0,-1 4 0 16,2 5-10 0,-2 1-2-16,1 7 0 0,1 6 0 0,3 3-26 15,0 6-6-15,3 4 0 0,2-1-1 0,3 4-120 0,3-3-24 16,2 3-5-16,1-4-944 0</inkml:trace>
  <inkml:trace contextRef="#ctx0" brushRef="#br0" timeOffset="21">1266 5307 2516 0,'0'0'56'0,"-6"3"11"0,4-3 2 0,-5 0 1 0,2 0-56 16,-2-3-14-16,1-1 0 0,1 1 0 0,0 1 96 0,-1-5 16 15,0-3 3-15,1 3 1 0,1-2-44 0,2-4-8 16,-1 0-1-16,1 2-1 0,2 0-18 0,0-6-3 16,2-3-1-16,1-2 0 0,-1-4-10 0,5-3-2 15,-2-1-1-15,4-10 0 0,1 5-11 0,1 2-1 16,0 5-1-16,0-1 0 0,2 5-14 0,1 2 8 16,0 0-8-16,3 5 0 0,-4 1 0 0,3 3 0 15,1-4 0-15,2 8 0 0,2-1-23 0,-1 4-1 16,2-5 0-16,0 9 0 15,2 2-134-15,-2 0-27 0,-1 2-6 0</inkml:trace>
  <inkml:trace contextRef="#ctx0" brushRef="#br0" timeOffset="22">4174 4794 2300 0,'-11'-7'51'0,"6"7"10"16,-4 0 3-16,-1 7 0 0,1-1-52 0,-1 4-12 0,-1 3 0 0,-1 6 0 0,2 1 105 0,-1 2 19 15,2 8 3-15,2 2 1 0,-2 4-56 0,4-4-12 16,-1 0-1-16,4 4-1 0,-4-6-26 0,3 3-4 16,0-1-2-16,1 4 0 0,-1-1 3 0,0 2 1 15,0-2 0-15,1 0 0 0,-1-6-22 0,1 1-8 0,-4-3 0 0,1-4 0 16,-1-5 0-16,0-7 0 15,-2-2 0-15,0 2 0 0,0-5-10 0,1-3 2 0,-5 3 0 16,3-6 0 0,-1-2-23-16,-3-5-4 0,-1-6-1 0,0-4 0 15,2-3-128-15,2-6-27 0,2-7-5 0</inkml:trace>
  <inkml:trace contextRef="#ctx0" brushRef="#br0" timeOffset="23">4111 4439 2863 0,'-5'-16'81'0,"3"12"18"0,2 4-79 0,0 0-20 0,-4-9 0 16,4 9 0-16,0 0 69 0,4-6 11 0,3-1 1 0,2 3 1 15,3-1-22-15,3 1-4 0,3-5 0 0,7 2-1 16,-3 3-30-16,6-2-5 0,2-5-2 0,3 5 0 16,-1 3-18-16,1-1 0 0,0-2 0 0,2 3 0 15,1-1-107 1,-3 2-15-16,2-5-3 0,3 7-1219 0</inkml:trace>
  <inkml:trace contextRef="#ctx0" brushRef="#br0" timeOffset="24">4291 3764 2127 0,'9'-11'47'0,"-1"5"9"0,3-1 3 0,-3 1 1 0,0 3-48 0,-3 3-12 0,2 6 0 0,-2 10 0 15,-2 6 108-15,-1 15 19 0,1-2 4 0,-3 20 1 16,2 11-21-16,-4 8-4 0,2 12-1 0,-5 10 0 16,-1-5-42-16,0 0-9 0,-2 8-2 0,-3 4 0 15,0-13-53-15,1 2 0 0,1-4-8 0,1 3 0 0,-1-14 8 16,4-5 0-16,0-6 0 0,2-2 8 0,0-12-19 15,3-6-3-15,0-1-1 0,0-2 0 16,0-8-64-16,0-5-13 0,3-3-2 0,-3-9-768 16,3-1-154-16</inkml:trace>
  <inkml:trace contextRef="#ctx0" brushRef="#br0" timeOffset="25">4710 4933 2487 0,'0'0'55'0,"0"0"11"0,-4 6 2 0,-1 5 2 0,2 4-56 15,1 9-14-15,-5-2 0 0,5 11 0 0,-1-2 80 0,1 6 12 16,-1 2 4-16,1 3 0 0,-2 0-52 0,4-3-9 15,0-3-3-15,0 0 0 0,0-4-19 0,4-2-4 0,-2-4-1 16,1-4 0-16,-1-2-8 0,1-7 0 0,-3 0 0 16,2-2 0-16,-2-5 15 0,0-6 1 0,0 0 0 0,0 0 0 15,4-6 19-15,-1-8 4 0,-1-3 1 0,1-1 0 16,0-9-13-16,3 0-3 0,-1-5 0 0,4-6 0 16,-2-2-14-16,4-5-10 0,0-4 12 0,3-6-12 15,-1 0 8-15,1-1-8 0,3 1 0 0,-1 0 0 16,0 3-9-16,1 7-9 0,2 6-2 0,-1 0 0 15,-1 10-96 1,2-1-19-16,1 7-4 0,1 4-731 0,-2 2-146 0</inkml:trace>
  <inkml:trace contextRef="#ctx0" brushRef="#br0" timeOffset="26">5398 5285 2310 0,'0'0'65'0,"0"0"15"16,0 0-64-16,0 0-16 0,0 0 0 0,0 0 0 0,0 0 119 0,0 0 20 15,-7-4 4-15,2-3 1 0,0-2-65 0,-3-4-13 16,3 0-2-16,-4 2-1 0,1-4-37 0,-3 2-7 16,1-3-2-16,-7-1 0 0,3-1-9 0,-2 1-8 15,-3 1 9-15,-1-1-9 0,4 4 8 0,-3 2-8 16,0 5 0-16,0 3 0 0,5 3 32 0,-2 7 0 15,-1-5 0-15,4 9 0 0,1 2-32 0,2 0 0 16,5 4 0-16,-1-4 0 0,6 3 17 0,2-3 1 16,4 0 0-16,5 3 0 0,0-3 22 0,3 0 5 0,5 0 1 15,2 0 0-15,2 0-30 0,4-6-7 16,0-1-1-16,4-3 0 0,-4 1-8 0,0-2 0 0,3-2-12 16,0 0 12-1,-2-2-60-15,4 2-5 0,-2-4-1 0,2 4 0 16,1-3-154-16,-2-1-32 0</inkml:trace>
  <inkml:trace contextRef="#ctx0" brushRef="#br0" timeOffset="27">2716 4711 2718 0,'0'0'60'0,"0"0"12"0,0 0 2 0,0 0 2 0,0 0-60 0,0 7-16 0,2 1 0 0,-2 5 0 16,3 6 64-16,0 4 9 0,0 6 3 0,0 3 0 16,2 8-21-16,-2 1-4 0,3 1-1 0,-1 4 0 15,0 0-42-15,1-7-8 0,-1 3 0 0,3 4 0 16,1-7 0-16,-2-1 0 0,2 1 0 0,-4-3 0 15,4-6-88-15,-4-1-20 16,0-3-5-16,1-1-1 0,-1-7-150 16,1-6-31-16,5 11-5 0,-6-20-2 0</inkml:trace>
  <inkml:trace contextRef="#ctx0" brushRef="#br0" timeOffset="28">3096 4755 2385 0,'0'0'68'0,"-3"10"14"0,3-1-66 16,-3 7-16-16,1 4 0 0,-4 3 0 0,3 2 112 0,-2 1 20 16,-4 10 3-16,1 0 1 0,0 0-64 0,-2 3-13 15,-2 3-3-15,-2 1 0 0,3-5-28 0,1 1-7 16,-1-4-1-16,-1 5 0 0,5-8-20 0,-2-3 0 16,2 1 0-16,2-5 0 15,-2-1-52-15,2-2-8 0,2-2-1 0,-3-3-1 16,6-8-165-16,-3 1-33 0,3-10-6 0,0 0-2 0</inkml:trace>
  <inkml:trace contextRef="#ctx0" brushRef="#br0" timeOffset="29">3273 4827 2370 0,'-9'15'67'0,"4"-6"15"0,0 5-66 0,-1 5-16 0,-2 7 0 0,0 3 0 16,-3 8 106-16,3 1 18 0,-3-2 3 0,0 6 1 16,0-2-65-16,3-1-13 0,-1-4-2 0,4 1-1 15,0-4-24-15,2-3-5 0,0-3-1 0,1 0 0 16,2-6-17-16,0-4 0 0,2 1 8 0,1-4-8 16,0-7-20-16,2 4-8 0,3-6-2 15,1-4 0-15,-2-4-198 0,5-3-39 16,13-15-8-16,-4-4-1 0</inkml:trace>
  <inkml:trace contextRef="#ctx0" brushRef="#br0" timeOffset="30">3516 5138 2336 0,'0'0'52'0,"3"4"10"0,-1 5 2 0,3-2 1 0,2-1-52 0,0 1-13 16,2-5 0-16,1 2 0 0,1-1 94 0,1-3 16 15,2-3 3-15,-2-1 1 0,5 2-46 0,-3-5-10 16,0 1-2-16,2-3 0 0,-3-2-28 0,2-2-7 15,-2-3-1-15,0 3 0 0,1-4-7 0,-3 0-1 16,-3-1-1-16,1-2 0 0,-4 3-11 0,-3 2 0 0,-2-5 0 16,0 4 0-16,0-1 0 0,-5 4 0 0,-2 1 0 0,-2 2 0 15,-2 3 31-15,-3 7 1 0,-2 0 0 0,-4 7 0 16,1 3-32-16,-2 9 0 0,-1 7 0 0,0 7 0 16,0 2 0-16,1 4 0 0,-2 4 0 0,4 2 0 15,1 1 0-15,-2-4 12 0,6-3 0 0,3 0 0 16,4-6-12-16,4-4 0 0,0-3 0 0,3-4 0 15,6 0-8-15,-1-5 8 0,6-4-12 0,-1-2 12 16,7-5-134-16,3-6-20 16,1-4-4-16,1-5-688 0,3-1-138 0</inkml:trace>
  <inkml:trace contextRef="#ctx0" brushRef="#br0" timeOffset="31">8579 5213 2396 0,'0'0'68'0,"0"0"15"0,0 0-67 16,5 6-16-16,1-6 0 0,2 4 0 0,1-4 121 0,1 0 21 16,1-4 4-16,3 2 1 0,0-5-56 0,-2 1-11 15,2-5-3-15,0-2 0 0,3 0-32 0,-1 0-6 16,0 1-2-16,-2-5 0 0,2 1-15 0,-2-5-3 15,0 6-1-15,0-8 0 0,-4 4-18 0,1-1 0 16,-3 1-11-16,1-4 11 0,-4 4 19 0,0-1 10 16,1 0 3-16,-3 1 0 15,-3 3-52-15,0 6-9 0,-5 0-3 0,-1 4 0 0,1 6 32 0,-3 6-9 16,-6 4 9-16,2 9 0 0,-1 7 0 0,-4 3 0 16,1 8 12-16,0 5-4 0,-1 0 0 0,1 1 0 0,2 3 0 15,0-2 0-15,4-2 3 0,1-3 1 16,4-3 0-16,2-4 0 0,3-2-12 0,0-7 0 0,5 3 0 15,2-6 0-15,-2-5 0 0,3 2-12 0,3-4 0 16,0-4 1 0,5-2-64-16,1-3-13 0,-3-4-2 0,1-4-1 15,-1 1-141-15,2-7-29 0</inkml:trace>
  <inkml:trace contextRef="#ctx0" brushRef="#br0" timeOffset="32">9166 4855 2574 0,'0'0'56'0,"0"0"12"0,-2 7 3 15,-4 2 1-15,0 4-57 0,1 4-15 0,-1 5 0 0,-2 5 0 0,0 1 60 0,0 5 10 16,-1 2 2-16,-1 1 0 0,1 0-8 16,1 0 0-16,0 0-1 0,3-3 0 0,0-1-27 0,1-6-4 15,2 0-2-15,-1 0 0 0,0-10-17 0,3 1-3 16,0 1-1-16,0-5 0 0,0-2-9 0,3-5 0 15,-3-6 0-15,0 0 8 0,5 3-8 0,1-6 0 16,2-3 0-16,0-5 0 0,5-4 0 0,-1-1 0 16,4-10 0-16,0 0 0 0,4-7 0 0,-2 0-12 15,5-2 2-15,1-1 1 16,4 8-19-16,-7-5-3 0,1-1-1 0,3 9 0 0,-3-1 32 0,-3 9-9 0,-3 4 9 16,1 4 0-16,-3 2 8 0,-1 4 8 15,-2 6 0-15,-4 6 1 0,2 2 1 0,-4 4 0 0,-1 5 0 16,-1 2 0-16,-1 2-8 0,-4-1-2 0,-1 4 0 15,-1-5 0-15,4 7-8 0,-2-3 0 0,-1 3 0 0,0-3 0 16,3-3-12-16,-2-4 3 0,2 0 0 0,2 1 0 31,-2-3-167-31,3-5-32 0,0 1-8 0</inkml:trace>
  <inkml:trace contextRef="#ctx0" brushRef="#br0" timeOffset="33">9985 5069 2419 0,'5'-7'53'0,"-2"2"11"0,3 1 3 0,-4-3 1 0,4 1-55 16,0-1-13-16,-3 1 0 0,-1-1 0 0,1-2 78 0,-3 3 13 15,2-1 2-15,-4 1 1 0,-1-4-48 0,1-3-10 16,-5 3-1-16,-1 3-1 0,0 5 17 0,-2-2 3 15,-1 1 1-15,-6 3 0 0,1 3-25 0,-1 7-5 16,-4 6-1-16,-2 4 0 0,2 2 0 0,-3 4-1 16,1 7 0-16,1-3 0 0,4 3-8 0,-1-2-2 15,2-1 0-15,4 1 0 0,1 0-13 0,3-5 0 16,4-1 0-16,3 1 0 0,2-9 0 0,2 2 0 16,1-3 0-16,3-3 0 15,2-4-23-15,1 2-7 0,1-5-2 0,1-3 0 16,3-3-112-16,0-3-22 0,2-3-5 0,3-5-1069 0</inkml:trace>
  <inkml:trace contextRef="#ctx0" brushRef="#br0" timeOffset="34">10151 5278 2718 0,'-2'7'60'0,"-1"6"12"0,-3 3 2 0,1-1 2 0,0 2-60 0,-1 3-16 0,1-4 0 0,2-1 0 16,1-2 22-16,-1 0 2 0,3 1 0 0,0-5 0 15,0-3-24-15,0-6 0 0,0 0 0 0,5 8 0 16,1-4-60-16,0-4-16 0,1-8-3 0,-2 2-704 16,4-3-141-16</inkml:trace>
  <inkml:trace contextRef="#ctx0" brushRef="#br0" timeOffset="35">10272 4663 2926 0,'0'0'64'0,"-3"-7"14"0,0 1 2 0,1-3 3 0,2-2-67 0,0 2-16 16,0-1 0-16,0 0 0 0,2 4 25 0,4-3 2 16,-3 2 0-16,2-3 0 0,0 7-27 0,1-3 0 15,2 2 0-15,1 1 0 16,-1-1-33-16,0 8-9 0,2-1-2 0,1 3 0 16,-3 1-146-16,4 6-30 0,-1 0-5 0</inkml:trace>
  <inkml:trace contextRef="#ctx0" brushRef="#br0" timeOffset="36">10657 5281 2419 0,'0'0'53'0,"0"0"11"0,0 0 3 0,0 0 1 0,2-7-55 0,4 1-13 0,-3 3 0 0,3-3 0 16,-1-5 90-16,1 5 15 0,-4-4 3 0,3 1 1 16,-2-4-41-16,-1 3-8 0,2-3-1 0,-4 3-1 0,0-7-18 15,0 6-4-15,-4-6-1 0,2 3 0 16,-3-1-16-16,-4-2-3 0,-1 4-1 0,-2-3 0 16,1 5-15-16,-1 5 9 0,-5-1-9 0,0 5 8 15,-5 4-29-15,3 2-7 0,-2 5 0 16,-2 5-1-16,4-1 41 0,-5 6 8 0,5-2 1 0,-6 6 1 0,6-1-22 15,3-3 0-15,0 5 0 0,2-2 8 0,6-2-8 16,2-4 0-16,3 1 0 0,3-2 8 0,5 1-8 16,4-3 0-16,3-2 0 0,0-2 0 15,4-3 0-15,1-2 9 0,3-4-9 0,1-4 10 0,-2 4-2 0,3-2-8 16,1 2 12-16,-5 0-4 0,4 0 8 0,0 0 0 16,-3 2 1-16,0 2 0 0,3 3-6 0,-3-1-2 15,1 1 0-15,-2 2 0 0,-1 0-9 0,-1 2 0 0,0-2 0 16,1 1 0-16,0-1 0 0,-1 2 12 15,-2-2-4-15,-1 4 0 0,-2-2-8 0,2-2-11 0,-1 1 3 16,-2-1 0-16,4-2-12 0,-3 0-3 0,3 3 0 16,-4-7 0-1,4 1-93-15,0-2-18 0,2 2-4 0,1-4-1168 0</inkml:trace>
  <inkml:trace contextRef="#ctx0" brushRef="#br0" timeOffset="37">6788 5011 2790 0,'-6'0'61'0,"-2"3"13"0,-3 3 2 0,3 7 3 0,-3 7-63 0,-3 6-16 16,3 11 0-16,-2 7 0 0,-3 19 64 0,4 1 9 15,1 8 3-15,1 10 0 0,-1-1-31 0,-1 4-5 16,-2 1-2-16,4 8 0 0,-4-5-22 0,3-5-5 15,1-3-1-15,1 1 0 0,1-14-10 0,5-6-12 16,3-7 2-16,3 0 1 16,0-9-82-16,-3-1-16 0,5-9-3 0,-5 0-1 15,3-4 25-15,-1-8 5 0,2-4 1 0,-1-9 0 0</inkml:trace>
  <inkml:trace contextRef="#ctx0" brushRef="#br0" timeOffset="38">6578 5255 3016 0,'-3'-20'67'0,"-1"-9"13"0,2-6 4 0,-1-7 0 0,0-5-68 0,3 2-16 0,3 0 0 0,0 5 0 16,3 5 52-16,2 2 6 0,0 4 2 0,2 7 0 15,7 2-25-15,-1 3-5 0,7 4-1 0,-4 7 0 16,5 6-13-16,4 6-4 0,-5 5 0 0,5 8 0 16,0 1-12-16,-7 5 9 0,4 12-9 0,-6-2 8 15,-2 0-8-15,-4 7 0 0,-3-3 0 0,-3 11 0 16,-5-4 0-16,-4-1-17 0,-5 3 4 0,-6 2 1 15,0-2-23-15,-7 1-4 0,-1-4-1 0,-3 1 0 16,-1-10-100-16,-3-1-20 0,4-5-4 0,-4-4-687 16,2-7-137-16</inkml:trace>
  <inkml:trace contextRef="#ctx0" brushRef="#br0" timeOffset="39">7399 5291 2487 0,'0'0'55'0,"0"0"11"0,3-6 2 0,-3 2 2 0,0-3-56 0,0-2-14 0,0-1 0 0,2 0 0 15,-4-3 80-15,2 0 12 0,-3-2 4 0,-2 1 0 16,-1-3-37-16,-2 4-7 0,-3-2-2 0,0-1 0 15,-2-4-6-15,-1 3 0 0,-3 4-1 0,-1 0 0 16,-2 4-33-16,1 2-10 0,0 3 0 0,-3 8 0 16,4-4 16-16,-3 7-4 0,2 2-1 0,3 4 0 15,0 0 1-15,5 4 0 0,0-1 0 0,3 1 0 16,0-5-2-16,6 5 0 0,2-1 0 0,2 1 0 16,1-4 18-16,5 2 3 0,2-2 1 0,4 1 0 15,0-5-23-15,2 4-9 0,3-7 8 0,7 1-8 16,-3-1 0-16,3-3 0 0,0-3 8 0,4 0-8 15,1-3-28-15,-1-3-7 0,3-1-1 16,-1 1-1-16,1-7-121 0,0 4-24 0,0-5-5 0,2-3-676 16,-2 6-135-16</inkml:trace>
  <inkml:trace contextRef="#ctx0" brushRef="#br0" timeOffset="40">8060 4998 2415 0,'0'0'53'0,"-3"-6"11"0,1-4 3 0,-3 4 1 0,-2-5-55 0,0 5-13 16,-2-1 0-16,-1 1 0 0,-2-1 92 0,-1 1 16 15,-1-1 4-15,-5 7 0 0,3 0-39 0,-4 7-7 0,2-1-2 0,-5 7 0 16,1 7-17-16,1 0-4 0,-4 6-1 0,1 2 0 16,1 1-13-16,5 1-2 0,1 1-1 0,0 0 0 15,7-1 5-15,4-1 1 0,-1-3 0 0,4 3 0 31,3-7-52-31,3 2-9 0,2-5-3 0,3-3 0 0,0-3 19 0,6-4 3 0,0 2 1 16,2-2 0 0,3-5-63-16,3-2-13 0,0-4-3 0,2-5 0 0,1-10-108 15,2 2-21-15,-2-1-5 0,5-4-864 0</inkml:trace>
  <inkml:trace contextRef="#ctx0" brushRef="#br0" timeOffset="41">8270 5088 2718 0,'0'0'60'0,"0"8"12"0,0-1 2 0,0 2 2 16,0 4-60-16,-3 0-16 0,3 3 0 0,-2 3 0 15,-1-2 70-15,0 3 11 0,0-4 3 0,3 0 0 16,0 1-58-16,0-4-11 0,0 0-3 0,3-4 0 0,0 0 16 16,0 2 4-16,2-9 0 0,-3 5 0 15,4-3-103-15,0-4-20 0,2-4-4 0,1-5-1 16,-4-2-103-16,3-1-21 0,8-20-4 0,-2 1 0 0</inkml:trace>
  <inkml:trace contextRef="#ctx0" brushRef="#br0" timeOffset="42">8371 4501 2859 0,'-8'-20'81'0,"2"11"18"0,-1-2-79 0,1 2-20 16,0 0 0-16,-2-1 0 0,2 0 97 0,1 0 16 15,3 3 3-15,2 7 1 0,0 0-76 0,0 0-15 16,0 0-3-16,0 0-1 0,0 0-22 0,0 0 0 0,2 7 0 0,3-3 0 31,1 2-69-31,-1 4-12 0,4 3-3 0,-1 2 0 16,1 5-108-16,-2 0-23 0,10 19-4 0,-6-4-1 0</inkml:trace>
  <inkml:trace contextRef="#ctx0" brushRef="#br0" timeOffset="43">11776 5073 2948 0,'-5'-11'65'0,"0"2"14"0,1 0 2 0,-1-4 1 0,-2 6-66 16,1-3-16-16,1 3 0 0,2 1 0 0,-3-1 77 0,6 7 12 15,0 0 3-15,0 0 0 0,0 0-42 0,0 0-8 16,0 0-2-16,6 0 0 0,-1 4-28 0,4-1-12 16,1 1 8-16,3 5-8 0,4-3 0 0,2 5 0 15,3-2-9-15,2 1 9 0,2 0 0 0,-2-1 0 16,3 1 0-16,0 3 0 0,-2-2 0 0,-1 2-13 16,1 3 4-16,3 1 1 0,-7-2-8 0,-2 5 0 15,-3 2-1-15,-2 7 0 0,-6 4 8 0,-1 2 9 16,-7 2-13-16,-9 7 5 0,1-1 8 0,-6 3 9 15,-5 3-1-15,-4 3-8 0,0-7 20 0,-8 7-2 0,1-4-1 0,-5 5 0 16,-1-5-7-16,-1-2-2 0,-2 4 0 16,1-2 0-16,5-10-8 0,1 1 0 0,3-3 0 0,8-4-11 15,2-3-6-15,5-5-2 0,1-2 0 0,5-1 0 32,4-5-121-32,4-3-25 0,0-4-5 0,9-5-1144 0</inkml:trace>
  <inkml:trace contextRef="#ctx0" brushRef="#br0" timeOffset="44">14369 5024 1825 0,'-4'-13'40'0,"4"7"8"0,0-1 1 16,0 3 3-16,0 4-41 0,0 0-11 0,0 0 0 0,0 0 0 15,0 0 117-15,0 0 22 0,0 0 4 0,-3 11 1 0,1 2-58 0,-4 9-11 16,0 4-3-16,1 7 0 0,0 0-6 0,-3 8-2 16,0 5 0-16,-1 3 0 0,1-7-19 0,-1 1-4 15,2-1-1-15,1 0 0 0,-2-6-23 0,3-3-5 16,-1-4 0-16,3 0-1 0,-2-6-11 0,3-3 0 16,-2-5 0-16,4-1 0 0,-3-5 0 0,3 1 0 15,0-10 0-15,0 0 0 0,0 0 0 0,0 0 0 16,7-4 0-16,0-2 0 0,5-3 0 0,1-11 0 15,-3 0 0-15,5-6 0 0,-2-3 0 0,1 1-9 16,2-5 9-16,4-1 0 0,-2-2-9 0,1 1 9 16,0-4 0-16,4 3-9 0,1 4 9 0,-5 3 0 0,4 3 0 15,-5 0 0-15,1 10 8 0,-2 3 0 16,-4 6 0-16,-2 5 0 0,0 2-8 0,-2 5 8 16,-1 8-8-16,-2 4 8 0,-1 9 25 0,-3-1 6 0,-2 5 1 15,0-1 0-15,0 4-28 0,0-1-4 0,-2 0-8 0,2 0 11 16,-3 1-11-16,3-3 0 0,-2-1 0 0,-2 0 8 15,2-3-8-15,2-2-12 0,0-6 2 0,0-1 1 16,0-4-139 0,2 0-28-16,-2 0-6 0,4-4-1046 0</inkml:trace>
  <inkml:trace contextRef="#ctx0" brushRef="#br0" timeOffset="45">15069 5384 2286 0,'4'-6'50'0,"1"-3"10"16,-2-1 3-16,-1 0 1 0,1-3-51 0,0 0-13 0,-3 0 0 0,0-3 0 0,0 3 99 0,-3 0 17 15,0 0 3-15,-2 0 1 0,-4 3-77 0,1 1-15 16,-3 5-4-16,1-2 0 0,-3 6 23 0,-4 4 4 16,-2 5 1-16,-1 4 0 0,-4 7-26 0,-1 2-5 15,1 0-1-15,-4 11 0 0,1 3 16 0,0 2 4 16,5 2 0-16,-3 3 0 0,4-8-32 0,4 1-8 15,4-4 0-15,1 1 0 0,7-4 0 0,0-3 0 16,5 0 0-16,0-4 0 0,0 1-9 0,5-6-3 16,3-4-1-16,3-4 0 15,0 1-19-15,6-3-4 0,2-11-1 0,2 1 0 16,2-3-91-16,1-5-17 0,1-2-4 0,2-2-1 16,-2-1-69-16,1-4-13 0,5 1-4 0,-4-1 0 15,-3 0 80-15,1 5 16 0,-1-2 4 0,-1 4 0 0,-4 1 108 0,-3 1 28 0,-2 5 0 0,-4-1-8 16,-1 5 186-16,-1 4 38 15,-2 2 7-15,-3 3 1 0,-3-1-45 0,-3 6-10 0,0 1-1 0,0 4-1 16,-3-1-58-16,1 3-11 0,-1-3-2 0,1 4-1 16,2-1-50-16,1-2-9 0,-1 2-3 0,3-2 0 15,0-1-5-15,3-3-2 0,-1-3 0 0,1 3 0 16,2-4-72 0,1-2-14-16,-1-3-4 0,4-2 0 0,-3-2-55 15,1 0-11-15,2-2-2 0,-2-9-1016 0</inkml:trace>
  <inkml:trace contextRef="#ctx0" brushRef="#br0" timeOffset="46">15319 4992 2880 0,'0'0'64'0,"-7"-3"12"0,5-4 4 0,-3 1 0 0,2-5-64 0,-3 5-16 0,4-3 0 0,-1 5 0 15,0-3 54-15,3 7 8 0,0-6 2 0,0 6 0 16,0 0-52-16,0 0-12 0,0 0 0 0,0 0 0 16,0 0 0-16,6 4 0 0,-1-2 0 0,-2 5 0 15,0 3-151-15,-1-1-33 0,3 8-6 0,2-5-1000 16</inkml:trace>
  <inkml:trace contextRef="#ctx0" brushRef="#br0" timeOffset="47">15624 5446 2242 0,'-8'-5'49'0,"2"1"11"0,1 1 1 0,-3-1 3 0,-3 1-52 0,-3 3-12 16,0 3 0-16,-2 8 0 0,0-2 93 0,-4 5 16 15,-1 2 3-15,-2 6 1 0,5 4-57 0,-1 0-11 0,-1 3-2 0,7 0-1 16,-1 1-8-16,6-1-2 0,2 0 0 16,3 1 0-16,3-5-32 0,3-2-9 0,1-3-1 0,4 0 0 15,3-7 10-15,-1 2 0 0,6-4 0 0,5-2 0 16,0-5 49-16,-5-1 12 0,1-6 3 0,-1-1 0 15,3-3-22-15,2-6-4 0,-4 2-1 0,3-4 0 16,-1-1-6-16,2-3-2 16,1-5 0-16,-6 2 0 0,-2 0-16 0,0-2-3 0,-3-1-1 15,-3-5 0-15,0 1-9 0,-3-6 0 0,1-2 0 0,0-1 0 16,-1-1 0-16,0 0-16 0,-5-4 4 0,4 5 1 16,-4-2-54-1,0 5-11-15,-4 2-3 0,-1 5 0 0,0-3-1 16,-1 9-1-16,0 0 0 0,1 5 0 0,-1 1-24 0,4 6-5 0,-6-1-1 15,2 5 0-15,1-1 4 0,0 5 1 16,-1-1 0-16,3 3 0 0,0-7 106 0,3 7 12 0,0 0 8 0,0-4 0 16,-2-5 104-16,2 3 20 0,0-5 4 0,0 2 0 0,0-1-21 15,2-2-5-15,1 1-1 0,0-2 0 16,0 4-79-16,0-4-16 0,-1 0-3 0,3 0-1 16,1 0 27-16,-1-3 6 0,3-4 1 0,3 3 0 0,-2-1-46 0,2 1-10 15,0 1 0-15,2-1 0 16,1 2-22-16,-3-1-4 0,0 3-1 0,0 0 0 15,6 2-103-15,-4 1-21 0,0 1-4 0,-2 2-1 16,1 3-40-16,-4 4-9 0,3 0-2 0,-4 7 0 16</inkml:trace>
  <inkml:trace contextRef="#ctx0" brushRef="#br0" timeOffset="48">15984 5223 2419 0,'-5'12'53'0,"-4"8"11"0,-4 10 3 0,-3 5 1 0,0-2-55 0,-1-2-13 0,1 6 0 0,2-2 0 16,0-2 105-16,1 0 19 0,2-7 3 0,3 0 1 15,-1-6-100-15,4-2-20 0,2-1-8 0,3-1 0 16,-3-6 17-16,6-3-2 0,0-1-1 0,-1-3 0 16,7-3-2-16,2-3 0 0,2-3 0 0,3-5 0 15,1 2 19-15,5-4 3 0,0-4 1 0,-1-1 0 16,2 1-35-16,-1-3 0 0,-1-2 0 0,2 6 0 15,-5-4 0-15,4 3 0 0,-1 2 0 0,2 4 0 16,-1 1 0-16,-4 1 0 0,-1 6 0 0,2-1 0 16,-3 4 0-16,1 4 0 0,-4-1 0 0,-1 6 0 0,-1 9 58 15,-1 0 5-15,-1 9 1 0,-1-1 0 0,-2 3-43 0,-4-3-8 16,1 3-1-16,2 3-1 16,-3-2-11-16,4-5 0 0,-3-1 9 0,2 1-9 0,-2 1 0 15,3-3 0-15,-1 1-10 0,-2-6 10 16,3-5-116-16,-4 1-16 0,3-4-3 0</inkml:trace>
  <inkml:trace contextRef="#ctx0" brushRef="#br0" timeOffset="49">16585 6077 3225 0,'-14'6'92'0,"3"-2"19"0,1 3-89 15,-4-1-22-15,3 1 0 0,0-1 0 0,0 1 56 0,3-1 6 0,3-3 2 0,5-3 0 32,0 0-154-32,0 0-30 0,2 7-7 0</inkml:trace>
  <inkml:trace contextRef="#ctx0" brushRef="#br0" timeOffset="50">13147 5537 2286 0,'0'0'50'0,"0"-5"10"0,3-5 3 0,-3 1 1 0,0-2-51 0,0 2-13 0,0-4 0 0,0 0 0 15,0-4 107-15,0 4 18 0,-3-3 4 0,3 3 1 16,-2-4-58-16,-1-2-11 0,-3 0-2 0,1-5-1 16,0 5-20-16,-4 0-4 0,-1-7-1 0,-4 3 0 15,0 0-5-15,-2 4-2 0,-1-4 0 0,-2 4 0 16,1 3-26-16,-5 3 0 0,4 0 8 0,-2 2-8 16,0 9 0-16,0 2 0 0,2 0 0 0,3 6 0 15,-3 1 8-15,5-1-8 0,0 8 12 0,3-1-4 0,3-2 6 16,3 2 1-16,3 1 0 0,-2 3 0 0,4-2-3 15,4 1-1-15,3-3 0 0,1 4 0 0,6-1 0 0,-1 3 0 16,4-5 0-16,2 5 0 0,6-6-3 0,-1 3-8 16,1-3 12-16,3 0-4 0,-1 0-8 0,0 0 0 15,1-4 0-15,-2 2 0 0,0-4 0 0,-3-5 0 16,5 1 0-16,-7-3 0 0,5 0-10 0,-5-3-4 16,-2 1-1-16,4-2 0 15,-5-6-58-15,2 4-12 0,-4-1-3 0,0-3 0 16,-2 1-41-16,-4-4-9 0,2 0-2 0,-1-3-662 15,-3-8-133-15</inkml:trace>
  <inkml:trace contextRef="#ctx0" brushRef="#br0" timeOffset="51">13734 3646 2347 0,'0'0'52'0,"0"0"10"0,0 0 2 0,0 0 2 0,0 0-53 0,-6 10-13 0,1 10 0 0,0 11 0 15,-6 6 70-15,-3 18 11 0,0 13 3 0,-4 13 0 16,1 0 4-16,-2 7 0 0,3 6 1 0,-6 16 0 16,6-5-53-16,-1 2-10 0,1 1-2 0,-3 9-1 15,8-17-23-15,-3-6 8 0,6-6-8 0,-3 4 0 16,6-18-26 0,-1-6-10-16,3-2-1 0,-2-9-1 0,5-8-22 15,-2-9-5-15,2 0-1 0,-3-9 0 0,3-7-94 16,-4-5-18-16,4-7-4 0,4-5-829 0</inkml:trace>
  <inkml:trace contextRef="#ctx0" brushRef="#br0" timeOffset="52">13475 4676 2487 0,'-3'-35'55'0,"3"22"11"0,-2-1 2 0,-2 1 2 0,2 0-56 0,-1 0-14 16,1 0 0-16,2 4 0 0,0-2 105 0,0 2 19 15,2 7 3-15,-2 2 1 0,3-7-77 0,3 3-15 16,1 2-4-16,5 2 0 0,-1 0-2 0,6 0-1 15,-1 2 0-15,5 5 0 0,1-1-21 0,3 7-8 0,-1-3 0 16,4 0 9 0,-2 6-41-16,5 1-8 0,-7-2-1 0,4 5-1 15,-4 0-77-15,2 2-15 0,-5 0-3 0,0 6-1 16,-4-2-78-16,-1-1-16 0,-2 1-4 0,-3 4 0 0</inkml:trace>
  <inkml:trace contextRef="#ctx0" brushRef="#br0" timeOffset="53">13906 5149 1982 0,'-8'18'56'0,"6"-8"12"0,-5 3-54 0,2 3-14 0,0 1 0 0,3-1 0 15,-2-3 140-15,2 0 26 0,2 0 5 0,0-4 1 16,2 2-71-16,2-6-13 0,-2 2-4 0,3-1 0 16,4-2-25-16,-4-4-6 0,3 0-1 0,1-6 0 15,-4-1-32-15,4 0-6 0,1-2-2 0,-2-4 0 16,0-4 15-16,1 1 2 0,-1-1 1 0,0-1 0 16,2-5-30-16,-4-4 0 0,2-1 0 0,-1-1-10 15,-2-5-2-15,-3 2 0 0,-2-4 0 0,0 4 0 16,-2 9 12-16,-1 3 0 0,-2 4 0 0,-1 7 0 15,-6 3-12-15,0 12-1 0,-4 3 0 0,-4 14 0 0,-2 7 13 16,3 5 0-16,-3 4 0 0,4 10 0 0,1-3 20 0,1 2 9 16,0 0 3-16,1 2 0 0,4-8-16 15,2-3-2-15,4-1-1 0,3 2 0 0,2-10-4 16,2 2-1-16,3-5 0 0,4-3 0 16,0-4-8-16,1 0 0 0,4-1 0 0,0-3 0 0,2-3-14 0,1-2-5 15,1-2-1-15,2-3 0 16,2-6-169-16,-3 4-35 0,5-8-6 0</inkml:trace>
  <inkml:trace contextRef="#ctx0" brushRef="#br0" timeOffset="54">6670 11606 3682 0,'-3'-2'81'0,"-2"-5"17"0,0-2 3 0,-1-8 3 0,1-5-84 0,0-5-20 15,1-8 0-15,1-11 0 0,3-9 0 0,7-8 0 16,3-11 0-16,6-10 0 0,3-10 0 0,8-11 0 16,4-2 0-16,7-10 0 0,8-16 0 0,4-7 0 0,4-12 0 15,4-12 0-15,5-5 0 0,4-13 0 16,2-13 0-16,7-9 0 15,1-13-37-15,-1-2-12 0,4 1-3 0,-10 11 0 16,5 12 20-16,-10 22 4 0,-6 20 1 0,-6 27 0 0,-10 19 11 16,-4 15 1-16,-6 13 1 0,-9 18 0 0,1 13 14 0,-6 12 8 0,0 10 0 0,-5 13-8 15,2 10 15-15,0 16-4 0,-2 16-1 0,5 13 0 32,2 6-34-32,5 14-8 0,0 14 0 0,10 12-1 15,3 9 14-15,4 6 3 0,6 6 1 0,6-2 0 0,6-1-1 0,-2-4-1 0,4-5 0 0,0-9 0 16,0-7 17-16,-4-4 0 0,1-4 0 0,-3-9 0 15,-2-5-20-15,-8-8 4 0,-4-5 0 0,-4-6 0 16,-10-8 16-16,-1 1 17 0,-9-4-3 0,-5-6-1 16,-8-4 7-16,-9-2 0 0,-5 2 1 0,-17 1 0 15,-6-4-9-15,-14 3-3 0,-16-3 0 0,-18 1 0 16,-17-1-9-16,-16 3 0 0,-15 4 0 0,-27 7-11 0,-15 1 0 16,-20 6 0-16,-15 2 0 0,-18 3 0 15,-12 6 11-15,-12 5 0 0,-5 8-9 0,-13 1 9 0,-5-1 0 16,2 5 0-16,2-5 0 0,1 7 0 0,-2 0 0 0,7-2 15 15,5-1-3-15,8 3 0 0,8 1 13 0,6 3 3 16,14-8 0-16,8 8 0 0,8-3-3 16,15-1 0-16,16-4 0 0,19-2 0 0,14-7-17 0,21-2-8 15,16-8 8-15,16-6-8 0,14-6 0 0,19-4 0 16,14-3 0-16,13-4 0 0,17-5 0 0,13-1 12 16,18 0-4-16,18-3 0 0,19-3-8 0,19-10 0 15,27-6 0-15,28-7 8 0,29-14 0 0,32-8 0 0,23-13 0 16,25-9 0-16,31-11-8 0,26-10 8 0,27-10-8 15,17-5 8-15,14-5 21 0,21-3 4 16,18 0 1-16,13 4 0 0,10-1-22 0,6 4-4 0,9 4 0 16,-2-2-8-16,2 4 8 0,-4 14-8 0,-3 8 0 0,-2 7 0 31,-2 8-49-31,-22 9-14 0,-12 12-2 0,-16 11-984 16,-16 7-197-16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0D271CB1-CF6E-B3DC-25A3-37ACA4321C43}"/>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a:extLst>
              <a:ext uri="{FF2B5EF4-FFF2-40B4-BE49-F238E27FC236}">
                <a16:creationId xmlns:a16="http://schemas.microsoft.com/office/drawing/2014/main" id="{46152E6D-F42B-9B54-A690-DF175FF7050A}"/>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s-ES" altLang="es-ES"/>
          </a:p>
        </p:txBody>
      </p:sp>
      <p:sp>
        <p:nvSpPr>
          <p:cNvPr id="3075" name="Rectangle 3">
            <a:extLst>
              <a:ext uri="{FF2B5EF4-FFF2-40B4-BE49-F238E27FC236}">
                <a16:creationId xmlns:a16="http://schemas.microsoft.com/office/drawing/2014/main" id="{B501ECE5-97ED-C063-80E5-9CBC7226BAEB}"/>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57200" algn="l"/>
                <a:tab pos="914400" algn="l"/>
                <a:tab pos="1371600" algn="l"/>
                <a:tab pos="1828800" algn="l"/>
                <a:tab pos="2286000" algn="l"/>
                <a:tab pos="2743200" algn="l"/>
                <a:tab pos="3200400" algn="l"/>
              </a:tabLst>
              <a:defRPr sz="1400">
                <a:solidFill>
                  <a:srgbClr val="000000"/>
                </a:solidFill>
                <a:latin typeface="Times New Roman" panose="02020603050405020304" pitchFamily="18" charset="0"/>
              </a:defRPr>
            </a:lvl1pPr>
          </a:lstStyle>
          <a:p>
            <a:endParaRPr lang="en-US" altLang="es-ES"/>
          </a:p>
        </p:txBody>
      </p:sp>
      <p:sp>
        <p:nvSpPr>
          <p:cNvPr id="3076" name="Rectangle 4">
            <a:extLst>
              <a:ext uri="{FF2B5EF4-FFF2-40B4-BE49-F238E27FC236}">
                <a16:creationId xmlns:a16="http://schemas.microsoft.com/office/drawing/2014/main" id="{6F7E57D7-F7FD-E481-CA48-BC6C793F90CA}"/>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57200" algn="l"/>
                <a:tab pos="914400" algn="l"/>
                <a:tab pos="1371600" algn="l"/>
                <a:tab pos="1828800" algn="l"/>
                <a:tab pos="2286000" algn="l"/>
                <a:tab pos="2743200" algn="l"/>
                <a:tab pos="3200400" algn="l"/>
              </a:tabLst>
              <a:defRPr sz="1400">
                <a:solidFill>
                  <a:srgbClr val="000000"/>
                </a:solidFill>
                <a:latin typeface="Times New Roman" panose="02020603050405020304" pitchFamily="18" charset="0"/>
              </a:defRPr>
            </a:lvl1pPr>
          </a:lstStyle>
          <a:p>
            <a:endParaRPr lang="en-US" altLang="es-ES"/>
          </a:p>
        </p:txBody>
      </p:sp>
      <p:sp>
        <p:nvSpPr>
          <p:cNvPr id="3077" name="Rectangle 5">
            <a:extLst>
              <a:ext uri="{FF2B5EF4-FFF2-40B4-BE49-F238E27FC236}">
                <a16:creationId xmlns:a16="http://schemas.microsoft.com/office/drawing/2014/main" id="{D6E6345D-698E-5740-7202-839839B307BD}"/>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457200" algn="l"/>
                <a:tab pos="914400" algn="l"/>
                <a:tab pos="1371600" algn="l"/>
                <a:tab pos="1828800" algn="l"/>
                <a:tab pos="2286000" algn="l"/>
                <a:tab pos="2743200" algn="l"/>
                <a:tab pos="3200400" algn="l"/>
              </a:tabLst>
              <a:defRPr sz="1400">
                <a:solidFill>
                  <a:srgbClr val="000000"/>
                </a:solidFill>
                <a:latin typeface="Times New Roman" panose="02020603050405020304" pitchFamily="18" charset="0"/>
              </a:defRPr>
            </a:lvl1pPr>
          </a:lstStyle>
          <a:p>
            <a:endParaRPr lang="en-US" altLang="es-ES"/>
          </a:p>
        </p:txBody>
      </p:sp>
      <p:sp>
        <p:nvSpPr>
          <p:cNvPr id="3078" name="Rectangle 6">
            <a:extLst>
              <a:ext uri="{FF2B5EF4-FFF2-40B4-BE49-F238E27FC236}">
                <a16:creationId xmlns:a16="http://schemas.microsoft.com/office/drawing/2014/main" id="{46A7C2DE-9D5C-A96C-51DA-535E92CD4951}"/>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457200" algn="l"/>
                <a:tab pos="914400" algn="l"/>
                <a:tab pos="1371600" algn="l"/>
                <a:tab pos="1828800" algn="l"/>
                <a:tab pos="2286000" algn="l"/>
                <a:tab pos="2743200" algn="l"/>
                <a:tab pos="3200400" algn="l"/>
              </a:tabLst>
              <a:defRPr sz="1400">
                <a:solidFill>
                  <a:srgbClr val="000000"/>
                </a:solidFill>
                <a:latin typeface="Times New Roman" panose="02020603050405020304" pitchFamily="18" charset="0"/>
              </a:defRPr>
            </a:lvl1pPr>
          </a:lstStyle>
          <a:p>
            <a:fld id="{3C55EAA2-3BA0-584D-B970-9205750CD340}" type="slidenum">
              <a:rPr lang="en-US" altLang="es-ES"/>
              <a:pPr/>
              <a:t>‹Nº›</a:t>
            </a:fld>
            <a:endParaRPr lang="en-US" altLang="es-E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F0340584-CE86-C9B3-CE0D-F932DF778ECA}"/>
              </a:ext>
            </a:extLst>
          </p:cNvPr>
          <p:cNvSpPr>
            <a:spLocks noGrp="1" noChangeArrowheads="1"/>
          </p:cNvSpPr>
          <p:nvPr>
            <p:ph type="sldNum"/>
          </p:nvPr>
        </p:nvSpPr>
        <p:spPr>
          <a:ln/>
        </p:spPr>
        <p:txBody>
          <a:bodyPr/>
          <a:lstStyle/>
          <a:p>
            <a:fld id="{AC215D71-320D-A840-B32E-EBF3C1FC92CB}" type="slidenum">
              <a:rPr lang="en-US" altLang="es-ES"/>
              <a:pPr/>
              <a:t>1</a:t>
            </a:fld>
            <a:endParaRPr lang="en-US" altLang="es-ES"/>
          </a:p>
        </p:txBody>
      </p:sp>
      <p:sp>
        <p:nvSpPr>
          <p:cNvPr id="7169" name="Text Box 1">
            <a:extLst>
              <a:ext uri="{FF2B5EF4-FFF2-40B4-BE49-F238E27FC236}">
                <a16:creationId xmlns:a16="http://schemas.microsoft.com/office/drawing/2014/main" id="{1F2FC3E1-BC4A-55E1-AEB9-256845F4DCB0}"/>
              </a:ext>
            </a:extLst>
          </p:cNvPr>
          <p:cNvSpPr txBox="1">
            <a:spLocks noGrp="1" noRot="1" noChangeAspect="1" noChangeArrowheads="1"/>
          </p:cNvSpPr>
          <p:nvPr>
            <p:ph type="sldImg"/>
          </p:nvPr>
        </p:nvSpPr>
        <p:spPr bwMode="auto">
          <a:xfrm>
            <a:off x="533400" y="763588"/>
            <a:ext cx="6704013"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Text Box 2">
            <a:extLst>
              <a:ext uri="{FF2B5EF4-FFF2-40B4-BE49-F238E27FC236}">
                <a16:creationId xmlns:a16="http://schemas.microsoft.com/office/drawing/2014/main" id="{B05973F3-82A0-2D29-D30E-8CE401E5FFC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5839D41C-BC84-4C74-9B44-E6D09A536666}"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18</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2609273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4D990-4552-49C0-97F5-5BCA897E4EC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04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4D990-4552-49C0-97F5-5BCA897E4EC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7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1 – Cumulative incidence of upgrading on biopsies after the</a:t>
            </a:r>
          </a:p>
          <a:p>
            <a:r>
              <a:rPr lang="en-US" sz="1200" b="0" i="0" u="none" strike="noStrike" kern="1200" baseline="0" dirty="0" smtClean="0">
                <a:solidFill>
                  <a:schemeClr val="tx1"/>
                </a:solidFill>
                <a:latin typeface="+mn-lt"/>
                <a:ea typeface="+mn-ea"/>
                <a:cs typeface="+mn-cs"/>
              </a:rPr>
              <a:t>diagnostic biopsy in (A) carriers and </a:t>
            </a:r>
            <a:r>
              <a:rPr lang="en-US" sz="1200" b="0" i="0" u="none" strike="noStrike" kern="1200" baseline="0" dirty="0" err="1" smtClean="0">
                <a:solidFill>
                  <a:schemeClr val="tx1"/>
                </a:solidFill>
                <a:latin typeface="+mn-lt"/>
                <a:ea typeface="+mn-ea"/>
                <a:cs typeface="+mn-cs"/>
              </a:rPr>
              <a:t>noncarriers</a:t>
            </a:r>
            <a:r>
              <a:rPr lang="en-US" sz="1200" b="0" i="0" u="none" strike="noStrike" kern="1200" baseline="0" dirty="0" smtClean="0">
                <a:solidFill>
                  <a:schemeClr val="tx1"/>
                </a:solidFill>
                <a:latin typeface="+mn-lt"/>
                <a:ea typeface="+mn-ea"/>
                <a:cs typeface="+mn-cs"/>
              </a:rPr>
              <a:t> of mutations in BRCA1/</a:t>
            </a:r>
          </a:p>
          <a:p>
            <a:r>
              <a:rPr lang="en-US" sz="1200" b="0" i="0" u="none" strike="noStrike" kern="1200" baseline="0" dirty="0" smtClean="0">
                <a:solidFill>
                  <a:schemeClr val="tx1"/>
                </a:solidFill>
                <a:latin typeface="+mn-lt"/>
                <a:ea typeface="+mn-ea"/>
                <a:cs typeface="+mn-cs"/>
              </a:rPr>
              <a:t>2 and/or ATM; (B) carriers and </a:t>
            </a:r>
            <a:r>
              <a:rPr lang="en-US" sz="1200" b="0" i="0" u="none" strike="noStrike" kern="1200" baseline="0" dirty="0" err="1" smtClean="0">
                <a:solidFill>
                  <a:schemeClr val="tx1"/>
                </a:solidFill>
                <a:latin typeface="+mn-lt"/>
                <a:ea typeface="+mn-ea"/>
                <a:cs typeface="+mn-cs"/>
              </a:rPr>
              <a:t>noncarriers</a:t>
            </a:r>
            <a:r>
              <a:rPr lang="en-US" sz="1200" b="0" i="0" u="none" strike="noStrike" kern="1200" baseline="0" dirty="0" smtClean="0">
                <a:solidFill>
                  <a:schemeClr val="tx1"/>
                </a:solidFill>
                <a:latin typeface="+mn-lt"/>
                <a:ea typeface="+mn-ea"/>
                <a:cs typeface="+mn-cs"/>
              </a:rPr>
              <a:t> of mutations in BRCA2 only.</a:t>
            </a:r>
          </a:p>
          <a:p>
            <a:r>
              <a:rPr lang="en-US" sz="1200" b="0" i="0" u="none" strike="noStrike" kern="1200" baseline="0" dirty="0" smtClean="0">
                <a:solidFill>
                  <a:schemeClr val="tx1"/>
                </a:solidFill>
                <a:latin typeface="+mn-lt"/>
                <a:ea typeface="+mn-ea"/>
                <a:cs typeface="+mn-cs"/>
              </a:rPr>
              <a:t>Cumulative incidence based on competing risk analysis. Upgrading</a:t>
            </a:r>
          </a:p>
          <a:p>
            <a:r>
              <a:rPr lang="en-US" sz="1200" b="0" i="0" u="none" strike="noStrike" kern="1200" baseline="0" dirty="0" smtClean="0">
                <a:solidFill>
                  <a:schemeClr val="tx1"/>
                </a:solidFill>
                <a:latin typeface="+mn-lt"/>
                <a:ea typeface="+mn-ea"/>
                <a:cs typeface="+mn-cs"/>
              </a:rPr>
              <a:t>refers to any grade group (GG) or Gleason score higher than diagnostic</a:t>
            </a:r>
          </a:p>
          <a:p>
            <a:r>
              <a:rPr lang="en-US" sz="1200" b="0" i="0" u="none" strike="noStrike" kern="1200" baseline="0" dirty="0" smtClean="0">
                <a:solidFill>
                  <a:schemeClr val="tx1"/>
                </a:solidFill>
                <a:latin typeface="+mn-lt"/>
                <a:ea typeface="+mn-ea"/>
                <a:cs typeface="+mn-cs"/>
              </a:rPr>
              <a:t>biopsy GG irrespective of initial grade at biopsy.</a:t>
            </a:r>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9BC4D990-4552-49C0-97F5-5BCA897E4EC6}"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21</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16170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39D41C-BC84-4C74-9B44-E6D09A536666}"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0895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000" dirty="0" smtClean="0"/>
              <a:t>Based on prior sequencing studies that identified mutations associated with outcomes in metastatic prostate cancer, we defined </a:t>
            </a:r>
            <a:r>
              <a:rPr lang="en-GB" sz="1000" smtClean="0"/>
              <a:t>a high-risk </a:t>
            </a:r>
            <a:r>
              <a:rPr lang="en-GB" sz="1000" dirty="0" smtClean="0"/>
              <a:t>mutation signature with truncating/ pathogenic germline mutations identified via a </a:t>
            </a:r>
            <a:r>
              <a:rPr lang="en-GB" sz="1000" dirty="0" err="1" smtClean="0"/>
              <a:t>Color</a:t>
            </a:r>
            <a:r>
              <a:rPr lang="en-GB" sz="1000" dirty="0" smtClean="0"/>
              <a:t> Genomics assay and confirmed </a:t>
            </a:r>
            <a:r>
              <a:rPr lang="en-GB" sz="1000" smtClean="0"/>
              <a:t>by CAPP-Seq </a:t>
            </a:r>
            <a:r>
              <a:rPr lang="en-GB" sz="1000" dirty="0" smtClean="0"/>
              <a:t>(Figure 4A; </a:t>
            </a:r>
            <a:r>
              <a:rPr lang="en-GB" sz="1000" dirty="0" err="1" smtClean="0"/>
              <a:t>eTables</a:t>
            </a:r>
            <a:r>
              <a:rPr lang="en-GB" sz="1000" dirty="0" smtClean="0"/>
              <a:t> 5 and6 in Supplement 2). To avoid false negatives owing to undetectable </a:t>
            </a:r>
            <a:r>
              <a:rPr lang="en-GB" sz="1000" dirty="0" err="1" smtClean="0"/>
              <a:t>ctDNA</a:t>
            </a:r>
            <a:r>
              <a:rPr lang="en-GB" sz="1000" dirty="0" smtClean="0"/>
              <a:t>, we limited our analyses to participants with detectable </a:t>
            </a:r>
            <a:r>
              <a:rPr lang="en-GB" sz="1000" dirty="0" err="1" smtClean="0"/>
              <a:t>ctDNA</a:t>
            </a:r>
            <a:r>
              <a:rPr lang="en-GB" sz="1000" dirty="0" smtClean="0"/>
              <a:t> or truncating/pathogenic germline mutations </a:t>
            </a:r>
            <a:r>
              <a:rPr lang="en-GB" sz="1000" smtClean="0"/>
              <a:t>in high-risk </a:t>
            </a:r>
            <a:r>
              <a:rPr lang="en-GB" sz="1000" dirty="0" smtClean="0"/>
              <a:t>genes (n = 22). PFS was significantly longer among participants receiving SABR than among those in the observation arm in </a:t>
            </a:r>
            <a:r>
              <a:rPr lang="en-GB" sz="1000" smtClean="0"/>
              <a:t>the high-risk </a:t>
            </a:r>
            <a:r>
              <a:rPr lang="en-GB" sz="1000" dirty="0" smtClean="0"/>
              <a:t>mutation–negative subgroup (Figure 4B) but not in </a:t>
            </a:r>
            <a:r>
              <a:rPr lang="en-GB" sz="1000" smtClean="0"/>
              <a:t>the high-risk mutation–positive sub- </a:t>
            </a:r>
            <a:r>
              <a:rPr lang="en-GB" sz="1000" dirty="0" smtClean="0"/>
              <a:t>group (Figure 4C).</a:t>
            </a:r>
            <a:endParaRPr lang="en-US" sz="1000" dirty="0" smtClean="0"/>
          </a:p>
          <a:p>
            <a:r>
              <a:rPr lang="en-GB" dirty="0" smtClean="0"/>
              <a:t>IMPORTANCE Complete metastatic ablation of </a:t>
            </a:r>
            <a:r>
              <a:rPr lang="en-GB" dirty="0" err="1" smtClean="0"/>
              <a:t>oligometastatic</a:t>
            </a:r>
            <a:r>
              <a:rPr lang="en-GB" dirty="0" smtClean="0"/>
              <a:t> prostate cancer may provide an alternative to early initiation of androgen deprivation therapy (ADT).</a:t>
            </a:r>
          </a:p>
          <a:p>
            <a:r>
              <a:rPr lang="en-GB" dirty="0" smtClean="0"/>
              <a:t>OBJECTIVE To determine if stereotactic ablative radiotherapy (SABR) improves oncologic outcomes in men with </a:t>
            </a:r>
            <a:r>
              <a:rPr lang="en-GB" dirty="0" err="1" smtClean="0"/>
              <a:t>oligometastatic</a:t>
            </a:r>
            <a:r>
              <a:rPr lang="en-GB" dirty="0" smtClean="0"/>
              <a:t> prostate cancer.</a:t>
            </a:r>
          </a:p>
          <a:p>
            <a:r>
              <a:rPr lang="en-GB" dirty="0" smtClean="0"/>
              <a:t>DESIGN, SETTING, AND PARTICIPANTS The Observation vs Stereotactic Ablative Radiation for </a:t>
            </a:r>
            <a:r>
              <a:rPr lang="en-GB" dirty="0" err="1" smtClean="0"/>
              <a:t>Oligometastatic</a:t>
            </a:r>
            <a:r>
              <a:rPr lang="en-GB" dirty="0" smtClean="0"/>
              <a:t> Prostate Cancer (ORIOLE) phase 2 randomized study accrued participants from 3 US radiation treatment facilities affiliated with a university hospital from May 2016 to March 2018 with a data </a:t>
            </a:r>
            <a:r>
              <a:rPr lang="en-GB" dirty="0" err="1" smtClean="0"/>
              <a:t>cutoff</a:t>
            </a:r>
            <a:r>
              <a:rPr lang="en-GB" dirty="0" smtClean="0"/>
              <a:t> date of May 20, 2019, for analysis. Of80 men screened, 54 men with </a:t>
            </a:r>
            <a:r>
              <a:rPr lang="en-GB" smtClean="0"/>
              <a:t>recurrent hormone-sensitive </a:t>
            </a:r>
            <a:r>
              <a:rPr lang="en-GB" dirty="0" smtClean="0"/>
              <a:t>prostate cancer and 1 to 3metastases detectable by conventional imaging who had not received ADT within 6 months of </a:t>
            </a:r>
            <a:r>
              <a:rPr lang="en-GB" dirty="0" err="1" smtClean="0"/>
              <a:t>enrollment</a:t>
            </a:r>
            <a:r>
              <a:rPr lang="en-GB" dirty="0" smtClean="0"/>
              <a:t> or 3 or more years total were randomized. INTERVENTIONS Patients were randomized in a 2:1 ratio to receive SABR or observation.</a:t>
            </a:r>
          </a:p>
          <a:p>
            <a:r>
              <a:rPr lang="en-GB" dirty="0" smtClean="0"/>
              <a:t>MAIN OUTCOMES AND MEASURES The primary </a:t>
            </a:r>
            <a:r>
              <a:rPr lang="en-GB" dirty="0" err="1" smtClean="0"/>
              <a:t>outcomewas</a:t>
            </a:r>
            <a:r>
              <a:rPr lang="en-GB" dirty="0" smtClean="0"/>
              <a:t> progression at 6 months </a:t>
            </a:r>
            <a:r>
              <a:rPr lang="en-GB" smtClean="0"/>
              <a:t>by prostate-specific </a:t>
            </a:r>
            <a:r>
              <a:rPr lang="en-GB" dirty="0" smtClean="0"/>
              <a:t>antigen level increase, progression detected by conventional imaging, symptomatic progression, ADT initiation for any reason, or death. Predefined secondary outcomes were toxic effects of SABR, local control at 6 months with SABR</a:t>
            </a:r>
            <a:r>
              <a:rPr lang="en-GB" smtClean="0"/>
              <a:t>, progression-free </a:t>
            </a:r>
            <a:r>
              <a:rPr lang="en-GB" dirty="0" smtClean="0"/>
              <a:t>survival, Brief Pain Inventory (Short Form)–measured quality of life, and concordance between conventional imaging </a:t>
            </a:r>
            <a:r>
              <a:rPr lang="en-GB" smtClean="0"/>
              <a:t>and prostate-specific </a:t>
            </a:r>
            <a:r>
              <a:rPr lang="en-GB" dirty="0" smtClean="0"/>
              <a:t>membrane antigen (PSMA)–targeted positron emission tomography in the identification of metastatic disease.</a:t>
            </a:r>
          </a:p>
          <a:p>
            <a:r>
              <a:rPr lang="en-GB" dirty="0" smtClean="0"/>
              <a:t>RESULTS In the 54 men randomized, the median (range) age was 68 </a:t>
            </a:r>
            <a:r>
              <a:rPr lang="en-GB" smtClean="0"/>
              <a:t>(61-70</a:t>
            </a:r>
            <a:r>
              <a:rPr lang="en-GB" dirty="0" smtClean="0"/>
              <a:t>) years for patients allocated to SABR and 68 </a:t>
            </a:r>
            <a:r>
              <a:rPr lang="en-GB" smtClean="0"/>
              <a:t>(64-76</a:t>
            </a:r>
            <a:r>
              <a:rPr lang="en-GB" dirty="0" smtClean="0"/>
              <a:t>) years for those allocated to observation. Progression at 6 months occurred in 7 of 36 patients (19%) receiving SABR and 11 of 18 patients (61%) undergoing observation (P = .005). Treatment with SABR improved </a:t>
            </a:r>
            <a:r>
              <a:rPr lang="en-GB" smtClean="0"/>
              <a:t>median progression-free </a:t>
            </a:r>
            <a:r>
              <a:rPr lang="en-GB" dirty="0" smtClean="0"/>
              <a:t>survival (not reached vs 5.8 months; hazard ratio, 0.30; 95% CI</a:t>
            </a:r>
            <a:r>
              <a:rPr lang="en-GB" smtClean="0"/>
              <a:t>, 0.11-0.81</a:t>
            </a:r>
            <a:r>
              <a:rPr lang="en-GB" dirty="0" smtClean="0"/>
              <a:t>; P = .002). Total consolidation of </a:t>
            </a:r>
            <a:r>
              <a:rPr lang="en-GB" smtClean="0"/>
              <a:t>PSMA radiotracer-avid </a:t>
            </a:r>
            <a:r>
              <a:rPr lang="en-GB" dirty="0" smtClean="0"/>
              <a:t>disease decreased the risk of new lesions at 6 months (16%vs 63%; P = .006). No toxic effects of grade 3 or greater were observed</a:t>
            </a:r>
            <a:r>
              <a:rPr lang="en-GB" smtClean="0"/>
              <a:t>. T-cell </a:t>
            </a:r>
            <a:r>
              <a:rPr lang="en-GB" dirty="0" smtClean="0"/>
              <a:t>receptor sequencing identified significant increased </a:t>
            </a:r>
            <a:r>
              <a:rPr lang="en-GB" dirty="0" err="1" smtClean="0"/>
              <a:t>clonotypic</a:t>
            </a:r>
            <a:r>
              <a:rPr lang="en-GB" dirty="0" smtClean="0"/>
              <a:t> expansion following SABR and correlation between baseline </a:t>
            </a:r>
            <a:r>
              <a:rPr lang="en-GB" dirty="0" err="1" smtClean="0"/>
              <a:t>clonality</a:t>
            </a:r>
            <a:r>
              <a:rPr lang="en-GB" dirty="0" smtClean="0"/>
              <a:t> and progression with SABR only (0.082085 vs 0.026051; P = .03).</a:t>
            </a:r>
          </a:p>
          <a:p>
            <a:r>
              <a:rPr lang="en-GB" dirty="0" smtClean="0"/>
              <a:t>CONCLUSIONS AND RELEVANCE Treatment with SABR for </a:t>
            </a:r>
            <a:r>
              <a:rPr lang="en-GB" dirty="0" err="1" smtClean="0"/>
              <a:t>oligometastatic</a:t>
            </a:r>
            <a:r>
              <a:rPr lang="en-GB" dirty="0" smtClean="0"/>
              <a:t> prostate cancer improved outcomes and was enhanced by total consolidation of disease identified </a:t>
            </a:r>
            <a:r>
              <a:rPr lang="en-GB" smtClean="0"/>
              <a:t>by PSMA-targeted </a:t>
            </a:r>
            <a:r>
              <a:rPr lang="en-GB" dirty="0" smtClean="0"/>
              <a:t>positron emission tomography. SABR induced a systemic immune response, and baseline immune phenotype and </a:t>
            </a:r>
            <a:r>
              <a:rPr lang="en-GB" dirty="0" err="1" smtClean="0"/>
              <a:t>tumor</a:t>
            </a:r>
            <a:r>
              <a:rPr lang="en-GB" dirty="0" smtClean="0"/>
              <a:t> mutation status may predict the benefit from SABR. These results underline the importance of prospective randomized investigation of the </a:t>
            </a:r>
            <a:r>
              <a:rPr lang="en-GB" dirty="0" err="1" smtClean="0"/>
              <a:t>oligometastatic</a:t>
            </a:r>
            <a:r>
              <a:rPr lang="en-GB" dirty="0" smtClean="0"/>
              <a:t> state with integrated imaging and biological correlates.</a:t>
            </a:r>
            <a:endParaRPr lang="en-U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4A2D7F1A-BDA2-4CF7-8153-3C23D87434D2}"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23</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3184542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3. Cause-specific survival (CSS) from diagnosis of metastatic castration-resistant prostate cancer (</a:t>
            </a:r>
            <a:r>
              <a:rPr lang="en-US" sz="1200" b="0" i="0" u="none" strike="noStrike" kern="1200" baseline="0" dirty="0" err="1" smtClean="0">
                <a:solidFill>
                  <a:schemeClr val="tx1"/>
                </a:solidFill>
                <a:latin typeface="+mn-lt"/>
                <a:ea typeface="+mn-ea"/>
                <a:cs typeface="+mn-cs"/>
              </a:rPr>
              <a:t>mCRPC</a:t>
            </a:r>
            <a:r>
              <a:rPr lang="en-US" sz="1200" b="0" i="0" u="none" strike="noStrike" kern="1200" baseline="0" dirty="0" smtClean="0">
                <a:solidFill>
                  <a:schemeClr val="tx1"/>
                </a:solidFill>
                <a:latin typeface="+mn-lt"/>
                <a:ea typeface="+mn-ea"/>
                <a:cs typeface="+mn-cs"/>
              </a:rPr>
              <a:t>). Kaplan-Meier curves for CSS: (A) ATM/ BRCA1/BRCA2/PALB2versus </a:t>
            </a:r>
            <a:r>
              <a:rPr lang="en-US" sz="1200" b="0" i="0" u="none" strike="noStrike" kern="1200" baseline="0" dirty="0" err="1" smtClean="0">
                <a:solidFill>
                  <a:schemeClr val="tx1"/>
                </a:solidFill>
                <a:latin typeface="+mn-lt"/>
                <a:ea typeface="+mn-ea"/>
                <a:cs typeface="+mn-cs"/>
              </a:rPr>
              <a:t>noncarriers</a:t>
            </a:r>
            <a:r>
              <a:rPr lang="en-US" sz="1200" b="0" i="0" u="none" strike="noStrike" kern="1200" baseline="0" dirty="0" smtClean="0">
                <a:solidFill>
                  <a:schemeClr val="tx1"/>
                </a:solidFill>
                <a:latin typeface="+mn-lt"/>
                <a:ea typeface="+mn-ea"/>
                <a:cs typeface="+mn-cs"/>
              </a:rPr>
              <a:t>; (B) BRCA2versus </a:t>
            </a:r>
            <a:r>
              <a:rPr lang="en-US" sz="1200" b="0" i="0" u="none" strike="noStrike" kern="1200" baseline="0" dirty="0" err="1" smtClean="0">
                <a:solidFill>
                  <a:schemeClr val="tx1"/>
                </a:solidFill>
                <a:latin typeface="+mn-lt"/>
                <a:ea typeface="+mn-ea"/>
                <a:cs typeface="+mn-cs"/>
              </a:rPr>
              <a:t>noncarriers</a:t>
            </a:r>
            <a:r>
              <a:rPr lang="en-US" sz="1200" b="0" i="0" u="none" strike="noStrike" kern="1200" baseline="0" dirty="0" smtClean="0">
                <a:solidFill>
                  <a:schemeClr val="tx1"/>
                </a:solidFill>
                <a:latin typeface="+mn-lt"/>
                <a:ea typeface="+mn-ea"/>
                <a:cs typeface="+mn-cs"/>
              </a:rPr>
              <a:t>; (C) All germline DNA damage repair positive (</a:t>
            </a:r>
            <a:r>
              <a:rPr lang="en-US" sz="1200" b="0" i="0" u="none" strike="noStrike" kern="1200" baseline="0" dirty="0" err="1" smtClean="0">
                <a:solidFill>
                  <a:schemeClr val="tx1"/>
                </a:solidFill>
                <a:latin typeface="+mn-lt"/>
                <a:ea typeface="+mn-ea"/>
                <a:cs typeface="+mn-cs"/>
              </a:rPr>
              <a:t>gDDR</a:t>
            </a:r>
            <a:r>
              <a:rPr lang="en-US" sz="1200" b="0" i="0" u="none" strike="noStrike" kern="1200" baseline="0" dirty="0" smtClean="0">
                <a:solidFill>
                  <a:schemeClr val="tx1"/>
                </a:solidFill>
                <a:latin typeface="+mn-lt"/>
                <a:ea typeface="+mn-ea"/>
                <a:cs typeface="+mn-cs"/>
              </a:rPr>
              <a:t>+) versus </a:t>
            </a:r>
            <a:r>
              <a:rPr lang="en-US" sz="1200" b="0" i="0" u="none" strike="noStrike" kern="1200" baseline="0" dirty="0" err="1" smtClean="0">
                <a:solidFill>
                  <a:schemeClr val="tx1"/>
                </a:solidFill>
                <a:latin typeface="+mn-lt"/>
                <a:ea typeface="+mn-ea"/>
                <a:cs typeface="+mn-cs"/>
              </a:rPr>
              <a:t>noncarriers</a:t>
            </a:r>
            <a:r>
              <a:rPr lang="en-US" sz="1200" b="0" i="0" u="none" strike="noStrike" kern="1200" baseline="0" dirty="0" smtClean="0">
                <a:solidFill>
                  <a:schemeClr val="tx1"/>
                </a:solidFill>
                <a:latin typeface="+mn-lt"/>
                <a:ea typeface="+mn-ea"/>
                <a:cs typeface="+mn-cs"/>
              </a:rPr>
              <a:t>. (D) Forest plot of </a:t>
            </a:r>
            <a:r>
              <a:rPr lang="en-US" sz="1200" b="0" i="0" u="none" strike="noStrike" kern="1200" baseline="0" dirty="0" err="1" smtClean="0">
                <a:solidFill>
                  <a:schemeClr val="tx1"/>
                </a:solidFill>
                <a:latin typeface="+mn-lt"/>
                <a:ea typeface="+mn-ea"/>
                <a:cs typeface="+mn-cs"/>
              </a:rPr>
              <a:t>univariable</a:t>
            </a:r>
            <a:r>
              <a:rPr lang="en-US" sz="1200" b="0" i="0" u="none" strike="noStrike" kern="1200" baseline="0" dirty="0" smtClean="0">
                <a:solidFill>
                  <a:schemeClr val="tx1"/>
                </a:solidFill>
                <a:latin typeface="+mn-lt"/>
                <a:ea typeface="+mn-ea"/>
                <a:cs typeface="+mn-cs"/>
              </a:rPr>
              <a:t> hazard ratios (HRs) for CSS. ALP, alkaline phosphatase; ECOG, Eastern Cooperative Oncology Group; LDH, lactate de- hydrogenase; PCa, prostate cancer; PSA, prostate-specific antigen</a:t>
            </a:r>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4D990-4552-49C0-97F5-5BCA897E4EC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27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smtClean="0"/>
              <a:t>Figure 1. Kaplan–Meier Estimates of Overall Survival and </a:t>
            </a:r>
            <a:r>
              <a:rPr lang="en-GB" b="1" smtClean="0"/>
              <a:t>Corresponding Crossover-Adjusted </a:t>
            </a:r>
            <a:r>
              <a:rPr lang="en-GB" b="1" dirty="0" smtClean="0"/>
              <a:t>Sensitivity Analyses in Cohort A.</a:t>
            </a:r>
          </a:p>
          <a:p>
            <a:r>
              <a:rPr lang="en-GB" dirty="0" smtClean="0"/>
              <a:t>Panel A shows overall survival among the patients in </a:t>
            </a:r>
            <a:r>
              <a:rPr lang="en-GB" smtClean="0"/>
              <a:t>the intention-to-treat </a:t>
            </a:r>
            <a:r>
              <a:rPr lang="en-GB" dirty="0" smtClean="0"/>
              <a:t>population who had at least </a:t>
            </a:r>
            <a:r>
              <a:rPr lang="en-GB" smtClean="0"/>
              <a:t>one altera- </a:t>
            </a:r>
            <a:r>
              <a:rPr lang="en-GB" dirty="0" err="1" smtClean="0"/>
              <a:t>tion</a:t>
            </a:r>
            <a:r>
              <a:rPr lang="en-GB" dirty="0" smtClean="0"/>
              <a:t> in BRCA1, BRCA2, or ATM (cohort A). Panel B shows overall survival in cohort A, as adjusted with the use of </a:t>
            </a:r>
            <a:r>
              <a:rPr lang="en-GB" smtClean="0"/>
              <a:t>a rank-preserving </a:t>
            </a:r>
            <a:r>
              <a:rPr lang="en-GB" dirty="0" smtClean="0"/>
              <a:t>structural failure time model (with a </a:t>
            </a:r>
            <a:r>
              <a:rPr lang="en-GB" dirty="0" err="1" smtClean="0"/>
              <a:t>recensoring</a:t>
            </a:r>
            <a:r>
              <a:rPr lang="en-GB" dirty="0" smtClean="0"/>
              <a:t> approach to avoid possible informative censoring bias) to show the effect of crossover of patients from control therapy to </a:t>
            </a:r>
            <a:r>
              <a:rPr lang="en-GB" dirty="0" err="1" smtClean="0"/>
              <a:t>olaparib</a:t>
            </a:r>
            <a:r>
              <a:rPr lang="en-GB" dirty="0" smtClean="0"/>
              <a:t> as a subsequent </a:t>
            </a:r>
            <a:r>
              <a:rPr lang="en-GB" smtClean="0"/>
              <a:t>anticancer thera- </a:t>
            </a:r>
            <a:r>
              <a:rPr lang="en-GB" dirty="0" err="1" smtClean="0"/>
              <a:t>py</a:t>
            </a:r>
            <a:r>
              <a:rPr lang="en-GB" dirty="0" smtClean="0"/>
              <a:t>. For the patients who had censored data, the median duration </a:t>
            </a:r>
            <a:r>
              <a:rPr lang="en-GB" smtClean="0"/>
              <a:t>of follow-up </a:t>
            </a:r>
            <a:r>
              <a:rPr lang="en-GB" dirty="0" smtClean="0"/>
              <a:t>was 21.9 months among those in the </a:t>
            </a:r>
            <a:r>
              <a:rPr lang="en-GB" dirty="0" err="1" smtClean="0"/>
              <a:t>olaparib</a:t>
            </a:r>
            <a:r>
              <a:rPr lang="en-GB" dirty="0" smtClean="0"/>
              <a:t> group and 21.0 months among those in the control group. The alpha spent at the final analysis of overall survival was 0.047. Among the 83 patients in cohort A who were assigned to the control group, 56 (67%) crossed over to receive </a:t>
            </a:r>
            <a:r>
              <a:rPr lang="en-GB" dirty="0" err="1" smtClean="0"/>
              <a:t>olaparib</a:t>
            </a:r>
            <a:r>
              <a:rPr lang="en-GB" dirty="0" smtClean="0"/>
              <a:t>.</a:t>
            </a:r>
          </a:p>
          <a:p>
            <a:endParaRPr lang="en-GB" b="1" dirty="0" smtClean="0"/>
          </a:p>
          <a:p>
            <a:r>
              <a:rPr lang="en-GB" b="1" dirty="0" smtClean="0"/>
              <a:t>PLATINO</a:t>
            </a:r>
          </a:p>
          <a:p>
            <a:endParaRPr lang="en-US" b="1"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5916D-3E0F-4177-B97A-5F249AB7DB0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75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a:t>
            </a:r>
            <a:endParaRPr lang="en-U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A485916D-3E0F-4177-B97A-5F249AB7DB01}"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26</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2040357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Conclusions In this multicenter international case series</a:t>
            </a:r>
            <a:r>
              <a:rPr lang="en-US" smtClean="0"/>
              <a:t>, </a:t>
            </a:r>
            <a:r>
              <a:rPr lang="en-US" b="1" smtClean="0"/>
              <a:t>platinum-based </a:t>
            </a:r>
            <a:r>
              <a:rPr lang="en-US" b="1" dirty="0" smtClean="0"/>
              <a:t>treatment was associated with promising activity in </a:t>
            </a:r>
            <a:r>
              <a:rPr lang="en-US" b="1" smtClean="0"/>
              <a:t>a biomarker-preselected </a:t>
            </a:r>
            <a:r>
              <a:rPr lang="en-US" b="1" dirty="0" smtClean="0"/>
              <a:t>population of patients with CRPC and DNA repair gene aberrations</a:t>
            </a:r>
            <a:r>
              <a:rPr lang="en-US" dirty="0" smtClean="0"/>
              <a:t>. </a:t>
            </a:r>
          </a:p>
          <a:p>
            <a:pPr marL="171450" indent="-171450">
              <a:buFont typeface="Arial" panose="020B0604020202020204" pitchFamily="34" charset="0"/>
              <a:buChar char="•"/>
            </a:pPr>
            <a:r>
              <a:rPr lang="en-US" dirty="0" smtClean="0"/>
              <a:t>These results need prospective validation, which hopefully will be provided from the currently recruiting trials in molecularly selected prostate cancer populations. </a:t>
            </a:r>
          </a:p>
          <a:p>
            <a:pPr marL="171450" indent="-171450">
              <a:buFont typeface="Arial" panose="020B0604020202020204" pitchFamily="34" charset="0"/>
              <a:buChar char="•"/>
            </a:pPr>
            <a:r>
              <a:rPr lang="en-US" dirty="0" smtClean="0"/>
              <a:t>Based on our analysis</a:t>
            </a:r>
            <a:r>
              <a:rPr lang="en-US" smtClean="0"/>
              <a:t>, </a:t>
            </a:r>
            <a:r>
              <a:rPr lang="en-US" b="1" i="1" smtClean="0"/>
              <a:t>platinum-containing </a:t>
            </a:r>
            <a:r>
              <a:rPr lang="en-US" b="1" i="1" dirty="0" smtClean="0"/>
              <a:t>therapy should be considered in patients with DNA repair gene aberrations, especially if access to a PARP inhibitor is not available.</a:t>
            </a:r>
          </a:p>
          <a:p>
            <a:endParaRPr lang="en-US" dirty="0" smtClean="0"/>
          </a:p>
          <a:p>
            <a:pPr marL="171450" indent="-171450">
              <a:buFont typeface="Arial" panose="020B0604020202020204" pitchFamily="34" charset="0"/>
              <a:buChar char="•"/>
            </a:pPr>
            <a:r>
              <a:rPr lang="en-GB" b="1" dirty="0" smtClean="0"/>
              <a:t>IMPORTANCE</a:t>
            </a:r>
            <a:r>
              <a:rPr lang="en-GB" dirty="0" smtClean="0"/>
              <a:t> DNA repair gene aberrations occur in 20% to 30% of patients </a:t>
            </a:r>
            <a:r>
              <a:rPr lang="en-GB" smtClean="0"/>
              <a:t>with castration- </a:t>
            </a:r>
            <a:r>
              <a:rPr lang="en-GB" dirty="0" smtClean="0"/>
              <a:t>resistant prostate cancer (CRPC), and some of these aberrations have been associated with sensitivity </a:t>
            </a:r>
            <a:r>
              <a:rPr lang="en-GB" smtClean="0"/>
              <a:t>to poly(ADP-ribose</a:t>
            </a:r>
            <a:r>
              <a:rPr lang="en-GB" dirty="0" smtClean="0"/>
              <a:t>) polymerase (PARP) </a:t>
            </a:r>
            <a:r>
              <a:rPr lang="en-GB" smtClean="0"/>
              <a:t>inhibition platinum-based </a:t>
            </a:r>
            <a:r>
              <a:rPr lang="en-GB" dirty="0" smtClean="0"/>
              <a:t>treatments. However, previous trials </a:t>
            </a:r>
            <a:r>
              <a:rPr lang="en-GB" smtClean="0"/>
              <a:t>assessing platinum-based </a:t>
            </a:r>
            <a:r>
              <a:rPr lang="en-GB" dirty="0" smtClean="0"/>
              <a:t>treatments in patients with CRPC have mostly included </a:t>
            </a:r>
            <a:r>
              <a:rPr lang="en-GB" smtClean="0"/>
              <a:t>a biomarker-unselected </a:t>
            </a:r>
            <a:r>
              <a:rPr lang="en-GB" dirty="0" smtClean="0"/>
              <a:t>population; therefore, efficacy in these patients is unknown.</a:t>
            </a:r>
          </a:p>
          <a:p>
            <a:pPr marL="171450" indent="-171450">
              <a:buFont typeface="Arial" panose="020B0604020202020204" pitchFamily="34" charset="0"/>
              <a:buChar char="•"/>
            </a:pPr>
            <a:r>
              <a:rPr lang="en-GB" b="1" dirty="0" smtClean="0"/>
              <a:t>OBJECTIVE</a:t>
            </a:r>
            <a:r>
              <a:rPr lang="en-GB" dirty="0" smtClean="0"/>
              <a:t> To characterize the antitumor activity </a:t>
            </a:r>
            <a:r>
              <a:rPr lang="en-GB" smtClean="0"/>
              <a:t>of platinum-based </a:t>
            </a:r>
            <a:r>
              <a:rPr lang="en-GB" dirty="0" smtClean="0"/>
              <a:t>therapies in men with CRPC with or without DNA repair gene alterations.</a:t>
            </a:r>
          </a:p>
          <a:p>
            <a:pPr marL="171450" indent="-171450">
              <a:buFont typeface="Arial" panose="020B0604020202020204" pitchFamily="34" charset="0"/>
              <a:buChar char="•"/>
            </a:pPr>
            <a:r>
              <a:rPr lang="en-GB" b="1" dirty="0" smtClean="0"/>
              <a:t>DESIGN, SETTING, AND PARTICIPANTS</a:t>
            </a:r>
            <a:r>
              <a:rPr lang="en-GB" dirty="0" smtClean="0"/>
              <a:t> In this case series, data from 508 patients with CRPC treated </a:t>
            </a:r>
            <a:r>
              <a:rPr lang="en-GB" smtClean="0"/>
              <a:t>with platinum-based </a:t>
            </a:r>
            <a:r>
              <a:rPr lang="en-GB" dirty="0" smtClean="0"/>
              <a:t>therapy were collected from 25 academic </a:t>
            </a:r>
            <a:r>
              <a:rPr lang="en-GB" dirty="0" err="1" smtClean="0"/>
              <a:t>centers</a:t>
            </a:r>
            <a:r>
              <a:rPr lang="en-GB" dirty="0" smtClean="0"/>
              <a:t> from 12 countries worldwide. Patients were grouped by status of DNA repair gene aberrations (</a:t>
            </a:r>
            <a:r>
              <a:rPr lang="en-GB" dirty="0" err="1" smtClean="0"/>
              <a:t>ie</a:t>
            </a:r>
            <a:r>
              <a:rPr lang="en-GB" dirty="0" smtClean="0"/>
              <a:t>, cohort 1, present; cohort 2, not detected; and cohort 3, not tested). Data were collected from January 1986 to December 2018. Data analysis was performed in 2019, with data closure in April 2019.</a:t>
            </a:r>
          </a:p>
          <a:p>
            <a:pPr marL="171450" indent="-171450">
              <a:buFont typeface="Arial" panose="020B0604020202020204" pitchFamily="34" charset="0"/>
              <a:buChar char="•"/>
            </a:pPr>
            <a:r>
              <a:rPr lang="en-GB" b="1" dirty="0" smtClean="0"/>
              <a:t>EXPOSURE</a:t>
            </a:r>
            <a:r>
              <a:rPr lang="en-GB" dirty="0" smtClean="0"/>
              <a:t> Treatment </a:t>
            </a:r>
            <a:r>
              <a:rPr lang="en-GB" smtClean="0"/>
              <a:t>with platinum-based </a:t>
            </a:r>
            <a:r>
              <a:rPr lang="en-GB" dirty="0" smtClean="0"/>
              <a:t>compounds either as monotherapy or combination therapy.</a:t>
            </a:r>
          </a:p>
          <a:p>
            <a:pPr marL="171450" indent="-171450">
              <a:buFont typeface="Arial" panose="020B0604020202020204" pitchFamily="34" charset="0"/>
              <a:buChar char="•"/>
            </a:pPr>
            <a:r>
              <a:rPr lang="en-GB" b="1" dirty="0" smtClean="0"/>
              <a:t>MAIN OUT COMES AND MEASURES </a:t>
            </a:r>
            <a:r>
              <a:rPr lang="en-GB" dirty="0" smtClean="0"/>
              <a:t>The primary end points were as follows: (1) antitumor activity </a:t>
            </a:r>
            <a:r>
              <a:rPr lang="en-GB" smtClean="0"/>
              <a:t>of platinum-based </a:t>
            </a:r>
            <a:r>
              <a:rPr lang="en-GB" dirty="0" smtClean="0"/>
              <a:t>therapy, defined as a decrease </a:t>
            </a:r>
            <a:r>
              <a:rPr lang="en-GB" smtClean="0"/>
              <a:t>in prostate-specific </a:t>
            </a:r>
            <a:r>
              <a:rPr lang="en-GB" dirty="0" smtClean="0"/>
              <a:t>antigen (PSA) level of at least 50% and/or radiological soft tissue response in patients with measurable disease and (2) the association of response with the presence or absence of DNA repair gene aberrations.</a:t>
            </a:r>
          </a:p>
          <a:p>
            <a:pPr marL="171450" indent="-171450">
              <a:buFont typeface="Arial" panose="020B0604020202020204" pitchFamily="34" charset="0"/>
              <a:buChar char="•"/>
            </a:pPr>
            <a:r>
              <a:rPr lang="en-GB" b="1" dirty="0" smtClean="0"/>
              <a:t>RESULTS</a:t>
            </a:r>
            <a:r>
              <a:rPr lang="en-GB" dirty="0" smtClean="0"/>
              <a:t> A total of 508 men with a median (range) age of 61 </a:t>
            </a:r>
            <a:r>
              <a:rPr lang="en-GB" smtClean="0"/>
              <a:t>(27-88</a:t>
            </a:r>
            <a:r>
              <a:rPr lang="en-GB" dirty="0" smtClean="0"/>
              <a:t>) years were included in this analysis. DNA repair gene aberrations were present in 80 patients (14.7%; cohort 1), absent in 98 (19.3%; cohort 2), and not tested in 330 (65.0%; cohort 3). Of408 patients who </a:t>
            </a:r>
            <a:r>
              <a:rPr lang="en-GB" smtClean="0"/>
              <a:t>received platinum- </a:t>
            </a:r>
            <a:r>
              <a:rPr lang="en-GB" dirty="0" smtClean="0"/>
              <a:t>based combination therapy, 338 patients (82.8%) received docetaxel, paclitaxel, or etoposide, and 70 (17.2%) </a:t>
            </a:r>
            <a:r>
              <a:rPr lang="en-GB" smtClean="0"/>
              <a:t>received platinum-based </a:t>
            </a:r>
            <a:r>
              <a:rPr lang="en-GB" dirty="0" smtClean="0"/>
              <a:t>combination treatment with another partner. A PSA level decrease of at least 50%was seen in 33 patients (47.1%) in cohort 1 and 26 (36.1%) in cohort 2 (P = .20). In evaluable patients, soft tissue responses were documented in 28 of 58 patients (48.3%) in cohort 1 and 21 of67 (31.3%) in cohort 2 (P = .07). In the subgroup of44 patients with BRCA2 gene alterations, PSA level decreases of at least 50%were documented in 23 patients (63.9%) and soft tissue responses in 17 of 34 patients (50.0%) with evaluable disease. In cohort 3, PSA level decreases of at least 50% and soft tissue responses were documented in 81 of 284 patients (28.5%) and 38 of 185 patients (20.5%) with evaluable disease, respectively.</a:t>
            </a:r>
          </a:p>
          <a:p>
            <a:pPr marL="171450" indent="-171450">
              <a:buFont typeface="Arial" panose="020B0604020202020204" pitchFamily="34" charset="0"/>
              <a:buChar char="•"/>
            </a:pPr>
            <a:r>
              <a:rPr lang="en-GB" b="1" dirty="0" smtClean="0"/>
              <a:t>CONCLUSIONS AND RELEVANCE</a:t>
            </a:r>
            <a:r>
              <a:rPr lang="en-GB" dirty="0" smtClean="0"/>
              <a:t> In this study</a:t>
            </a:r>
            <a:r>
              <a:rPr lang="en-GB" smtClean="0"/>
              <a:t>, platinum-based </a:t>
            </a:r>
            <a:r>
              <a:rPr lang="en-GB" dirty="0" smtClean="0"/>
              <a:t>treatment was associated with relevant antitumor activity in </a:t>
            </a:r>
            <a:r>
              <a:rPr lang="en-GB" smtClean="0"/>
              <a:t>a biomarker-positive </a:t>
            </a:r>
            <a:r>
              <a:rPr lang="en-GB" dirty="0" smtClean="0"/>
              <a:t>population of patients with advanced prostate cancer with DNA repair gene aberrations. The findings of this study suggest </a:t>
            </a:r>
            <a:r>
              <a:rPr lang="en-GB" smtClean="0"/>
              <a:t>that platinum-based </a:t>
            </a:r>
            <a:r>
              <a:rPr lang="en-GB" dirty="0" smtClean="0"/>
              <a:t>treatment may be considered an option for these patients.</a:t>
            </a:r>
            <a:endParaRPr lang="en-US" dirty="0" smtClean="0"/>
          </a:p>
          <a:p>
            <a:endParaRPr lang="en-US" dirty="0" smtClean="0"/>
          </a:p>
          <a:p>
            <a:endParaRPr lang="en-US" dirty="0" smtClean="0"/>
          </a:p>
          <a:p>
            <a:r>
              <a:rPr lang="en-US" dirty="0" smtClean="0"/>
              <a:t>Analysis was stratified to 1 of 3 cohorts: germline BRCA variant</a:t>
            </a:r>
            <a:r>
              <a:rPr lang="en-US" smtClean="0"/>
              <a:t>, BRCA-like</a:t>
            </a:r>
            <a:r>
              <a:rPr lang="en-US" dirty="0" smtClean="0"/>
              <a:t>, </a:t>
            </a:r>
            <a:r>
              <a:rPr lang="en-US" smtClean="0"/>
              <a:t>or non-BRCA</a:t>
            </a:r>
            <a:r>
              <a:rPr lang="en-US" dirty="0" smtClean="0"/>
              <a:t>. The BRCA variant </a:t>
            </a:r>
            <a:r>
              <a:rPr lang="en-US" smtClean="0"/>
              <a:t>and BRCA-like </a:t>
            </a:r>
            <a:r>
              <a:rPr lang="en-US" dirty="0" smtClean="0"/>
              <a:t>groups that received combined therapy showed a statistically significant improvement in PFS and improved overall survival, although the difference for overall survival was not significant. (Aurora</a:t>
            </a:r>
            <a:r>
              <a:rPr lang="en-US" baseline="0" dirty="0" smtClean="0"/>
              <a:t> M. JAMA Network Open, 2020)</a:t>
            </a:r>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9BC4D990-4552-49C0-97F5-5BCA897E4EC6}"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27</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1439011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66064" rtl="0" eaLnBrk="1" fontAlgn="auto" latinLnBrk="0" hangingPunct="1">
              <a:lnSpc>
                <a:spcPct val="100000"/>
              </a:lnSpc>
              <a:spcBef>
                <a:spcPts val="0"/>
              </a:spcBef>
              <a:spcAft>
                <a:spcPts val="0"/>
              </a:spcAft>
              <a:buClrTx/>
              <a:buSzTx/>
              <a:buFontTx/>
              <a:buNone/>
              <a:tabLst/>
              <a:defRPr/>
            </a:pPr>
            <a:fld id="{FF12AA33-0567-4C01-AB5D-1D8CC25E03EB}"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64"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381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5839D41C-BC84-4C74-9B44-E6D09A536666}"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28</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136509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Background Co-inhibition of poly(ADP-ribose) polymerase (PARP) and androgen receptor activity might result in </a:t>
            </a:r>
            <a:r>
              <a:rPr lang="en-GB" dirty="0" err="1" smtClean="0"/>
              <a:t>antitumour</a:t>
            </a:r>
            <a:r>
              <a:rPr lang="en-GB" dirty="0" smtClean="0"/>
              <a:t> efficacy irrespective of alterations in DNA damage repair genes involved in homologous recombination repair (HRR). We aimed to compare the efficacy and safety of </a:t>
            </a:r>
            <a:r>
              <a:rPr lang="en-GB" dirty="0" err="1" smtClean="0"/>
              <a:t>talazoparib</a:t>
            </a:r>
            <a:r>
              <a:rPr lang="en-GB" dirty="0" smtClean="0"/>
              <a:t> (a PARP inhibitor) plus enzalutamide (an androgen receptor blocker) versus enzalutamide alone in patients with metastatic castration-resistant prostate cancer (</a:t>
            </a:r>
            <a:r>
              <a:rPr lang="en-GB" dirty="0" err="1" smtClean="0"/>
              <a:t>mCRPC</a:t>
            </a:r>
            <a:r>
              <a:rPr lang="en-GB" dirty="0" smtClean="0"/>
              <a:t>).</a:t>
            </a:r>
          </a:p>
          <a:p>
            <a:r>
              <a:rPr lang="en-GB" dirty="0" smtClean="0"/>
              <a:t>Methods TALAPRO-2 is a randomised, double-blind, phase 3 trial of </a:t>
            </a:r>
            <a:r>
              <a:rPr lang="en-GB" dirty="0" err="1" smtClean="0"/>
              <a:t>talazoparib</a:t>
            </a:r>
            <a:r>
              <a:rPr lang="en-GB" dirty="0" smtClean="0"/>
              <a:t> plus enzalutamide versus placebo plus enzalutamide as first-line therapy in men (age ≥18 years [≥20 years in Japan]) with asymptomatic or mildly symptomatic </a:t>
            </a:r>
            <a:r>
              <a:rPr lang="en-GB" dirty="0" err="1" smtClean="0"/>
              <a:t>mCRPC</a:t>
            </a:r>
            <a:r>
              <a:rPr lang="en-GB" dirty="0" smtClean="0"/>
              <a:t> receiving ongoing androgen deprivation therapy. Patients were enrolled from 223 hospitals, cancer centres, and medical centres in 26 countries in North America, Europe, Israel, South America, South Africa, and the Asia-Pacific region. Patients were prospectively assessed for HRR gene alterations in tumour tissue and randomly assigned (1:1) to </a:t>
            </a:r>
            <a:r>
              <a:rPr lang="en-GB" dirty="0" err="1" smtClean="0"/>
              <a:t>talazoparib</a:t>
            </a:r>
            <a:r>
              <a:rPr lang="en-GB" dirty="0" smtClean="0"/>
              <a:t> 0·5 mg or placebo, plus enzalutamide 160 mg, administered orally once daily. Randomisation was stratified by HRR gene alteration status (deficient vs non-deficient or unknown) and previous treatment with life-prolonging therapy (docetaxel or </a:t>
            </a:r>
            <a:r>
              <a:rPr lang="en-GB" dirty="0" err="1" smtClean="0"/>
              <a:t>abiraterone</a:t>
            </a:r>
            <a:r>
              <a:rPr lang="en-GB" dirty="0" smtClean="0"/>
              <a:t>, or both: yes vs no) in the castration-sensitive setting. The sponsor, patients, and investigators were masked to </a:t>
            </a:r>
            <a:r>
              <a:rPr lang="en-GB" dirty="0" err="1" smtClean="0"/>
              <a:t>talazoparib</a:t>
            </a:r>
            <a:r>
              <a:rPr lang="en-GB" dirty="0" smtClean="0"/>
              <a:t> or placebo, while enzalutamide was open-label. The primary endpoint was radiographic progression-free survival (</a:t>
            </a:r>
            <a:r>
              <a:rPr lang="en-GB" dirty="0" err="1" smtClean="0"/>
              <a:t>rPFS</a:t>
            </a:r>
            <a:r>
              <a:rPr lang="en-GB" dirty="0" smtClean="0"/>
              <a:t>) by blinded independent central review, evaluated in the intention-to-treat population. Safety was evaluated in all patients who received at least one dose of study drug. This study is registered with ClinicalTrials.gov (NCT03395197) and is ongoing.</a:t>
            </a:r>
          </a:p>
          <a:p>
            <a:r>
              <a:rPr lang="en-GB" dirty="0" smtClean="0"/>
              <a:t>Findings Between Jan 7, 2019, and Sept 17, 2020, 805 patients were enrolled and randomly assigned (402 to the </a:t>
            </a:r>
            <a:r>
              <a:rPr lang="en-GB" dirty="0" err="1" smtClean="0"/>
              <a:t>talazoparib</a:t>
            </a:r>
            <a:r>
              <a:rPr lang="en-GB" dirty="0" smtClean="0"/>
              <a:t> group and 403 to the placebo group). Median follow-up for </a:t>
            </a:r>
            <a:r>
              <a:rPr lang="en-GB" dirty="0" err="1" smtClean="0"/>
              <a:t>rPFS</a:t>
            </a:r>
            <a:r>
              <a:rPr lang="en-GB" dirty="0" smtClean="0"/>
              <a:t> was 24·9 months (IQR 21·9–30·2) for the </a:t>
            </a:r>
            <a:r>
              <a:rPr lang="en-GB" dirty="0" err="1" smtClean="0"/>
              <a:t>talazoparib</a:t>
            </a:r>
            <a:r>
              <a:rPr lang="en-GB" dirty="0" smtClean="0"/>
              <a:t> group and 24·6 months (14·4–30·2) for the placebo group. At the planned primary analysis, median </a:t>
            </a:r>
            <a:r>
              <a:rPr lang="en-GB" dirty="0" err="1" smtClean="0"/>
              <a:t>rPFS</a:t>
            </a:r>
            <a:r>
              <a:rPr lang="en-GB" dirty="0" smtClean="0"/>
              <a:t> was not reached (95% CI 27·5 months–not reached) for </a:t>
            </a:r>
            <a:r>
              <a:rPr lang="en-GB" dirty="0" err="1" smtClean="0"/>
              <a:t>talazoparib</a:t>
            </a:r>
            <a:r>
              <a:rPr lang="en-GB" dirty="0" smtClean="0"/>
              <a:t> plus enzalutamide and 21·9 months (16·6–25·1) for placebo plus enzalutamide (hazard ratio 0·63; 95% CI 0·51–0·78; p&lt;0·0001). In the </a:t>
            </a:r>
            <a:r>
              <a:rPr lang="en-GB" dirty="0" err="1" smtClean="0"/>
              <a:t>talazoparib</a:t>
            </a:r>
            <a:r>
              <a:rPr lang="en-GB" dirty="0" smtClean="0"/>
              <a:t> group, the most common treatment-emergent adverse events were anaemia, neutropenia, and fatigue; the most common grade 3–4 event was anaemia (185 [46%] of 398 patients), which improved after dose reduction, and only 33 (8%) of 398 patients discontinued </a:t>
            </a:r>
            <a:r>
              <a:rPr lang="en-GB" dirty="0" err="1" smtClean="0"/>
              <a:t>talazoparib</a:t>
            </a:r>
            <a:r>
              <a:rPr lang="en-GB" dirty="0" smtClean="0"/>
              <a:t> due to anaemia. Treatment-related deaths occurred in no patients in the </a:t>
            </a:r>
            <a:r>
              <a:rPr lang="en-GB" dirty="0" err="1" smtClean="0"/>
              <a:t>talazoparib</a:t>
            </a:r>
            <a:r>
              <a:rPr lang="en-GB" dirty="0" smtClean="0"/>
              <a:t> group and two patients (&lt;1%) in the placebo group.</a:t>
            </a:r>
          </a:p>
          <a:p>
            <a:r>
              <a:rPr lang="en-GB" dirty="0" smtClean="0"/>
              <a:t>Interpretation </a:t>
            </a:r>
            <a:r>
              <a:rPr lang="en-GB" dirty="0" err="1" smtClean="0"/>
              <a:t>Talazoparib</a:t>
            </a:r>
            <a:r>
              <a:rPr lang="en-GB" dirty="0" smtClean="0"/>
              <a:t> plus enzalutamide resulted in clinically meaningful and statistically significant improvement in </a:t>
            </a:r>
            <a:r>
              <a:rPr lang="en-GB" dirty="0" err="1" smtClean="0"/>
              <a:t>rPFS</a:t>
            </a:r>
            <a:r>
              <a:rPr lang="en-GB" dirty="0" smtClean="0"/>
              <a:t> versus standard of care enzalutamide as first-line treatment for patients with </a:t>
            </a:r>
            <a:r>
              <a:rPr lang="en-GB" dirty="0" err="1" smtClean="0"/>
              <a:t>mCRPC</a:t>
            </a:r>
            <a:r>
              <a:rPr lang="en-GB" dirty="0" smtClean="0"/>
              <a:t>. Final overall survival data and additional long-term safety follow-up will further clarify the clinical benefit of the treatment combination in patients with and without tumour HRR gene alterations.</a:t>
            </a:r>
            <a:endParaRPr lang="en-US" dirty="0"/>
          </a:p>
        </p:txBody>
      </p:sp>
      <p:sp>
        <p:nvSpPr>
          <p:cNvPr id="4" name="Marcador de número de diapositiva 3"/>
          <p:cNvSpPr>
            <a:spLocks noGrp="1"/>
          </p:cNvSpPr>
          <p:nvPr>
            <p:ph type="sldNum" idx="10"/>
          </p:nvPr>
        </p:nvSpPr>
        <p:spPr/>
        <p:txBody>
          <a:bodyPr/>
          <a:lstStyle/>
          <a:p>
            <a:fld id="{3C55EAA2-3BA0-584D-B970-9205750CD340}" type="slidenum">
              <a:rPr lang="en-US" altLang="es-ES" smtClean="0"/>
              <a:pPr/>
              <a:t>30</a:t>
            </a:fld>
            <a:endParaRPr lang="en-US" altLang="es-ES"/>
          </a:p>
        </p:txBody>
      </p:sp>
    </p:spTree>
    <p:extLst>
      <p:ext uri="{BB962C8B-B14F-4D97-AF65-F5344CB8AC3E}">
        <p14:creationId xmlns:p14="http://schemas.microsoft.com/office/powerpoint/2010/main" val="2150964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Background Co-inhibition of poly(ADP-ribose) polymerase (PARP) and androgen receptor activity might result in </a:t>
            </a:r>
            <a:r>
              <a:rPr lang="en-GB" dirty="0" err="1" smtClean="0"/>
              <a:t>antitumour</a:t>
            </a:r>
            <a:r>
              <a:rPr lang="en-GB" dirty="0" smtClean="0"/>
              <a:t> efficacy irrespective of alterations in DNA damage repair genes involved in homologous recombination repair (HRR). We aimed to compare the efficacy and safety of </a:t>
            </a:r>
            <a:r>
              <a:rPr lang="en-GB" dirty="0" err="1" smtClean="0"/>
              <a:t>talazoparib</a:t>
            </a:r>
            <a:r>
              <a:rPr lang="en-GB" dirty="0" smtClean="0"/>
              <a:t> (a PARP inhibitor) plus enzalutamide (an androgen receptor blocker) versus enzalutamide alone in patients with metastatic castration-resistant prostate cancer (</a:t>
            </a:r>
            <a:r>
              <a:rPr lang="en-GB" dirty="0" err="1" smtClean="0"/>
              <a:t>mCRPC</a:t>
            </a:r>
            <a:r>
              <a:rPr lang="en-GB" dirty="0" smtClean="0"/>
              <a:t>).</a:t>
            </a:r>
          </a:p>
          <a:p>
            <a:r>
              <a:rPr lang="en-GB" dirty="0" smtClean="0"/>
              <a:t>Methods TALAPRO-2 is a randomised, double-blind, phase 3 trial of </a:t>
            </a:r>
            <a:r>
              <a:rPr lang="en-GB" dirty="0" err="1" smtClean="0"/>
              <a:t>talazoparib</a:t>
            </a:r>
            <a:r>
              <a:rPr lang="en-GB" dirty="0" smtClean="0"/>
              <a:t> plus enzalutamide versus placebo plus enzalutamide as first-line therapy in men (age ≥18 years [≥20 years in Japan]) with asymptomatic or mildly symptomatic </a:t>
            </a:r>
            <a:r>
              <a:rPr lang="en-GB" dirty="0" err="1" smtClean="0"/>
              <a:t>mCRPC</a:t>
            </a:r>
            <a:r>
              <a:rPr lang="en-GB" dirty="0" smtClean="0"/>
              <a:t> receiving ongoing androgen deprivation therapy. Patients were enrolled from 223 hospitals, cancer centres, and medical centres in 26 countries in North America, Europe, Israel, South America, South Africa, and the Asia-Pacific region. Patients were prospectively assessed for HRR gene alterations in tumour tissue and randomly assigned (1:1) to </a:t>
            </a:r>
            <a:r>
              <a:rPr lang="en-GB" dirty="0" err="1" smtClean="0"/>
              <a:t>talazoparib</a:t>
            </a:r>
            <a:r>
              <a:rPr lang="en-GB" dirty="0" smtClean="0"/>
              <a:t> 0·5 mg or placebo, plus enzalutamide 160 mg, administered orally once daily. Randomisation was stratified by HRR gene alteration status (deficient vs non-deficient or unknown) and previous treatment with life-prolonging therapy (docetaxel or </a:t>
            </a:r>
            <a:r>
              <a:rPr lang="en-GB" dirty="0" err="1" smtClean="0"/>
              <a:t>abiraterone</a:t>
            </a:r>
            <a:r>
              <a:rPr lang="en-GB" dirty="0" smtClean="0"/>
              <a:t>, or both: yes vs no) in the castration-sensitive setting. The sponsor, patients, and investigators were masked to </a:t>
            </a:r>
            <a:r>
              <a:rPr lang="en-GB" dirty="0" err="1" smtClean="0"/>
              <a:t>talazoparib</a:t>
            </a:r>
            <a:r>
              <a:rPr lang="en-GB" dirty="0" smtClean="0"/>
              <a:t> or placebo, while enzalutamide was open-label. The primary endpoint was radiographic progression-free survival (</a:t>
            </a:r>
            <a:r>
              <a:rPr lang="en-GB" dirty="0" err="1" smtClean="0"/>
              <a:t>rPFS</a:t>
            </a:r>
            <a:r>
              <a:rPr lang="en-GB" dirty="0" smtClean="0"/>
              <a:t>) by blinded independent central review, evaluated in the intention-to-treat population. Safety was evaluated in all patients who received at least one dose of study drug. This study is registered with ClinicalTrials.gov (NCT03395197) and is ongoing.</a:t>
            </a:r>
          </a:p>
          <a:p>
            <a:r>
              <a:rPr lang="en-GB" dirty="0" smtClean="0"/>
              <a:t>Findings Between Jan 7, 2019, and Sept 17, 2020, 805 patients were enrolled and randomly assigned (402 to the </a:t>
            </a:r>
            <a:r>
              <a:rPr lang="en-GB" dirty="0" err="1" smtClean="0"/>
              <a:t>talazoparib</a:t>
            </a:r>
            <a:r>
              <a:rPr lang="en-GB" dirty="0" smtClean="0"/>
              <a:t> group and 403 to the placebo group). Median follow-up for </a:t>
            </a:r>
            <a:r>
              <a:rPr lang="en-GB" dirty="0" err="1" smtClean="0"/>
              <a:t>rPFS</a:t>
            </a:r>
            <a:r>
              <a:rPr lang="en-GB" dirty="0" smtClean="0"/>
              <a:t> was 24·9 months (IQR 21·9–30·2) for the </a:t>
            </a:r>
            <a:r>
              <a:rPr lang="en-GB" dirty="0" err="1" smtClean="0"/>
              <a:t>talazoparib</a:t>
            </a:r>
            <a:r>
              <a:rPr lang="en-GB" dirty="0" smtClean="0"/>
              <a:t> group and 24·6 months (14·4–30·2) for the placebo group. At the planned primary analysis, median </a:t>
            </a:r>
            <a:r>
              <a:rPr lang="en-GB" dirty="0" err="1" smtClean="0"/>
              <a:t>rPFS</a:t>
            </a:r>
            <a:r>
              <a:rPr lang="en-GB" dirty="0" smtClean="0"/>
              <a:t> was not reached (95% CI 27·5 months–not reached) for </a:t>
            </a:r>
            <a:r>
              <a:rPr lang="en-GB" dirty="0" err="1" smtClean="0"/>
              <a:t>talazoparib</a:t>
            </a:r>
            <a:r>
              <a:rPr lang="en-GB" dirty="0" smtClean="0"/>
              <a:t> plus enzalutamide and 21·9 months (16·6–25·1) for placebo plus enzalutamide (hazard ratio 0·63; 95% CI 0·51–0·78; p&lt;0·0001). In the </a:t>
            </a:r>
            <a:r>
              <a:rPr lang="en-GB" dirty="0" err="1" smtClean="0"/>
              <a:t>talazoparib</a:t>
            </a:r>
            <a:r>
              <a:rPr lang="en-GB" dirty="0" smtClean="0"/>
              <a:t> group, the most common treatment-emergent adverse events were anaemia, neutropenia, and fatigue; the most common grade 3–4 event was anaemia (185 [46%] of 398 patients), which improved after dose reduction, and only 33 (8%) of 398 patients discontinued </a:t>
            </a:r>
            <a:r>
              <a:rPr lang="en-GB" dirty="0" err="1" smtClean="0"/>
              <a:t>talazoparib</a:t>
            </a:r>
            <a:r>
              <a:rPr lang="en-GB" dirty="0" smtClean="0"/>
              <a:t> due to anaemia. Treatment-related deaths occurred in no patients in the </a:t>
            </a:r>
            <a:r>
              <a:rPr lang="en-GB" dirty="0" err="1" smtClean="0"/>
              <a:t>talazoparib</a:t>
            </a:r>
            <a:r>
              <a:rPr lang="en-GB" dirty="0" smtClean="0"/>
              <a:t> group and two patients (&lt;1%) in the placebo group.</a:t>
            </a:r>
          </a:p>
          <a:p>
            <a:r>
              <a:rPr lang="en-GB" dirty="0" smtClean="0"/>
              <a:t>Interpretation </a:t>
            </a:r>
            <a:r>
              <a:rPr lang="en-GB" dirty="0" err="1" smtClean="0"/>
              <a:t>Talazoparib</a:t>
            </a:r>
            <a:r>
              <a:rPr lang="en-GB" dirty="0" smtClean="0"/>
              <a:t> plus enzalutamide resulted in clinically meaningful and statistically significant improvement in </a:t>
            </a:r>
            <a:r>
              <a:rPr lang="en-GB" dirty="0" err="1" smtClean="0"/>
              <a:t>rPFS</a:t>
            </a:r>
            <a:r>
              <a:rPr lang="en-GB" dirty="0" smtClean="0"/>
              <a:t> versus standard of care enzalutamide as first-line treatment for patients with </a:t>
            </a:r>
            <a:r>
              <a:rPr lang="en-GB" dirty="0" err="1" smtClean="0"/>
              <a:t>mCRPC</a:t>
            </a:r>
            <a:r>
              <a:rPr lang="en-GB" dirty="0" smtClean="0"/>
              <a:t>. Final overall survival data and additional long-term safety follow-up will further clarify the clinical benefit of the treatment combination in patients with and without tumour HRR gene alterations.</a:t>
            </a:r>
            <a:endParaRPr lang="en-US" dirty="0"/>
          </a:p>
        </p:txBody>
      </p:sp>
      <p:sp>
        <p:nvSpPr>
          <p:cNvPr id="4" name="Marcador de número de diapositiva 3"/>
          <p:cNvSpPr>
            <a:spLocks noGrp="1"/>
          </p:cNvSpPr>
          <p:nvPr>
            <p:ph type="sldNum" idx="10"/>
          </p:nvPr>
        </p:nvSpPr>
        <p:spPr/>
        <p:txBody>
          <a:bodyPr/>
          <a:lstStyle/>
          <a:p>
            <a:fld id="{3C55EAA2-3BA0-584D-B970-9205750CD340}" type="slidenum">
              <a:rPr lang="en-US" altLang="es-ES" smtClean="0"/>
              <a:pPr/>
              <a:t>31</a:t>
            </a:fld>
            <a:endParaRPr lang="en-US" altLang="es-ES"/>
          </a:p>
        </p:txBody>
      </p:sp>
    </p:spTree>
    <p:extLst>
      <p:ext uri="{BB962C8B-B14F-4D97-AF65-F5344CB8AC3E}">
        <p14:creationId xmlns:p14="http://schemas.microsoft.com/office/powerpoint/2010/main" val="409410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i="0" dirty="0" smtClean="0"/>
              <a:t>La vía de</a:t>
            </a:r>
            <a:r>
              <a:rPr lang="es-ES" b="1" i="0" baseline="0" dirty="0" smtClean="0"/>
              <a:t> la reparación del DNA.</a:t>
            </a:r>
          </a:p>
          <a:p>
            <a:pPr marL="171450" indent="-171450">
              <a:buFont typeface="Arial" panose="020B0604020202020204" pitchFamily="34" charset="0"/>
              <a:buChar char="•"/>
            </a:pPr>
            <a:r>
              <a:rPr lang="es-ES" b="0" i="0" baseline="0" dirty="0" smtClean="0"/>
              <a:t>Se observan alteraciones de reparación del ADN en ~ 20% de </a:t>
            </a:r>
            <a:r>
              <a:rPr lang="es-ES" b="0" i="0" baseline="0" dirty="0" err="1" smtClean="0"/>
              <a:t>mCRPC</a:t>
            </a:r>
            <a:r>
              <a:rPr lang="es-ES" b="0" i="0" baseline="0" dirty="0" smtClean="0"/>
              <a:t>, más comúnmente mutaciones en genes de recombinación homóloga (HR) como BRCA2, BRCA1 y ATM23 (Figura 4). Es importante destacar que estas alteraciones pueden ocurrir tanto a nivel somático (tumor) como a nivel de la línea germinal23,58. Debido a la alta frecuencia de alteraciones de la línea germinal (hasta en un 12% de los hombres con cáncer de próstata avanzado, incluso en pacientes no seleccionados por edad o antecedentes familiares) 58, la Red Nacional Integral del Cáncer ahora recomienda la prueba de la línea germinal para todos los pacientes con cáncer de próstata metastásico59. . Esta alta frecuencia de mutaciones tiene implicaciones importantes no solo para los hombres con cáncer de próstata, sino también para los miembros de su familia, ya que tienen un mayor riesgo de desarrollar otros tipos de cáncer60.</a:t>
            </a:r>
          </a:p>
          <a:p>
            <a:pPr marL="171450" indent="-171450">
              <a:buFont typeface="Arial" panose="020B0604020202020204" pitchFamily="34" charset="0"/>
              <a:buChar char="•"/>
            </a:pPr>
            <a:r>
              <a:rPr lang="es-ES" b="0" i="0" baseline="0" dirty="0" smtClean="0"/>
              <a:t>Los </a:t>
            </a:r>
            <a:r>
              <a:rPr lang="es-ES" b="1" i="0" baseline="0" dirty="0" smtClean="0"/>
              <a:t>tumores que pierden la vía de la HR </a:t>
            </a:r>
            <a:r>
              <a:rPr lang="es-ES" b="0" i="0" baseline="0" dirty="0" smtClean="0"/>
              <a:t>son preferentemente </a:t>
            </a:r>
            <a:r>
              <a:rPr lang="es-ES" b="1" i="1" baseline="0" dirty="0" smtClean="0"/>
              <a:t>sensibles a la inhibición de la poli </a:t>
            </a:r>
            <a:r>
              <a:rPr lang="es-ES" b="1" i="1" baseline="0" smtClean="0"/>
              <a:t>(ADP-ribosa</a:t>
            </a:r>
            <a:r>
              <a:rPr lang="es-ES" b="1" i="1" baseline="0" dirty="0" smtClean="0"/>
              <a:t>) polimerasa (PARP) </a:t>
            </a:r>
            <a:r>
              <a:rPr lang="es-ES" b="0" i="0" baseline="0" dirty="0" smtClean="0"/>
              <a:t>o</a:t>
            </a:r>
            <a:r>
              <a:rPr lang="es-ES" b="1" i="1" baseline="0" dirty="0" smtClean="0"/>
              <a:t> la administración de un agente que daña el ADN, como la quimioterapia con platino</a:t>
            </a:r>
            <a:r>
              <a:rPr lang="es-ES" b="0" i="0" baseline="0" dirty="0" smtClean="0"/>
              <a:t>, a través de un mecanismo de letalidad sintética61. Los inhibidores de PARP y la quimioterapia con platino son eficaces en otros tipos de cáncer con aberraciones del gen HR62. En </a:t>
            </a:r>
            <a:r>
              <a:rPr lang="es-ES" b="0" i="0" baseline="0" dirty="0" err="1" smtClean="0"/>
              <a:t>mCRPC</a:t>
            </a:r>
            <a:r>
              <a:rPr lang="es-ES" b="0" i="0" baseline="0" dirty="0" smtClean="0"/>
              <a:t>, se han observado respuestas significativas al tratamiento con el inhibidor de PARP olaparib63 o quimioterapia </a:t>
            </a:r>
            <a:r>
              <a:rPr lang="es-ES" b="0" i="0" baseline="0" smtClean="0"/>
              <a:t>con platino64-66 </a:t>
            </a:r>
            <a:r>
              <a:rPr lang="es-ES" b="0" i="0" baseline="0" dirty="0" smtClean="0"/>
              <a:t>en pacientes con deficiencia de HR (somática o línea germinal). Por ejemplo, el 88% de los pacientes (14/16) que tenían defectos de FC en un ensayo de fase II de </a:t>
            </a:r>
            <a:r>
              <a:rPr lang="es-ES" b="0" i="0" baseline="0" dirty="0" err="1" smtClean="0"/>
              <a:t>olaparib</a:t>
            </a:r>
            <a:r>
              <a:rPr lang="es-ES" b="0" i="0" baseline="0" dirty="0" smtClean="0"/>
              <a:t> respondieron a la terapia63. En un comunicado de prensa (agosto de 2019) se informó que un ensayo clínico de fase III de </a:t>
            </a:r>
            <a:r>
              <a:rPr lang="es-ES" b="0" i="0" baseline="0" dirty="0" err="1" smtClean="0"/>
              <a:t>olaparib</a:t>
            </a:r>
            <a:r>
              <a:rPr lang="es-ES" b="0" i="0" baseline="0" dirty="0" smtClean="0"/>
              <a:t> versus ARPI en hombres con </a:t>
            </a:r>
            <a:r>
              <a:rPr lang="es-ES" b="0" i="0" baseline="0" dirty="0" err="1" smtClean="0"/>
              <a:t>mCRPC</a:t>
            </a:r>
            <a:r>
              <a:rPr lang="es-ES" b="0" i="0" baseline="0" dirty="0" smtClean="0"/>
              <a:t> y una mutación del gen HR que habían progresado en ARPI anterior (el ensayo </a:t>
            </a:r>
            <a:r>
              <a:rPr lang="es-ES" b="0" i="0" baseline="0" dirty="0" err="1" smtClean="0"/>
              <a:t>PROfound</a:t>
            </a:r>
            <a:r>
              <a:rPr lang="es-ES" b="0" i="0" baseline="0" dirty="0" smtClean="0"/>
              <a:t>) había alcanzado su criterio de valoración principal de SLP radiográfica en Pacientes con </a:t>
            </a:r>
            <a:r>
              <a:rPr lang="es-ES" b="0" i="0" baseline="0" dirty="0" err="1" smtClean="0"/>
              <a:t>mCRPC</a:t>
            </a:r>
            <a:r>
              <a:rPr lang="es-ES" b="0" i="0" baseline="0" dirty="0" smtClean="0"/>
              <a:t> con alteraciones genómicas BRCA1, BRCA2 o ATM. Aún no se han publicado los datos completos, pero es probable que las pruebas de estas aberraciones genéticas se vuelvan más frecuentes. </a:t>
            </a:r>
            <a:r>
              <a:rPr lang="es-ES" b="1" i="1" baseline="0" dirty="0" smtClean="0"/>
              <a:t>Aunque no se han reportado datos de ensayos clínicos prospectivos para quimioterapias basadas en platino en pacientes con deficiencia de FC, se han reportado respuestas excepcionales65–67. </a:t>
            </a:r>
            <a:r>
              <a:rPr lang="es-ES" b="0" i="0" baseline="0" dirty="0" smtClean="0"/>
              <a:t>Aún se necesitan datos sobre qué genes probar y qué alteraciones responden mejor a los inhibidores de PARP y la quimioterapia con platino. Además, se requiere una comprensión más profunda de la resistencia al tratamiento, así como una comprensión de cómo identificar entre los pacientes que desarrollan resistencia a aquellos que se beneficiarían de la terapia secuencial con platino después de un inhibidor de PARP o viceversa68. </a:t>
            </a:r>
            <a:r>
              <a:rPr lang="es-ES" b="0" i="1" baseline="0" dirty="0" smtClean="0"/>
              <a:t>La resistencia a los inhibidores de PARP y la quimioterapia con platino no se superponen completamente, pero ambas pueden implicar mutaciones de reversión que hacen que los genes de reparación del ADN restauren su marco de lectura abierto normal e inviertan la sensibilidad a los agentes que dañan el ADN69,70.</a:t>
            </a:r>
          </a:p>
          <a:p>
            <a:pPr marL="171450" indent="-171450">
              <a:buFont typeface="Arial" panose="020B0604020202020204" pitchFamily="34" charset="0"/>
              <a:buChar char="•"/>
            </a:pPr>
            <a:r>
              <a:rPr lang="es-ES" b="0" i="0" baseline="0" dirty="0" smtClean="0"/>
              <a:t>Además de los genes HR, aproximadamente </a:t>
            </a:r>
            <a:r>
              <a:rPr lang="es-ES" b="0" i="0" baseline="0" smtClean="0"/>
              <a:t>el 3-5</a:t>
            </a:r>
            <a:r>
              <a:rPr lang="es-ES" b="0" i="0" baseline="0" dirty="0" smtClean="0"/>
              <a:t>% de los pacientes con cáncer de próstata tienen una deficiencia en los genes de reparación de errores de emparejamiento (</a:t>
            </a:r>
            <a:r>
              <a:rPr lang="es-ES" b="0" i="0" baseline="0" dirty="0" err="1" smtClean="0"/>
              <a:t>dMMR</a:t>
            </a:r>
            <a:r>
              <a:rPr lang="es-ES" b="0" i="0" baseline="0" dirty="0" smtClean="0"/>
              <a:t>) como MSH2, MSH6, PMS2 y MLH1, que típicamente conduce a </a:t>
            </a:r>
            <a:r>
              <a:rPr lang="es-ES" b="0" i="0" baseline="0" dirty="0" err="1" smtClean="0"/>
              <a:t>hipermutación</a:t>
            </a:r>
            <a:r>
              <a:rPr lang="es-ES" b="0" i="0" baseline="0" dirty="0" smtClean="0"/>
              <a:t> e inestabilidad de </a:t>
            </a:r>
            <a:r>
              <a:rPr lang="es-ES" b="0" i="0" baseline="0" dirty="0" err="1" smtClean="0"/>
              <a:t>microsatélites</a:t>
            </a:r>
            <a:r>
              <a:rPr lang="es-ES" b="0" i="0" baseline="0" dirty="0" smtClean="0"/>
              <a:t> (MSI) 71. Las mutaciones en los genes MMR también pueden ocurrir a nivel somático o de la línea germinal, y la pérdida de la expresión de la proteína reparadora de errores de apareamiento a menudo se detecta en tumores mediante </a:t>
            </a:r>
            <a:r>
              <a:rPr lang="es-ES" b="0" i="0" baseline="0" dirty="0" err="1" smtClean="0"/>
              <a:t>inmunohistoquímica</a:t>
            </a:r>
            <a:r>
              <a:rPr lang="es-ES" b="0" i="0" baseline="0" dirty="0" smtClean="0"/>
              <a:t>. </a:t>
            </a:r>
            <a:r>
              <a:rPr lang="es-ES" b="1" i="1" baseline="0" dirty="0" smtClean="0"/>
              <a:t>La presencia de </a:t>
            </a:r>
            <a:r>
              <a:rPr lang="es-ES" b="1" i="1" baseline="0" dirty="0" err="1" smtClean="0"/>
              <a:t>dMMR</a:t>
            </a:r>
            <a:r>
              <a:rPr lang="es-ES" b="1" i="1" baseline="0" dirty="0" smtClean="0"/>
              <a:t> en tumores de próstata se ha asociado con un aumento de la expresión de </a:t>
            </a:r>
            <a:r>
              <a:rPr lang="es-ES" b="1" i="1" baseline="0" dirty="0" err="1" smtClean="0"/>
              <a:t>neoantígenos</a:t>
            </a:r>
            <a:r>
              <a:rPr lang="es-ES" b="1" i="1" baseline="0" dirty="0" smtClean="0"/>
              <a:t> </a:t>
            </a:r>
            <a:r>
              <a:rPr lang="es-ES" b="1" i="1" baseline="0" smtClean="0"/>
              <a:t>y PD-L1</a:t>
            </a:r>
            <a:r>
              <a:rPr lang="es-ES" b="1" i="1" baseline="0" dirty="0" smtClean="0"/>
              <a:t>, e infiltración inmunitaria, incluida la regulación positiva de genes asociados con el reclutamiento de células dendríticas, macrófagos y otras células mieloides y células T72</a:t>
            </a:r>
            <a:r>
              <a:rPr lang="es-ES" b="0" i="0" baseline="0" dirty="0" smtClean="0"/>
              <a:t>. La identificación de pacientes con </a:t>
            </a:r>
            <a:r>
              <a:rPr lang="es-ES" b="0" i="0" baseline="0" dirty="0" err="1" smtClean="0"/>
              <a:t>dMMR</a:t>
            </a:r>
            <a:r>
              <a:rPr lang="es-ES" b="0" i="0" baseline="0" dirty="0" smtClean="0"/>
              <a:t> es importante porque este subconjunto de pacientes es potencialmente susceptible a la inmunoterapia con inhibidores de puntos de control; </a:t>
            </a:r>
            <a:r>
              <a:rPr lang="es-ES" b="1" i="1" baseline="0" dirty="0" smtClean="0"/>
              <a:t>se han informado respuestas a la inhibición de puntos de control en otros tipos de tumores71, y el </a:t>
            </a:r>
            <a:r>
              <a:rPr lang="es-ES" b="1" i="1" baseline="0" dirty="0" err="1" smtClean="0"/>
              <a:t>pembrolizumab</a:t>
            </a:r>
            <a:r>
              <a:rPr lang="es-ES" b="1" i="1" baseline="0" dirty="0" smtClean="0"/>
              <a:t>, un </a:t>
            </a:r>
            <a:r>
              <a:rPr lang="es-ES" b="1" i="1" baseline="0" smtClean="0"/>
              <a:t>anticuerpo anti-PD-1</a:t>
            </a:r>
            <a:r>
              <a:rPr lang="es-ES" b="1" i="1" baseline="0" dirty="0" smtClean="0"/>
              <a:t>, está aprobado por la FDA para todos los </a:t>
            </a:r>
            <a:r>
              <a:rPr lang="es-ES" b="1" i="1" baseline="0" dirty="0" err="1" smtClean="0"/>
              <a:t>dMMR</a:t>
            </a:r>
            <a:r>
              <a:rPr lang="es-ES" b="1" i="1" baseline="0" dirty="0" smtClean="0"/>
              <a:t> y tipos de cáncer MSI, incluido el cáncer de próstata73.</a:t>
            </a:r>
            <a:r>
              <a:rPr lang="es-ES" b="0" i="0" baseline="0" dirty="0" smtClean="0"/>
              <a:t> Sin embargo, las respuestas en el cáncer de próstata </a:t>
            </a:r>
            <a:r>
              <a:rPr lang="es-ES" b="0" i="0" baseline="0" dirty="0" err="1" smtClean="0"/>
              <a:t>dMMR</a:t>
            </a:r>
            <a:r>
              <a:rPr lang="es-ES" b="0" i="0" baseline="0" dirty="0" smtClean="0"/>
              <a:t> y MSI no son universales; En un estudio, solo 6 de 11 pacientes con CRPC con </a:t>
            </a:r>
            <a:r>
              <a:rPr lang="es-ES" b="0" i="0" baseline="0" smtClean="0"/>
              <a:t>tumores MSI-high </a:t>
            </a:r>
            <a:r>
              <a:rPr lang="es-ES" b="0" i="0" baseline="0" dirty="0" smtClean="0"/>
              <a:t>/ </a:t>
            </a:r>
            <a:r>
              <a:rPr lang="es-ES" b="0" i="0" baseline="0" dirty="0" err="1" smtClean="0"/>
              <a:t>dMMR</a:t>
            </a:r>
            <a:r>
              <a:rPr lang="es-ES" b="0" i="0" baseline="0" dirty="0" smtClean="0"/>
              <a:t> que fueron tratados con </a:t>
            </a:r>
            <a:r>
              <a:rPr lang="es-ES" b="0" i="0" baseline="0" smtClean="0"/>
              <a:t>terapia anti-PD-1 </a:t>
            </a:r>
            <a:r>
              <a:rPr lang="es-ES" b="0" i="0" baseline="0" dirty="0" smtClean="0"/>
              <a:t>lograron una disminución de PSA de&gt; 50% 71. Se necesitan más datos para comprender por qué algunos pacientes no responden y para determinar el ensayo óptimo para evaluar la pérdida de MMR y MSI en el cáncer de próstata. No obstante, la aprobación de </a:t>
            </a:r>
            <a:r>
              <a:rPr lang="es-ES" b="0" i="0" baseline="0" dirty="0" err="1" smtClean="0"/>
              <a:t>pembrolizumab</a:t>
            </a:r>
            <a:r>
              <a:rPr lang="es-ES" b="0" i="0" baseline="0" dirty="0" smtClean="0"/>
              <a:t> para esta población seleccionada por </a:t>
            </a:r>
            <a:r>
              <a:rPr lang="es-ES" b="0" i="0" baseline="0" dirty="0" err="1" smtClean="0"/>
              <a:t>biomarcadores</a:t>
            </a:r>
            <a:r>
              <a:rPr lang="es-ES" b="0" i="0" baseline="0" dirty="0" smtClean="0"/>
              <a:t> ha llevado a un aumento de las pruebas clínicas para identificar a los pacientes para este tratamiento.</a:t>
            </a:r>
          </a:p>
          <a:p>
            <a:pPr marL="171450" indent="-171450">
              <a:buFont typeface="Arial" panose="020B0604020202020204" pitchFamily="34" charset="0"/>
              <a:buChar char="•"/>
            </a:pPr>
            <a:r>
              <a:rPr lang="es-ES" b="0" i="0" baseline="0" dirty="0" smtClean="0"/>
              <a:t>Las </a:t>
            </a:r>
            <a:r>
              <a:rPr lang="es-ES" b="1" i="0" baseline="0" dirty="0" smtClean="0"/>
              <a:t>mutaciones </a:t>
            </a:r>
            <a:r>
              <a:rPr lang="es-ES" b="1" i="0" baseline="0" dirty="0" err="1" smtClean="0"/>
              <a:t>inactivadoras</a:t>
            </a:r>
            <a:r>
              <a:rPr lang="es-ES" b="1" i="0" baseline="0" dirty="0" smtClean="0"/>
              <a:t> de la quinasa CDK12 dependiente de </a:t>
            </a:r>
            <a:r>
              <a:rPr lang="es-ES" b="1" i="0" baseline="0" dirty="0" err="1" smtClean="0"/>
              <a:t>ciclina</a:t>
            </a:r>
            <a:r>
              <a:rPr lang="es-ES" b="0" i="0" baseline="0" dirty="0" smtClean="0"/>
              <a:t>, que están presentes en hasta el 7% de los tumores de </a:t>
            </a:r>
            <a:r>
              <a:rPr lang="es-ES" b="0" i="0" baseline="0" dirty="0" err="1" smtClean="0"/>
              <a:t>mCRPC</a:t>
            </a:r>
            <a:r>
              <a:rPr lang="es-ES" b="0" i="0" baseline="0" dirty="0" smtClean="0"/>
              <a:t>, también se han </a:t>
            </a:r>
            <a:r>
              <a:rPr lang="es-ES" b="1" i="1" baseline="0" dirty="0" smtClean="0"/>
              <a:t>asociado con la respuesta a inhibidores de puntos de control inmunitarios</a:t>
            </a:r>
            <a:r>
              <a:rPr lang="es-ES" b="0" i="0" baseline="0" dirty="0" smtClean="0"/>
              <a:t>. La quinasa 12 dependiente de </a:t>
            </a:r>
            <a:r>
              <a:rPr lang="es-ES" b="0" i="0" baseline="0" dirty="0" err="1" smtClean="0"/>
              <a:t>ciclina</a:t>
            </a:r>
            <a:r>
              <a:rPr lang="es-ES" b="0" i="0" baseline="0" dirty="0" smtClean="0"/>
              <a:t> (CDK12) es un factor de transcripción que forma un complejo con la </a:t>
            </a:r>
            <a:r>
              <a:rPr lang="es-ES" b="0" i="0" baseline="0" dirty="0" err="1" smtClean="0"/>
              <a:t>ciclina</a:t>
            </a:r>
            <a:r>
              <a:rPr lang="es-ES" b="0" i="0" baseline="0" dirty="0" smtClean="0"/>
              <a:t> K para regular la expresión génica en la vía de reparación del ADN; la inactivación da como resultado duplicaciones focales en tándem, aumento de fusiones de genes y producción de neoantígenos74. Se han observado respuestas de PSA excepcionales (dos de cuatro pacientes) en hombres con </a:t>
            </a:r>
            <a:r>
              <a:rPr lang="es-ES" b="0" i="0" baseline="0" dirty="0" err="1" smtClean="0"/>
              <a:t>mCRPC</a:t>
            </a:r>
            <a:r>
              <a:rPr lang="es-ES" b="0" i="0" baseline="0" dirty="0" smtClean="0"/>
              <a:t> con mutaciones de CDK12 tratados con un inhibidor del punto de control </a:t>
            </a:r>
            <a:r>
              <a:rPr lang="es-ES" b="0" i="0" baseline="0" smtClean="0"/>
              <a:t>inmune anti-PD-174</a:t>
            </a:r>
            <a:r>
              <a:rPr lang="es-ES" b="0" i="0" baseline="0" dirty="0" smtClean="0"/>
              <a:t>, lo que sugiere que las </a:t>
            </a:r>
            <a:r>
              <a:rPr lang="es-ES" b="1" i="1" baseline="0" dirty="0" smtClean="0"/>
              <a:t>mutaciones de CDK12 podrían ser un </a:t>
            </a:r>
            <a:r>
              <a:rPr lang="es-ES" b="1" i="1" baseline="0" dirty="0" err="1" smtClean="0"/>
              <a:t>biomarcador</a:t>
            </a:r>
            <a:r>
              <a:rPr lang="es-ES" b="1" i="1" baseline="0" dirty="0" smtClean="0"/>
              <a:t> potencial de respuesta a la inhibición del punto de control inmune. Se está llevando a cabo un ensayo clínico de fase II de </a:t>
            </a:r>
            <a:r>
              <a:rPr lang="es-ES" b="1" i="1" baseline="0" dirty="0" err="1" smtClean="0"/>
              <a:t>ipilimumab</a:t>
            </a:r>
            <a:r>
              <a:rPr lang="es-ES" b="1" i="1" baseline="0" dirty="0" smtClean="0"/>
              <a:t> y </a:t>
            </a:r>
            <a:r>
              <a:rPr lang="es-ES" b="1" i="1" baseline="0" dirty="0" err="1" smtClean="0"/>
              <a:t>nivolumab</a:t>
            </a:r>
            <a:r>
              <a:rPr lang="es-ES" b="1" i="1" baseline="0" dirty="0" smtClean="0"/>
              <a:t> para </a:t>
            </a:r>
            <a:r>
              <a:rPr lang="es-ES" b="1" i="1" baseline="0" dirty="0" err="1" smtClean="0"/>
              <a:t>mCRPC</a:t>
            </a:r>
            <a:r>
              <a:rPr lang="es-ES" b="1" i="1" baseline="0" dirty="0" smtClean="0"/>
              <a:t> con mutación de CDK12 () 75.</a:t>
            </a:r>
          </a:p>
          <a:p>
            <a:endParaRPr lang="es-ES" b="0" i="0" baseline="0" dirty="0" smtClean="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A485916D-3E0F-4177-B97A-5F249AB7DB01}"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32</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371993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smtClean="0"/>
              <a:t>IMPORTANCE</a:t>
            </a:r>
            <a:r>
              <a:rPr lang="en-GB" dirty="0" smtClean="0"/>
              <a:t> The anti–programmed cell death protein 1 </a:t>
            </a:r>
            <a:r>
              <a:rPr lang="en-GB" smtClean="0"/>
              <a:t>(PD-1</a:t>
            </a:r>
            <a:r>
              <a:rPr lang="en-GB" dirty="0" smtClean="0"/>
              <a:t>) antibody </a:t>
            </a:r>
            <a:r>
              <a:rPr lang="en-GB" b="1" dirty="0" err="1" smtClean="0"/>
              <a:t>pembrolizumab</a:t>
            </a:r>
            <a:r>
              <a:rPr lang="en-GB" dirty="0" smtClean="0"/>
              <a:t> is approved by the US Food and Drug Administration for the treatment of microsatellite instability–high </a:t>
            </a:r>
            <a:r>
              <a:rPr lang="en-GB" smtClean="0"/>
              <a:t>(MSI-H</a:t>
            </a:r>
            <a:r>
              <a:rPr lang="en-GB" dirty="0" smtClean="0"/>
              <a:t>) or mismatch repair–deficient (</a:t>
            </a:r>
            <a:r>
              <a:rPr lang="en-GB" dirty="0" err="1" smtClean="0"/>
              <a:t>dMMR</a:t>
            </a:r>
            <a:r>
              <a:rPr lang="en-GB" dirty="0" smtClean="0"/>
              <a:t>) solid </a:t>
            </a:r>
            <a:r>
              <a:rPr lang="en-GB" dirty="0" err="1" smtClean="0"/>
              <a:t>tumors</a:t>
            </a:r>
            <a:r>
              <a:rPr lang="en-GB" dirty="0" smtClean="0"/>
              <a:t>, but the prevalence </a:t>
            </a:r>
            <a:r>
              <a:rPr lang="en-GB" smtClean="0"/>
              <a:t>of MSI-H/dMMR </a:t>
            </a:r>
            <a:r>
              <a:rPr lang="en-GB" dirty="0" smtClean="0"/>
              <a:t>prostate cancer and the clinical utility of immune checkpoint blockade in this disease subset are unknown.</a:t>
            </a:r>
          </a:p>
          <a:p>
            <a:r>
              <a:rPr lang="en-GB" b="1" dirty="0" smtClean="0"/>
              <a:t>OBJECTIVE</a:t>
            </a:r>
            <a:r>
              <a:rPr lang="en-GB" dirty="0" smtClean="0"/>
              <a:t> </a:t>
            </a:r>
            <a:r>
              <a:rPr lang="en-GB" b="1" i="1" dirty="0" smtClean="0"/>
              <a:t>To define the prevalence </a:t>
            </a:r>
            <a:r>
              <a:rPr lang="en-GB" b="1" i="1" smtClean="0"/>
              <a:t>of MSI-H/dMMR </a:t>
            </a:r>
            <a:r>
              <a:rPr lang="en-GB" b="1" i="1" dirty="0" smtClean="0"/>
              <a:t>prostate cancer and the clinical benefit </a:t>
            </a:r>
            <a:r>
              <a:rPr lang="en-GB" b="1" i="1" smtClean="0"/>
              <a:t>of anti–PD-1/programmed </a:t>
            </a:r>
            <a:r>
              <a:rPr lang="en-GB" b="1" i="1" dirty="0" smtClean="0"/>
              <a:t>cell death 1 ligand 1 </a:t>
            </a:r>
            <a:r>
              <a:rPr lang="en-GB" b="1" i="1" smtClean="0"/>
              <a:t>(PD-L1</a:t>
            </a:r>
            <a:r>
              <a:rPr lang="en-GB" b="1" i="1" dirty="0" smtClean="0"/>
              <a:t>) therapy in this molecularly defined population</a:t>
            </a:r>
            <a:r>
              <a:rPr lang="en-GB" dirty="0" smtClean="0"/>
              <a:t>.</a:t>
            </a:r>
          </a:p>
          <a:p>
            <a:r>
              <a:rPr lang="en-GB" b="1" dirty="0" smtClean="0"/>
              <a:t>DESIGN, SETTING, AND PARTICIPANTS</a:t>
            </a:r>
            <a:r>
              <a:rPr lang="en-GB" dirty="0" smtClean="0"/>
              <a:t> In this case series, </a:t>
            </a:r>
            <a:r>
              <a:rPr lang="en-GB" b="1" dirty="0" smtClean="0"/>
              <a:t>1551 </a:t>
            </a:r>
            <a:r>
              <a:rPr lang="en-GB" b="1" dirty="0" err="1" smtClean="0"/>
              <a:t>tumors</a:t>
            </a:r>
            <a:r>
              <a:rPr lang="en-GB" b="1" dirty="0" smtClean="0"/>
              <a:t> from 1346 patients with prostate cancer </a:t>
            </a:r>
            <a:r>
              <a:rPr lang="en-GB" dirty="0" smtClean="0"/>
              <a:t>undergoing treatment at Memorial Sloan Kettering Cancer </a:t>
            </a:r>
            <a:r>
              <a:rPr lang="en-GB" dirty="0" err="1" smtClean="0"/>
              <a:t>Center</a:t>
            </a:r>
            <a:r>
              <a:rPr lang="en-GB" dirty="0" smtClean="0"/>
              <a:t> were prospectively </a:t>
            </a:r>
            <a:r>
              <a:rPr lang="en-GB" dirty="0" err="1" smtClean="0"/>
              <a:t>analyzed</a:t>
            </a:r>
            <a:r>
              <a:rPr lang="en-GB" dirty="0" smtClean="0"/>
              <a:t> using a targeted sequencing assay from January 1, 2015, through January 31, 2018. Patients had a diagnosis of prostate cancer and consented to </a:t>
            </a:r>
            <a:r>
              <a:rPr lang="en-GB" dirty="0" err="1" smtClean="0"/>
              <a:t>tumor</a:t>
            </a:r>
            <a:r>
              <a:rPr lang="en-GB" dirty="0" smtClean="0"/>
              <a:t> molecular profiling when a </a:t>
            </a:r>
            <a:r>
              <a:rPr lang="en-GB" dirty="0" err="1" smtClean="0"/>
              <a:t>tumor</a:t>
            </a:r>
            <a:r>
              <a:rPr lang="en-GB" dirty="0" smtClean="0"/>
              <a:t> biopsy was planned or archival tissue was available. For each patient, clinical outcomes were reported, </a:t>
            </a:r>
            <a:r>
              <a:rPr lang="en-GB" smtClean="0"/>
              <a:t>with follow-up </a:t>
            </a:r>
            <a:r>
              <a:rPr lang="en-GB" dirty="0" smtClean="0"/>
              <a:t>until May 31, 2018.</a:t>
            </a:r>
          </a:p>
          <a:p>
            <a:r>
              <a:rPr lang="en-GB" b="1" dirty="0" smtClean="0"/>
              <a:t>MAIN OUTCOMES AND MEASURES </a:t>
            </a:r>
            <a:r>
              <a:rPr lang="en-GB" dirty="0" err="1" smtClean="0"/>
              <a:t>Tumor</a:t>
            </a:r>
            <a:r>
              <a:rPr lang="en-GB" dirty="0" smtClean="0"/>
              <a:t> mutation burden and </a:t>
            </a:r>
            <a:r>
              <a:rPr lang="en-GB" dirty="0" err="1" smtClean="0"/>
              <a:t>MSIsensor</a:t>
            </a:r>
            <a:r>
              <a:rPr lang="en-GB" dirty="0" smtClean="0"/>
              <a:t> score, a quantitative measure of MSI, were calculated. Mutational signature analysis and immunohistochemistry for MMR protein expression were performed in select cases.</a:t>
            </a:r>
          </a:p>
          <a:p>
            <a:r>
              <a:rPr lang="en-GB" b="1" dirty="0" smtClean="0"/>
              <a:t>RESULTS</a:t>
            </a:r>
            <a:r>
              <a:rPr lang="en-GB" dirty="0" smtClean="0"/>
              <a:t> Among the 1033 patients who had adequate </a:t>
            </a:r>
            <a:r>
              <a:rPr lang="en-GB" dirty="0" err="1" smtClean="0"/>
              <a:t>tumor</a:t>
            </a:r>
            <a:r>
              <a:rPr lang="en-GB" dirty="0" smtClean="0"/>
              <a:t> quality for </a:t>
            </a:r>
            <a:r>
              <a:rPr lang="en-GB" dirty="0" err="1" smtClean="0"/>
              <a:t>MSIsensor</a:t>
            </a:r>
            <a:r>
              <a:rPr lang="en-GB" dirty="0" smtClean="0"/>
              <a:t> analysis (mean [SD] age, 65.6 [9.3] years), 32 </a:t>
            </a:r>
            <a:r>
              <a:rPr lang="en-GB" b="1" i="1" dirty="0" smtClean="0"/>
              <a:t>(3.1%) </a:t>
            </a:r>
            <a:r>
              <a:rPr lang="en-GB" b="1" i="1" smtClean="0"/>
              <a:t>had MSI-H/dMMR </a:t>
            </a:r>
            <a:r>
              <a:rPr lang="en-GB" dirty="0" smtClean="0"/>
              <a:t>prostate cancer</a:t>
            </a:r>
            <a:r>
              <a:rPr lang="en-GB" smtClean="0"/>
              <a:t>. Twenty-three </a:t>
            </a:r>
            <a:r>
              <a:rPr lang="en-GB" dirty="0" smtClean="0"/>
              <a:t>of 1033 patients (2.2%) had </a:t>
            </a:r>
            <a:r>
              <a:rPr lang="en-GB" dirty="0" err="1" smtClean="0"/>
              <a:t>tumors</a:t>
            </a:r>
            <a:r>
              <a:rPr lang="en-GB" dirty="0" smtClean="0"/>
              <a:t> with high </a:t>
            </a:r>
            <a:r>
              <a:rPr lang="en-GB" dirty="0" err="1" smtClean="0"/>
              <a:t>MSIsensor</a:t>
            </a:r>
            <a:r>
              <a:rPr lang="en-GB" dirty="0" smtClean="0"/>
              <a:t> scores, and an additional 9 had indeterminate scores with evidence of </a:t>
            </a:r>
            <a:r>
              <a:rPr lang="en-GB" dirty="0" err="1" smtClean="0"/>
              <a:t>dMMR</a:t>
            </a:r>
            <a:r>
              <a:rPr lang="en-GB" b="1" i="1" dirty="0" smtClean="0"/>
              <a:t>. Seven of the </a:t>
            </a:r>
            <a:r>
              <a:rPr lang="en-GB" b="1" i="1" smtClean="0"/>
              <a:t>32 MSI-H/dMMR </a:t>
            </a:r>
            <a:r>
              <a:rPr lang="en-GB" b="1" i="1" dirty="0" smtClean="0"/>
              <a:t>patients (21.9%) had a pathogenic germline mutation in a Lynch syndrome–associated gene</a:t>
            </a:r>
            <a:r>
              <a:rPr lang="en-GB" dirty="0" smtClean="0"/>
              <a:t>. Six patients had more than 1 </a:t>
            </a:r>
            <a:r>
              <a:rPr lang="en-GB" dirty="0" err="1" smtClean="0"/>
              <a:t>tumor</a:t>
            </a:r>
            <a:r>
              <a:rPr lang="en-GB" dirty="0" smtClean="0"/>
              <a:t> </a:t>
            </a:r>
            <a:r>
              <a:rPr lang="en-GB" dirty="0" err="1" smtClean="0"/>
              <a:t>analyzed</a:t>
            </a:r>
            <a:r>
              <a:rPr lang="en-GB" dirty="0" smtClean="0"/>
              <a:t>, 2 of whom displayed an </a:t>
            </a:r>
            <a:r>
              <a:rPr lang="en-GB" smtClean="0"/>
              <a:t>acquired MSI-H </a:t>
            </a:r>
            <a:r>
              <a:rPr lang="en-GB" dirty="0" smtClean="0"/>
              <a:t>phenotype later in their disease course. </a:t>
            </a:r>
            <a:r>
              <a:rPr lang="en-GB" b="1" i="1" dirty="0" smtClean="0"/>
              <a:t>Eleven patients </a:t>
            </a:r>
            <a:r>
              <a:rPr lang="en-GB" b="1" i="1" smtClean="0"/>
              <a:t>with MSI-H/dMMR castration-resistant </a:t>
            </a:r>
            <a:r>
              <a:rPr lang="en-GB" b="1" i="1" dirty="0" smtClean="0"/>
              <a:t>prostate cancer </a:t>
            </a:r>
            <a:r>
              <a:rPr lang="en-GB" b="1" i="1" smtClean="0"/>
              <a:t>received anti–PD-1/PD-L1 </a:t>
            </a:r>
            <a:r>
              <a:rPr lang="en-GB" b="1" i="1" dirty="0" smtClean="0"/>
              <a:t>therapy. Six of these (54.5%) had a greater than 50% decline </a:t>
            </a:r>
            <a:r>
              <a:rPr lang="en-GB" b="1" i="1" smtClean="0"/>
              <a:t>in prostate-specific </a:t>
            </a:r>
            <a:r>
              <a:rPr lang="en-GB" b="1" i="1" dirty="0" smtClean="0"/>
              <a:t>antigen levels, 4 of whom had radiographic responses.</a:t>
            </a:r>
            <a:r>
              <a:rPr lang="en-GB" dirty="0" smtClean="0"/>
              <a:t> As of May 2018, 5 of the 6 responders (5 of 11 total [45.5%]) were still on therapy for as long as 89weeks.</a:t>
            </a:r>
          </a:p>
          <a:p>
            <a:r>
              <a:rPr lang="en-GB" b="1" dirty="0" smtClean="0"/>
              <a:t>CONCLUSIONS AND RELEVANCE</a:t>
            </a:r>
            <a:r>
              <a:rPr lang="en-GB" dirty="0" smtClean="0"/>
              <a:t> </a:t>
            </a:r>
            <a:r>
              <a:rPr lang="en-GB" smtClean="0"/>
              <a:t>The </a:t>
            </a:r>
            <a:r>
              <a:rPr lang="en-GB" b="1" i="1" smtClean="0"/>
              <a:t>MSI-H/dMMR </a:t>
            </a:r>
            <a:r>
              <a:rPr lang="en-GB" b="1" i="1" dirty="0" smtClean="0"/>
              <a:t>molecular phenotype is uncommon yet therapeutically meaningful in prostate cancer and can be somatically acquired during disease evolution</a:t>
            </a:r>
            <a:r>
              <a:rPr lang="en-GB" dirty="0" smtClean="0"/>
              <a:t>. </a:t>
            </a:r>
            <a:r>
              <a:rPr lang="en-GB" b="1" i="1" dirty="0" smtClean="0"/>
              <a:t>Given the potential for durable responses </a:t>
            </a:r>
            <a:r>
              <a:rPr lang="en-GB" b="1" i="1" smtClean="0"/>
              <a:t>to anti–PD-1/PD-L1 </a:t>
            </a:r>
            <a:r>
              <a:rPr lang="en-GB" b="1" i="1" dirty="0" smtClean="0"/>
              <a:t>therapy, these findings support the use of prospective </a:t>
            </a:r>
            <a:r>
              <a:rPr lang="en-GB" b="1" i="1" dirty="0" err="1" smtClean="0"/>
              <a:t>tumor</a:t>
            </a:r>
            <a:r>
              <a:rPr lang="en-GB" b="1" i="1" dirty="0" smtClean="0"/>
              <a:t> sequencing to screen all patients with advanced prostate cancer </a:t>
            </a:r>
            <a:r>
              <a:rPr lang="en-GB" b="1" i="1" smtClean="0"/>
              <a:t>for MSI-H/dMMR</a:t>
            </a:r>
            <a:r>
              <a:rPr lang="en-GB" b="1" i="1" dirty="0" smtClean="0"/>
              <a:t>. Because not all patients with </a:t>
            </a:r>
            <a:r>
              <a:rPr lang="en-GB" b="1" i="1" smtClean="0"/>
              <a:t>the MSI-H/dMMR </a:t>
            </a:r>
            <a:r>
              <a:rPr lang="en-GB" b="1" i="1" dirty="0" smtClean="0"/>
              <a:t>phenotype respond, further studies should explore mechanisms of resistance</a:t>
            </a:r>
            <a:r>
              <a:rPr lang="en-GB" dirty="0" smtClean="0"/>
              <a:t>.</a:t>
            </a:r>
            <a:endParaRPr lang="en-US" dirty="0" smtClean="0"/>
          </a:p>
          <a:p>
            <a:endParaRPr lang="en-U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A485916D-3E0F-4177-B97A-5F249AB7DB01}"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33</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1943330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4D990-4552-49C0-97F5-5BCA897E4EC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16638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712F5C-6852-4BD0-9A43-2029DE64E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722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5839D41C-BC84-4C74-9B44-E6D09A536666}" type="slidenum">
              <a:rPr lang="es-ES" smtClean="0"/>
              <a:t>44</a:t>
            </a:fld>
            <a:endParaRPr lang="es-ES"/>
          </a:p>
        </p:txBody>
      </p:sp>
    </p:spTree>
    <p:extLst>
      <p:ext uri="{BB962C8B-B14F-4D97-AF65-F5344CB8AC3E}">
        <p14:creationId xmlns:p14="http://schemas.microsoft.com/office/powerpoint/2010/main" val="1630559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bg1"/>
                </a:solidFill>
                <a:effectLst>
                  <a:outerShdw blurRad="38100" dist="38100" dir="2700000" algn="tl">
                    <a:srgbClr val="000000">
                      <a:alpha val="43137"/>
                    </a:srgbClr>
                  </a:outerShdw>
                </a:effectLst>
              </a:rPr>
              <a:t>HUMS: </a:t>
            </a:r>
            <a:r>
              <a:rPr lang="es-ES" sz="1200" dirty="0">
                <a:solidFill>
                  <a:schemeClr val="bg1"/>
                </a:solidFill>
                <a:effectLst>
                  <a:outerShdw blurRad="38100" dist="38100" dir="2700000" algn="tl">
                    <a:srgbClr val="000000">
                      <a:alpha val="43137"/>
                    </a:srgbClr>
                  </a:outerShdw>
                </a:effectLst>
              </a:rPr>
              <a:t>Área asistencial de 386.507 habitantes (47,4% varones).</a:t>
            </a:r>
          </a:p>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423AB-B350-496E-A4A0-80AF570F6740}"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49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FAA616-6684-4AB7-B7B2-F7C101F81A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13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4D990-4552-49C0-97F5-5BCA897E4EC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87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5839D41C-BC84-4C74-9B44-E6D09A536666}"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14</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129998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IMPACT study (Identification of Men with a genetic predisposition to </a:t>
            </a:r>
            <a:r>
              <a:rPr lang="en-US" b="1" dirty="0" err="1" smtClean="0"/>
              <a:t>ProstAte</a:t>
            </a:r>
            <a:r>
              <a:rPr lang="en-US" b="1" dirty="0" smtClean="0"/>
              <a:t> Cancer: Targeted screening in men at higher genetic risk and controls)</a:t>
            </a:r>
            <a:endParaRPr lang="es-ES" b="1"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4D990-4552-49C0-97F5-5BCA897E4EC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957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5839D41C-BC84-4C74-9B44-E6D09A536666}"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16</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2304571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fld id="{5839D41C-BC84-4C74-9B44-E6D09A536666}" type="slidenum">
              <a:rPr kumimoji="0" 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rPr>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Lst>
                <a:defRPr/>
              </a:pPr>
              <a:t>17</a:t>
            </a:fld>
            <a:endParaRPr kumimoji="0" lang="es-E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Tree>
    <p:extLst>
      <p:ext uri="{BB962C8B-B14F-4D97-AF65-F5344CB8AC3E}">
        <p14:creationId xmlns:p14="http://schemas.microsoft.com/office/powerpoint/2010/main" val="271509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4ADC3-203A-CE28-8056-DB3EBEFE18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900C16C-97C7-3E73-BDFC-71855BCBB7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E6A16C-970B-D6E9-57A6-A62A2EAF2C1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FD7B6BDC-E636-A51A-D7EC-5C2C68D67117}"/>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E71356CE-5E11-986B-6646-6244EEC512B0}"/>
              </a:ext>
            </a:extLst>
          </p:cNvPr>
          <p:cNvSpPr>
            <a:spLocks noGrp="1"/>
          </p:cNvSpPr>
          <p:nvPr>
            <p:ph type="sldNum" idx="12"/>
          </p:nvPr>
        </p:nvSpPr>
        <p:spPr/>
        <p:txBody>
          <a:bodyPr/>
          <a:lstStyle>
            <a:lvl1pPr>
              <a:defRPr/>
            </a:lvl1pPr>
          </a:lstStyle>
          <a:p>
            <a:fld id="{AE0678E0-5310-CC49-A731-DF927D6C125C}" type="slidenum">
              <a:rPr lang="es-ES" altLang="es-ES"/>
              <a:pPr/>
              <a:t>‹Nº›</a:t>
            </a:fld>
            <a:endParaRPr lang="es-ES" altLang="es-ES"/>
          </a:p>
        </p:txBody>
      </p:sp>
    </p:spTree>
    <p:extLst>
      <p:ext uri="{BB962C8B-B14F-4D97-AF65-F5344CB8AC3E}">
        <p14:creationId xmlns:p14="http://schemas.microsoft.com/office/powerpoint/2010/main" val="2462188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BE1E61-207C-BCD8-BC5E-67CB08E98B8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348A852-8F42-BED8-4CD9-BC49D4E1501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2746F7-0D89-C24A-A2F5-E7F424841196}"/>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028BFF1E-F045-4AFA-3018-608F3C436505}"/>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DEB1442B-2A74-3263-07FE-9371C296524D}"/>
              </a:ext>
            </a:extLst>
          </p:cNvPr>
          <p:cNvSpPr>
            <a:spLocks noGrp="1"/>
          </p:cNvSpPr>
          <p:nvPr>
            <p:ph type="sldNum" idx="12"/>
          </p:nvPr>
        </p:nvSpPr>
        <p:spPr/>
        <p:txBody>
          <a:bodyPr/>
          <a:lstStyle>
            <a:lvl1pPr>
              <a:defRPr/>
            </a:lvl1pPr>
          </a:lstStyle>
          <a:p>
            <a:fld id="{7FB56DF2-22B1-9D44-83AA-A265E0ACE0E5}" type="slidenum">
              <a:rPr lang="es-ES" altLang="es-ES"/>
              <a:pPr/>
              <a:t>‹Nº›</a:t>
            </a:fld>
            <a:endParaRPr lang="es-ES" altLang="es-ES"/>
          </a:p>
        </p:txBody>
      </p:sp>
    </p:spTree>
    <p:extLst>
      <p:ext uri="{BB962C8B-B14F-4D97-AF65-F5344CB8AC3E}">
        <p14:creationId xmlns:p14="http://schemas.microsoft.com/office/powerpoint/2010/main" val="214239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B370150-0493-2F50-5CF5-3C09E32B254B}"/>
              </a:ext>
            </a:extLst>
          </p:cNvPr>
          <p:cNvSpPr>
            <a:spLocks noGrp="1"/>
          </p:cNvSpPr>
          <p:nvPr>
            <p:ph type="title" orient="vert"/>
          </p:nvPr>
        </p:nvSpPr>
        <p:spPr>
          <a:xfrm>
            <a:off x="8724900" y="365125"/>
            <a:ext cx="2627313" cy="5810250"/>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0DAA827-8415-F787-F57C-A5546A780F32}"/>
              </a:ext>
            </a:extLst>
          </p:cNvPr>
          <p:cNvSpPr>
            <a:spLocks noGrp="1"/>
          </p:cNvSpPr>
          <p:nvPr>
            <p:ph type="body" orient="vert" idx="1"/>
          </p:nvPr>
        </p:nvSpPr>
        <p:spPr>
          <a:xfrm>
            <a:off x="838200" y="365125"/>
            <a:ext cx="7734300" cy="58102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ADD43C-F6AD-E765-4DF8-33EAE811820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0C38563E-1845-D831-A840-93B2AD3F7C48}"/>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3A031DA9-BE31-1B49-94FC-A81460773A40}"/>
              </a:ext>
            </a:extLst>
          </p:cNvPr>
          <p:cNvSpPr>
            <a:spLocks noGrp="1"/>
          </p:cNvSpPr>
          <p:nvPr>
            <p:ph type="sldNum" idx="12"/>
          </p:nvPr>
        </p:nvSpPr>
        <p:spPr/>
        <p:txBody>
          <a:bodyPr/>
          <a:lstStyle>
            <a:lvl1pPr>
              <a:defRPr/>
            </a:lvl1pPr>
          </a:lstStyle>
          <a:p>
            <a:fld id="{67B21DE3-83F6-DA4A-9316-58EEC8D3A976}" type="slidenum">
              <a:rPr lang="es-ES" altLang="es-ES"/>
              <a:pPr/>
              <a:t>‹Nº›</a:t>
            </a:fld>
            <a:endParaRPr lang="es-ES" altLang="es-ES"/>
          </a:p>
        </p:txBody>
      </p:sp>
    </p:spTree>
    <p:extLst>
      <p:ext uri="{BB962C8B-B14F-4D97-AF65-F5344CB8AC3E}">
        <p14:creationId xmlns:p14="http://schemas.microsoft.com/office/powerpoint/2010/main" val="1431054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D54021-7026-FB5A-A03B-7645F05A6F1E}"/>
              </a:ext>
            </a:extLst>
          </p:cNvPr>
          <p:cNvSpPr>
            <a:spLocks noGrp="1"/>
          </p:cNvSpPr>
          <p:nvPr>
            <p:ph type="ctrTitle"/>
          </p:nvPr>
        </p:nvSpPr>
        <p:spPr>
          <a:xfrm>
            <a:off x="1524000" y="1122363"/>
            <a:ext cx="9144000" cy="2387600"/>
          </a:xfrm>
        </p:spPr>
        <p:txBody>
          <a:bodyPr/>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BC9402F-4859-521A-70A2-C9252D863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9FF6D4-93E1-310D-510C-131DE25DDB2C}"/>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C67F0CBD-CE02-07A5-660C-D47F925CF647}"/>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F3CCCB56-53F3-577B-C934-3E59ECE7BBFA}"/>
              </a:ext>
            </a:extLst>
          </p:cNvPr>
          <p:cNvSpPr>
            <a:spLocks noGrp="1"/>
          </p:cNvSpPr>
          <p:nvPr>
            <p:ph type="sldNum" idx="12"/>
          </p:nvPr>
        </p:nvSpPr>
        <p:spPr/>
        <p:txBody>
          <a:bodyPr/>
          <a:lstStyle>
            <a:lvl1pPr>
              <a:defRPr/>
            </a:lvl1pPr>
          </a:lstStyle>
          <a:p>
            <a:fld id="{C799AF3F-A4A5-3144-93D7-6219B8AF08DF}" type="slidenum">
              <a:rPr lang="es-ES" altLang="es-ES"/>
              <a:pPr/>
              <a:t>‹Nº›</a:t>
            </a:fld>
            <a:endParaRPr lang="es-ES" altLang="es-ES"/>
          </a:p>
        </p:txBody>
      </p:sp>
    </p:spTree>
    <p:extLst>
      <p:ext uri="{BB962C8B-B14F-4D97-AF65-F5344CB8AC3E}">
        <p14:creationId xmlns:p14="http://schemas.microsoft.com/office/powerpoint/2010/main" val="3635909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E2FDB-571D-AF18-472A-D017BDAFB9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CDF2FE7-2F00-7CA6-6447-FA1C95801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2F4B11-DF34-EEDF-D7F6-01FDAAB887C2}"/>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20ED7FA2-EBDC-569C-F075-0CB62F185B61}"/>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D182F54B-1B32-793F-D93D-106EEEA37F21}"/>
              </a:ext>
            </a:extLst>
          </p:cNvPr>
          <p:cNvSpPr>
            <a:spLocks noGrp="1"/>
          </p:cNvSpPr>
          <p:nvPr>
            <p:ph type="sldNum" idx="12"/>
          </p:nvPr>
        </p:nvSpPr>
        <p:spPr/>
        <p:txBody>
          <a:bodyPr/>
          <a:lstStyle>
            <a:lvl1pPr>
              <a:defRPr/>
            </a:lvl1pPr>
          </a:lstStyle>
          <a:p>
            <a:fld id="{CEC059B2-E557-A844-A625-71FFA840CC51}" type="slidenum">
              <a:rPr lang="es-ES" altLang="es-ES"/>
              <a:pPr/>
              <a:t>‹Nº›</a:t>
            </a:fld>
            <a:endParaRPr lang="es-ES" altLang="es-ES"/>
          </a:p>
        </p:txBody>
      </p:sp>
    </p:spTree>
    <p:extLst>
      <p:ext uri="{BB962C8B-B14F-4D97-AF65-F5344CB8AC3E}">
        <p14:creationId xmlns:p14="http://schemas.microsoft.com/office/powerpoint/2010/main" val="2079346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69229-0ADB-4597-E63A-16C29621F1E8}"/>
              </a:ext>
            </a:extLst>
          </p:cNvPr>
          <p:cNvSpPr>
            <a:spLocks noGrp="1"/>
          </p:cNvSpPr>
          <p:nvPr>
            <p:ph type="title"/>
          </p:nvPr>
        </p:nvSpPr>
        <p:spPr>
          <a:xfrm>
            <a:off x="831850" y="1709738"/>
            <a:ext cx="10515600" cy="2852737"/>
          </a:xfrm>
        </p:spPr>
        <p:txBody>
          <a:bodyPr/>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17E0BB-DFE0-FDD2-6053-5FE79C1BC443}"/>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D401CCA-0FF3-64CD-2921-39BA97464A58}"/>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F5F85AC2-BB5F-1AAD-917D-1BF01025183B}"/>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8F89CA83-263C-4A6E-0C35-26E9A2C50282}"/>
              </a:ext>
            </a:extLst>
          </p:cNvPr>
          <p:cNvSpPr>
            <a:spLocks noGrp="1"/>
          </p:cNvSpPr>
          <p:nvPr>
            <p:ph type="sldNum" idx="12"/>
          </p:nvPr>
        </p:nvSpPr>
        <p:spPr/>
        <p:txBody>
          <a:bodyPr/>
          <a:lstStyle>
            <a:lvl1pPr>
              <a:defRPr/>
            </a:lvl1pPr>
          </a:lstStyle>
          <a:p>
            <a:fld id="{3690F26E-B032-FD4F-A1F9-472F94964484}" type="slidenum">
              <a:rPr lang="es-ES" altLang="es-ES"/>
              <a:pPr/>
              <a:t>‹Nº›</a:t>
            </a:fld>
            <a:endParaRPr lang="es-ES" altLang="es-ES"/>
          </a:p>
        </p:txBody>
      </p:sp>
    </p:spTree>
    <p:extLst>
      <p:ext uri="{BB962C8B-B14F-4D97-AF65-F5344CB8AC3E}">
        <p14:creationId xmlns:p14="http://schemas.microsoft.com/office/powerpoint/2010/main" val="415655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4C691-DEF2-41DE-DB70-611525BDFE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BA99811-2605-E612-C086-C91AF08D8AAA}"/>
              </a:ext>
            </a:extLst>
          </p:cNvPr>
          <p:cNvSpPr>
            <a:spLocks noGrp="1"/>
          </p:cNvSpPr>
          <p:nvPr>
            <p:ph sz="half" idx="1"/>
          </p:nvPr>
        </p:nvSpPr>
        <p:spPr>
          <a:xfrm>
            <a:off x="609600" y="1604963"/>
            <a:ext cx="5408613" cy="39751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381D371-7CA1-09C6-8AB3-C4D4B9B6724E}"/>
              </a:ext>
            </a:extLst>
          </p:cNvPr>
          <p:cNvSpPr>
            <a:spLocks noGrp="1"/>
          </p:cNvSpPr>
          <p:nvPr>
            <p:ph sz="half" idx="2"/>
          </p:nvPr>
        </p:nvSpPr>
        <p:spPr>
          <a:xfrm>
            <a:off x="6170613" y="1604963"/>
            <a:ext cx="5410200" cy="39751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1E2D376-A9A2-A616-6A42-7655E12B4CE6}"/>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2395ECB2-1ABD-8C88-330C-11054D94D7E4}"/>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DCA520FB-C4A2-5967-8E2C-24E4B18ECB58}"/>
              </a:ext>
            </a:extLst>
          </p:cNvPr>
          <p:cNvSpPr>
            <a:spLocks noGrp="1"/>
          </p:cNvSpPr>
          <p:nvPr>
            <p:ph type="sldNum" idx="12"/>
          </p:nvPr>
        </p:nvSpPr>
        <p:spPr/>
        <p:txBody>
          <a:bodyPr/>
          <a:lstStyle>
            <a:lvl1pPr>
              <a:defRPr/>
            </a:lvl1pPr>
          </a:lstStyle>
          <a:p>
            <a:fld id="{FEAC3608-7B38-1F41-BF85-64236DF86CCE}" type="slidenum">
              <a:rPr lang="es-ES" altLang="es-ES"/>
              <a:pPr/>
              <a:t>‹Nº›</a:t>
            </a:fld>
            <a:endParaRPr lang="es-ES" altLang="es-ES"/>
          </a:p>
        </p:txBody>
      </p:sp>
    </p:spTree>
    <p:extLst>
      <p:ext uri="{BB962C8B-B14F-4D97-AF65-F5344CB8AC3E}">
        <p14:creationId xmlns:p14="http://schemas.microsoft.com/office/powerpoint/2010/main" val="1154291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37A252-F10B-2FD8-A7D2-9C603A05EA3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314B6BF-C6BA-B359-8F1B-CAA573BE9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D3892E7-09DC-40A7-523F-E85D1E65AB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ACFE942-8CB9-7A0E-2C01-B5FA490CC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1BF553D-E71F-0512-C519-51357814859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AEFA58-BE16-1B1C-C603-5DC0DD882174}"/>
              </a:ext>
            </a:extLst>
          </p:cNvPr>
          <p:cNvSpPr>
            <a:spLocks noGrp="1"/>
          </p:cNvSpPr>
          <p:nvPr>
            <p:ph type="dt" idx="10"/>
          </p:nvPr>
        </p:nvSpPr>
        <p:spPr/>
        <p:txBody>
          <a:bodyPr/>
          <a:lstStyle>
            <a:lvl1pPr>
              <a:defRPr/>
            </a:lvl1pPr>
          </a:lstStyle>
          <a:p>
            <a:endParaRPr lang="es-ES" altLang="es-ES"/>
          </a:p>
        </p:txBody>
      </p:sp>
      <p:sp>
        <p:nvSpPr>
          <p:cNvPr id="8" name="Marcador de pie de página 7">
            <a:extLst>
              <a:ext uri="{FF2B5EF4-FFF2-40B4-BE49-F238E27FC236}">
                <a16:creationId xmlns:a16="http://schemas.microsoft.com/office/drawing/2014/main" id="{44A63278-39A4-3234-2F63-9867711C88D9}"/>
              </a:ext>
            </a:extLst>
          </p:cNvPr>
          <p:cNvSpPr>
            <a:spLocks noGrp="1"/>
          </p:cNvSpPr>
          <p:nvPr>
            <p:ph type="ftr" idx="11"/>
          </p:nvPr>
        </p:nvSpPr>
        <p:spPr/>
        <p:txBody>
          <a:bodyPr/>
          <a:lstStyle>
            <a:lvl1pPr>
              <a:defRPr/>
            </a:lvl1pPr>
          </a:lstStyle>
          <a:p>
            <a:endParaRPr lang="en-US" altLang="es-ES"/>
          </a:p>
        </p:txBody>
      </p:sp>
      <p:sp>
        <p:nvSpPr>
          <p:cNvPr id="9" name="Marcador de número de diapositiva 8">
            <a:extLst>
              <a:ext uri="{FF2B5EF4-FFF2-40B4-BE49-F238E27FC236}">
                <a16:creationId xmlns:a16="http://schemas.microsoft.com/office/drawing/2014/main" id="{29FFC752-B70E-ECD1-A803-05B13BDC8BC7}"/>
              </a:ext>
            </a:extLst>
          </p:cNvPr>
          <p:cNvSpPr>
            <a:spLocks noGrp="1"/>
          </p:cNvSpPr>
          <p:nvPr>
            <p:ph type="sldNum" idx="12"/>
          </p:nvPr>
        </p:nvSpPr>
        <p:spPr/>
        <p:txBody>
          <a:bodyPr/>
          <a:lstStyle>
            <a:lvl1pPr>
              <a:defRPr/>
            </a:lvl1pPr>
          </a:lstStyle>
          <a:p>
            <a:fld id="{E679746D-2439-0A42-96AA-61FE01811DD1}" type="slidenum">
              <a:rPr lang="es-ES" altLang="es-ES"/>
              <a:pPr/>
              <a:t>‹Nº›</a:t>
            </a:fld>
            <a:endParaRPr lang="es-ES" altLang="es-ES"/>
          </a:p>
        </p:txBody>
      </p:sp>
    </p:spTree>
    <p:extLst>
      <p:ext uri="{BB962C8B-B14F-4D97-AF65-F5344CB8AC3E}">
        <p14:creationId xmlns:p14="http://schemas.microsoft.com/office/powerpoint/2010/main" val="3503463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AF747A-9733-D981-2638-C5845475545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53597CD-3978-1920-20A5-3F2325BF0893}"/>
              </a:ext>
            </a:extLst>
          </p:cNvPr>
          <p:cNvSpPr>
            <a:spLocks noGrp="1"/>
          </p:cNvSpPr>
          <p:nvPr>
            <p:ph type="dt" idx="10"/>
          </p:nvPr>
        </p:nvSpPr>
        <p:spPr/>
        <p:txBody>
          <a:bodyPr/>
          <a:lstStyle>
            <a:lvl1pPr>
              <a:defRPr/>
            </a:lvl1pPr>
          </a:lstStyle>
          <a:p>
            <a:endParaRPr lang="es-ES" altLang="es-ES"/>
          </a:p>
        </p:txBody>
      </p:sp>
      <p:sp>
        <p:nvSpPr>
          <p:cNvPr id="4" name="Marcador de pie de página 3">
            <a:extLst>
              <a:ext uri="{FF2B5EF4-FFF2-40B4-BE49-F238E27FC236}">
                <a16:creationId xmlns:a16="http://schemas.microsoft.com/office/drawing/2014/main" id="{53659A1E-505B-A49D-8E68-38E0F8CA1310}"/>
              </a:ext>
            </a:extLst>
          </p:cNvPr>
          <p:cNvSpPr>
            <a:spLocks noGrp="1"/>
          </p:cNvSpPr>
          <p:nvPr>
            <p:ph type="ftr" idx="11"/>
          </p:nvPr>
        </p:nvSpPr>
        <p:spPr/>
        <p:txBody>
          <a:bodyPr/>
          <a:lstStyle>
            <a:lvl1pPr>
              <a:defRPr/>
            </a:lvl1pPr>
          </a:lstStyle>
          <a:p>
            <a:endParaRPr lang="en-US" altLang="es-ES"/>
          </a:p>
        </p:txBody>
      </p:sp>
      <p:sp>
        <p:nvSpPr>
          <p:cNvPr id="5" name="Marcador de número de diapositiva 4">
            <a:extLst>
              <a:ext uri="{FF2B5EF4-FFF2-40B4-BE49-F238E27FC236}">
                <a16:creationId xmlns:a16="http://schemas.microsoft.com/office/drawing/2014/main" id="{DF908ECD-9C83-1A28-5242-481ACC269361}"/>
              </a:ext>
            </a:extLst>
          </p:cNvPr>
          <p:cNvSpPr>
            <a:spLocks noGrp="1"/>
          </p:cNvSpPr>
          <p:nvPr>
            <p:ph type="sldNum" idx="12"/>
          </p:nvPr>
        </p:nvSpPr>
        <p:spPr/>
        <p:txBody>
          <a:bodyPr/>
          <a:lstStyle>
            <a:lvl1pPr>
              <a:defRPr/>
            </a:lvl1pPr>
          </a:lstStyle>
          <a:p>
            <a:fld id="{170F993F-F499-AF43-BCFB-4281D3BC8033}" type="slidenum">
              <a:rPr lang="es-ES" altLang="es-ES"/>
              <a:pPr/>
              <a:t>‹Nº›</a:t>
            </a:fld>
            <a:endParaRPr lang="es-ES" altLang="es-ES"/>
          </a:p>
        </p:txBody>
      </p:sp>
    </p:spTree>
    <p:extLst>
      <p:ext uri="{BB962C8B-B14F-4D97-AF65-F5344CB8AC3E}">
        <p14:creationId xmlns:p14="http://schemas.microsoft.com/office/powerpoint/2010/main" val="4077977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E6E50DD-E119-9AA8-5723-53D4395FE777}"/>
              </a:ext>
            </a:extLst>
          </p:cNvPr>
          <p:cNvSpPr>
            <a:spLocks noGrp="1"/>
          </p:cNvSpPr>
          <p:nvPr>
            <p:ph type="dt" idx="10"/>
          </p:nvPr>
        </p:nvSpPr>
        <p:spPr/>
        <p:txBody>
          <a:bodyPr/>
          <a:lstStyle>
            <a:lvl1pPr>
              <a:defRPr/>
            </a:lvl1pPr>
          </a:lstStyle>
          <a:p>
            <a:endParaRPr lang="es-ES" altLang="es-ES"/>
          </a:p>
        </p:txBody>
      </p:sp>
      <p:sp>
        <p:nvSpPr>
          <p:cNvPr id="3" name="Marcador de pie de página 2">
            <a:extLst>
              <a:ext uri="{FF2B5EF4-FFF2-40B4-BE49-F238E27FC236}">
                <a16:creationId xmlns:a16="http://schemas.microsoft.com/office/drawing/2014/main" id="{2B4A6EC5-4DC9-4311-EEEB-ED734D64B8E6}"/>
              </a:ext>
            </a:extLst>
          </p:cNvPr>
          <p:cNvSpPr>
            <a:spLocks noGrp="1"/>
          </p:cNvSpPr>
          <p:nvPr>
            <p:ph type="ftr" idx="11"/>
          </p:nvPr>
        </p:nvSpPr>
        <p:spPr/>
        <p:txBody>
          <a:bodyPr/>
          <a:lstStyle>
            <a:lvl1pPr>
              <a:defRPr/>
            </a:lvl1pPr>
          </a:lstStyle>
          <a:p>
            <a:endParaRPr lang="en-US" altLang="es-ES"/>
          </a:p>
        </p:txBody>
      </p:sp>
      <p:sp>
        <p:nvSpPr>
          <p:cNvPr id="4" name="Marcador de número de diapositiva 3">
            <a:extLst>
              <a:ext uri="{FF2B5EF4-FFF2-40B4-BE49-F238E27FC236}">
                <a16:creationId xmlns:a16="http://schemas.microsoft.com/office/drawing/2014/main" id="{A90D110D-A04C-766C-A88F-FCFC3268FADE}"/>
              </a:ext>
            </a:extLst>
          </p:cNvPr>
          <p:cNvSpPr>
            <a:spLocks noGrp="1"/>
          </p:cNvSpPr>
          <p:nvPr>
            <p:ph type="sldNum" idx="12"/>
          </p:nvPr>
        </p:nvSpPr>
        <p:spPr/>
        <p:txBody>
          <a:bodyPr/>
          <a:lstStyle>
            <a:lvl1pPr>
              <a:defRPr/>
            </a:lvl1pPr>
          </a:lstStyle>
          <a:p>
            <a:fld id="{2DE99BD9-DCF8-C34D-8C46-8606FDE22589}" type="slidenum">
              <a:rPr lang="es-ES" altLang="es-ES"/>
              <a:pPr/>
              <a:t>‹Nº›</a:t>
            </a:fld>
            <a:endParaRPr lang="es-ES" altLang="es-ES"/>
          </a:p>
        </p:txBody>
      </p:sp>
    </p:spTree>
    <p:extLst>
      <p:ext uri="{BB962C8B-B14F-4D97-AF65-F5344CB8AC3E}">
        <p14:creationId xmlns:p14="http://schemas.microsoft.com/office/powerpoint/2010/main" val="2863447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1CE0C-817E-4E79-04A3-3540FFFA60B0}"/>
              </a:ext>
            </a:extLst>
          </p:cNvPr>
          <p:cNvSpPr>
            <a:spLocks noGrp="1"/>
          </p:cNvSpPr>
          <p:nvPr>
            <p:ph type="title"/>
          </p:nvPr>
        </p:nvSpPr>
        <p:spPr>
          <a:xfrm>
            <a:off x="839788" y="457200"/>
            <a:ext cx="3932237" cy="1600200"/>
          </a:xfrm>
        </p:spPr>
        <p:txBody>
          <a:bodyPr/>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527DCD2-32D9-4292-B4D7-39D0BA3CC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FC3B43D-10B9-C30D-44CB-E5C5728C6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FC68543-92AA-FF17-9098-0FCDBBA0FFEA}"/>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F9DEAA1B-6C78-CB1E-B1E1-A7C8C8A5F556}"/>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05597766-722A-30C7-4461-C71D5A9A5E86}"/>
              </a:ext>
            </a:extLst>
          </p:cNvPr>
          <p:cNvSpPr>
            <a:spLocks noGrp="1"/>
          </p:cNvSpPr>
          <p:nvPr>
            <p:ph type="sldNum" idx="12"/>
          </p:nvPr>
        </p:nvSpPr>
        <p:spPr/>
        <p:txBody>
          <a:bodyPr/>
          <a:lstStyle>
            <a:lvl1pPr>
              <a:defRPr/>
            </a:lvl1pPr>
          </a:lstStyle>
          <a:p>
            <a:fld id="{0F1F63AB-201A-2A49-A511-242809038D66}" type="slidenum">
              <a:rPr lang="es-ES" altLang="es-ES"/>
              <a:pPr/>
              <a:t>‹Nº›</a:t>
            </a:fld>
            <a:endParaRPr lang="es-ES" altLang="es-ES"/>
          </a:p>
        </p:txBody>
      </p:sp>
    </p:spTree>
    <p:extLst>
      <p:ext uri="{BB962C8B-B14F-4D97-AF65-F5344CB8AC3E}">
        <p14:creationId xmlns:p14="http://schemas.microsoft.com/office/powerpoint/2010/main" val="197347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7A1BB-2628-90ED-CFFC-D227959722D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7CDFA6-874C-44E4-97A1-A4B2B3A093E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0C6BACB-261F-5467-5CC4-6D4C748DA8A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04221C58-EA9F-9A44-DB66-F3B500F693A8}"/>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9870D4C4-D653-6E58-44C0-EF4695292ADB}"/>
              </a:ext>
            </a:extLst>
          </p:cNvPr>
          <p:cNvSpPr>
            <a:spLocks noGrp="1"/>
          </p:cNvSpPr>
          <p:nvPr>
            <p:ph type="sldNum" idx="12"/>
          </p:nvPr>
        </p:nvSpPr>
        <p:spPr/>
        <p:txBody>
          <a:bodyPr/>
          <a:lstStyle>
            <a:lvl1pPr>
              <a:defRPr/>
            </a:lvl1pPr>
          </a:lstStyle>
          <a:p>
            <a:fld id="{F65C40DC-F992-454F-9E36-66880E337872}" type="slidenum">
              <a:rPr lang="es-ES" altLang="es-ES"/>
              <a:pPr/>
              <a:t>‹Nº›</a:t>
            </a:fld>
            <a:endParaRPr lang="es-ES" altLang="es-ES"/>
          </a:p>
        </p:txBody>
      </p:sp>
    </p:spTree>
    <p:extLst>
      <p:ext uri="{BB962C8B-B14F-4D97-AF65-F5344CB8AC3E}">
        <p14:creationId xmlns:p14="http://schemas.microsoft.com/office/powerpoint/2010/main" val="2235053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9C59BF-00D5-5E4A-C5F7-8935A2472545}"/>
              </a:ext>
            </a:extLst>
          </p:cNvPr>
          <p:cNvSpPr>
            <a:spLocks noGrp="1"/>
          </p:cNvSpPr>
          <p:nvPr>
            <p:ph type="title"/>
          </p:nvPr>
        </p:nvSpPr>
        <p:spPr>
          <a:xfrm>
            <a:off x="839788" y="457200"/>
            <a:ext cx="3932237" cy="1600200"/>
          </a:xfrm>
        </p:spPr>
        <p:txBody>
          <a:bodyPr/>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39136ED-BDA0-5B7C-A3AF-4867AFD93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8965C0-5BBC-406E-96F9-0CDB783C9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64C944-BDC5-FBA2-C433-C53B30AC1EBD}"/>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75A07F44-EC7E-DC65-841E-930BE71BBBBF}"/>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AE706F26-7913-4E7F-B747-07916ADCFAB2}"/>
              </a:ext>
            </a:extLst>
          </p:cNvPr>
          <p:cNvSpPr>
            <a:spLocks noGrp="1"/>
          </p:cNvSpPr>
          <p:nvPr>
            <p:ph type="sldNum" idx="12"/>
          </p:nvPr>
        </p:nvSpPr>
        <p:spPr/>
        <p:txBody>
          <a:bodyPr/>
          <a:lstStyle>
            <a:lvl1pPr>
              <a:defRPr/>
            </a:lvl1pPr>
          </a:lstStyle>
          <a:p>
            <a:fld id="{F62AAA40-4035-224E-9632-B1CF0BA97D8F}" type="slidenum">
              <a:rPr lang="es-ES" altLang="es-ES"/>
              <a:pPr/>
              <a:t>‹Nº›</a:t>
            </a:fld>
            <a:endParaRPr lang="es-ES" altLang="es-ES"/>
          </a:p>
        </p:txBody>
      </p:sp>
    </p:spTree>
    <p:extLst>
      <p:ext uri="{BB962C8B-B14F-4D97-AF65-F5344CB8AC3E}">
        <p14:creationId xmlns:p14="http://schemas.microsoft.com/office/powerpoint/2010/main" val="289777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2E4EF-CB4C-2BC6-91C2-6716679BFBC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1E7BF6C-65D9-DA41-A5D6-944A123688E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16DCA1-482D-43EB-40C2-8F2B50C88A30}"/>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D207FF7D-60FC-9D64-E7F0-979A635E7152}"/>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1F78D276-0E75-DED9-B151-1102C30DAFCF}"/>
              </a:ext>
            </a:extLst>
          </p:cNvPr>
          <p:cNvSpPr>
            <a:spLocks noGrp="1"/>
          </p:cNvSpPr>
          <p:nvPr>
            <p:ph type="sldNum" idx="12"/>
          </p:nvPr>
        </p:nvSpPr>
        <p:spPr/>
        <p:txBody>
          <a:bodyPr/>
          <a:lstStyle>
            <a:lvl1pPr>
              <a:defRPr/>
            </a:lvl1pPr>
          </a:lstStyle>
          <a:p>
            <a:fld id="{51D0C6B0-C3B9-734C-BA85-1EFF16E0739F}" type="slidenum">
              <a:rPr lang="es-ES" altLang="es-ES"/>
              <a:pPr/>
              <a:t>‹Nº›</a:t>
            </a:fld>
            <a:endParaRPr lang="es-ES" altLang="es-ES"/>
          </a:p>
        </p:txBody>
      </p:sp>
    </p:spTree>
    <p:extLst>
      <p:ext uri="{BB962C8B-B14F-4D97-AF65-F5344CB8AC3E}">
        <p14:creationId xmlns:p14="http://schemas.microsoft.com/office/powerpoint/2010/main" val="911035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2D02AE6-364B-CAC5-576A-89C058392112}"/>
              </a:ext>
            </a:extLst>
          </p:cNvPr>
          <p:cNvSpPr>
            <a:spLocks noGrp="1"/>
          </p:cNvSpPr>
          <p:nvPr>
            <p:ph type="title" orient="vert"/>
          </p:nvPr>
        </p:nvSpPr>
        <p:spPr>
          <a:xfrm>
            <a:off x="8839200" y="1122363"/>
            <a:ext cx="2741613" cy="4457700"/>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80092DB-8C86-6143-BB06-323A65BB3FB8}"/>
              </a:ext>
            </a:extLst>
          </p:cNvPr>
          <p:cNvSpPr>
            <a:spLocks noGrp="1"/>
          </p:cNvSpPr>
          <p:nvPr>
            <p:ph type="body" orient="vert" idx="1"/>
          </p:nvPr>
        </p:nvSpPr>
        <p:spPr>
          <a:xfrm>
            <a:off x="609600" y="1122363"/>
            <a:ext cx="8077200" cy="44577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484339-AAFF-1292-9706-44574A10C393}"/>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A861C602-1A11-3D19-F8A1-E8102F6F6093}"/>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32746522-963D-EF9D-082B-C38C0BFAA1EF}"/>
              </a:ext>
            </a:extLst>
          </p:cNvPr>
          <p:cNvSpPr>
            <a:spLocks noGrp="1"/>
          </p:cNvSpPr>
          <p:nvPr>
            <p:ph type="sldNum" idx="12"/>
          </p:nvPr>
        </p:nvSpPr>
        <p:spPr/>
        <p:txBody>
          <a:bodyPr/>
          <a:lstStyle>
            <a:lvl1pPr>
              <a:defRPr/>
            </a:lvl1pPr>
          </a:lstStyle>
          <a:p>
            <a:fld id="{693C99E1-CF6D-BC47-AABC-978032F5D80F}" type="slidenum">
              <a:rPr lang="es-ES" altLang="es-ES"/>
              <a:pPr/>
              <a:t>‹Nº›</a:t>
            </a:fld>
            <a:endParaRPr lang="es-ES" altLang="es-ES"/>
          </a:p>
        </p:txBody>
      </p:sp>
    </p:spTree>
    <p:extLst>
      <p:ext uri="{BB962C8B-B14F-4D97-AF65-F5344CB8AC3E}">
        <p14:creationId xmlns:p14="http://schemas.microsoft.com/office/powerpoint/2010/main" val="166689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69ADA-8D4D-1D82-DEB0-944D5399C9C5}"/>
              </a:ext>
            </a:extLst>
          </p:cNvPr>
          <p:cNvSpPr>
            <a:spLocks noGrp="1"/>
          </p:cNvSpPr>
          <p:nvPr>
            <p:ph type="title"/>
          </p:nvPr>
        </p:nvSpPr>
        <p:spPr>
          <a:xfrm>
            <a:off x="1524000" y="1122363"/>
            <a:ext cx="9142413" cy="2386012"/>
          </a:xfrm>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A1A11E-64B4-1145-8D5F-CC7494AB3001}"/>
              </a:ext>
            </a:extLst>
          </p:cNvPr>
          <p:cNvSpPr>
            <a:spLocks noGrp="1"/>
          </p:cNvSpPr>
          <p:nvPr>
            <p:ph type="dt" idx="10"/>
          </p:nvPr>
        </p:nvSpPr>
        <p:spPr>
          <a:xfrm>
            <a:off x="838200" y="6356350"/>
            <a:ext cx="2741613" cy="363538"/>
          </a:xfrm>
        </p:spPr>
        <p:txBody>
          <a:bodyPr/>
          <a:lstStyle>
            <a:lvl1pPr>
              <a:defRPr/>
            </a:lvl1pPr>
          </a:lstStyle>
          <a:p>
            <a:endParaRPr lang="es-ES" altLang="es-ES"/>
          </a:p>
        </p:txBody>
      </p:sp>
      <p:sp>
        <p:nvSpPr>
          <p:cNvPr id="4" name="Marcador de pie de página 3">
            <a:extLst>
              <a:ext uri="{FF2B5EF4-FFF2-40B4-BE49-F238E27FC236}">
                <a16:creationId xmlns:a16="http://schemas.microsoft.com/office/drawing/2014/main" id="{D0C0EC03-8D49-5569-BA21-B98DA6490B24}"/>
              </a:ext>
            </a:extLst>
          </p:cNvPr>
          <p:cNvSpPr>
            <a:spLocks noGrp="1"/>
          </p:cNvSpPr>
          <p:nvPr>
            <p:ph type="ftr" idx="11"/>
          </p:nvPr>
        </p:nvSpPr>
        <p:spPr>
          <a:xfrm>
            <a:off x="4038600" y="6356350"/>
            <a:ext cx="4113213" cy="363538"/>
          </a:xfrm>
        </p:spPr>
        <p:txBody>
          <a:bodyPr/>
          <a:lstStyle>
            <a:lvl1pPr>
              <a:defRPr/>
            </a:lvl1pPr>
          </a:lstStyle>
          <a:p>
            <a:endParaRPr lang="en-US" altLang="es-ES"/>
          </a:p>
        </p:txBody>
      </p:sp>
      <p:sp>
        <p:nvSpPr>
          <p:cNvPr id="5" name="Marcador de número de diapositiva 4">
            <a:extLst>
              <a:ext uri="{FF2B5EF4-FFF2-40B4-BE49-F238E27FC236}">
                <a16:creationId xmlns:a16="http://schemas.microsoft.com/office/drawing/2014/main" id="{E22BD4BF-0794-9A58-9515-33FC419C2136}"/>
              </a:ext>
            </a:extLst>
          </p:cNvPr>
          <p:cNvSpPr>
            <a:spLocks noGrp="1"/>
          </p:cNvSpPr>
          <p:nvPr>
            <p:ph type="sldNum" idx="12"/>
          </p:nvPr>
        </p:nvSpPr>
        <p:spPr>
          <a:xfrm>
            <a:off x="8610600" y="6356350"/>
            <a:ext cx="2741613" cy="363538"/>
          </a:xfrm>
        </p:spPr>
        <p:txBody>
          <a:bodyPr/>
          <a:lstStyle>
            <a:lvl1pPr>
              <a:defRPr/>
            </a:lvl1pPr>
          </a:lstStyle>
          <a:p>
            <a:fld id="{0CC53209-C82A-6040-8B41-C452714DDE64}" type="slidenum">
              <a:rPr lang="es-ES" altLang="es-ES"/>
              <a:pPr/>
              <a:t>‹Nº›</a:t>
            </a:fld>
            <a:endParaRPr lang="es-ES" altLang="es-ES"/>
          </a:p>
        </p:txBody>
      </p:sp>
    </p:spTree>
    <p:extLst>
      <p:ext uri="{BB962C8B-B14F-4D97-AF65-F5344CB8AC3E}">
        <p14:creationId xmlns:p14="http://schemas.microsoft.com/office/powerpoint/2010/main" val="2330215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2726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21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41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03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946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42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FBA169-4CFF-705B-DD20-4E29990633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207F9E7-DBA6-DD7A-5C02-4583E899E102}"/>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AF4E8D9-23CB-8F3B-57AB-C90C24BC0B0B}"/>
              </a:ext>
            </a:extLst>
          </p:cNvPr>
          <p:cNvSpPr>
            <a:spLocks noGrp="1"/>
          </p:cNvSpPr>
          <p:nvPr>
            <p:ph type="dt" idx="10"/>
          </p:nvPr>
        </p:nvSpPr>
        <p:spPr/>
        <p:txBody>
          <a:bodyPr/>
          <a:lstStyle>
            <a:lvl1pPr>
              <a:defRPr/>
            </a:lvl1pPr>
          </a:lstStyle>
          <a:p>
            <a:endParaRPr lang="es-ES" altLang="es-ES"/>
          </a:p>
        </p:txBody>
      </p:sp>
      <p:sp>
        <p:nvSpPr>
          <p:cNvPr id="5" name="Marcador de pie de página 4">
            <a:extLst>
              <a:ext uri="{FF2B5EF4-FFF2-40B4-BE49-F238E27FC236}">
                <a16:creationId xmlns:a16="http://schemas.microsoft.com/office/drawing/2014/main" id="{DAD42162-76BF-5344-A126-3FE04FE90B57}"/>
              </a:ext>
            </a:extLst>
          </p:cNvPr>
          <p:cNvSpPr>
            <a:spLocks noGrp="1"/>
          </p:cNvSpPr>
          <p:nvPr>
            <p:ph type="ftr" idx="11"/>
          </p:nvPr>
        </p:nvSpPr>
        <p:spPr/>
        <p:txBody>
          <a:bodyPr/>
          <a:lstStyle>
            <a:lvl1pPr>
              <a:defRPr/>
            </a:lvl1pPr>
          </a:lstStyle>
          <a:p>
            <a:endParaRPr lang="en-US" altLang="es-ES"/>
          </a:p>
        </p:txBody>
      </p:sp>
      <p:sp>
        <p:nvSpPr>
          <p:cNvPr id="6" name="Marcador de número de diapositiva 5">
            <a:extLst>
              <a:ext uri="{FF2B5EF4-FFF2-40B4-BE49-F238E27FC236}">
                <a16:creationId xmlns:a16="http://schemas.microsoft.com/office/drawing/2014/main" id="{7B013C2F-8003-BF80-2444-2DAF8D9D1D62}"/>
              </a:ext>
            </a:extLst>
          </p:cNvPr>
          <p:cNvSpPr>
            <a:spLocks noGrp="1"/>
          </p:cNvSpPr>
          <p:nvPr>
            <p:ph type="sldNum" idx="12"/>
          </p:nvPr>
        </p:nvSpPr>
        <p:spPr/>
        <p:txBody>
          <a:bodyPr/>
          <a:lstStyle>
            <a:lvl1pPr>
              <a:defRPr/>
            </a:lvl1pPr>
          </a:lstStyle>
          <a:p>
            <a:fld id="{DE477FF9-6D58-F348-9E97-CE1CFDE12749}" type="slidenum">
              <a:rPr lang="es-ES" altLang="es-ES"/>
              <a:pPr/>
              <a:t>‹Nº›</a:t>
            </a:fld>
            <a:endParaRPr lang="es-ES" altLang="es-ES"/>
          </a:p>
        </p:txBody>
      </p:sp>
    </p:spTree>
    <p:extLst>
      <p:ext uri="{BB962C8B-B14F-4D97-AF65-F5344CB8AC3E}">
        <p14:creationId xmlns:p14="http://schemas.microsoft.com/office/powerpoint/2010/main" val="907032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803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89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240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54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665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695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96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496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60260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472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D511A-10C9-8C6A-5C09-6716746D98E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3A3E07-B7C1-6FBC-8E73-0DE3E2D575E6}"/>
              </a:ext>
            </a:extLst>
          </p:cNvPr>
          <p:cNvSpPr>
            <a:spLocks noGrp="1"/>
          </p:cNvSpPr>
          <p:nvPr>
            <p:ph sz="half" idx="1"/>
          </p:nvPr>
        </p:nvSpPr>
        <p:spPr>
          <a:xfrm>
            <a:off x="838200" y="1825625"/>
            <a:ext cx="5180013" cy="4349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FD05E53-0E3A-C02E-BA73-305349A82259}"/>
              </a:ext>
            </a:extLst>
          </p:cNvPr>
          <p:cNvSpPr>
            <a:spLocks noGrp="1"/>
          </p:cNvSpPr>
          <p:nvPr>
            <p:ph sz="half" idx="2"/>
          </p:nvPr>
        </p:nvSpPr>
        <p:spPr>
          <a:xfrm>
            <a:off x="6170613" y="1825625"/>
            <a:ext cx="5181600" cy="43497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A1D19C6-9796-8646-A92C-19A9EAC03792}"/>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A268757F-B678-5C16-FAB1-9611C281CBD0}"/>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61158998-6517-5E42-56EB-AE44624496B4}"/>
              </a:ext>
            </a:extLst>
          </p:cNvPr>
          <p:cNvSpPr>
            <a:spLocks noGrp="1"/>
          </p:cNvSpPr>
          <p:nvPr>
            <p:ph type="sldNum" idx="12"/>
          </p:nvPr>
        </p:nvSpPr>
        <p:spPr/>
        <p:txBody>
          <a:bodyPr/>
          <a:lstStyle>
            <a:lvl1pPr>
              <a:defRPr/>
            </a:lvl1pPr>
          </a:lstStyle>
          <a:p>
            <a:fld id="{72F6597D-F3D2-224B-A2A4-5C45EB9622FD}" type="slidenum">
              <a:rPr lang="es-ES" altLang="es-ES"/>
              <a:pPr/>
              <a:t>‹Nº›</a:t>
            </a:fld>
            <a:endParaRPr lang="es-ES" altLang="es-ES"/>
          </a:p>
        </p:txBody>
      </p:sp>
    </p:spTree>
    <p:extLst>
      <p:ext uri="{BB962C8B-B14F-4D97-AF65-F5344CB8AC3E}">
        <p14:creationId xmlns:p14="http://schemas.microsoft.com/office/powerpoint/2010/main" val="573087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Marcador de pie de pá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Marcador de número de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501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pie de pá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número de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14406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Marcador de pie de pá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Marcador de número de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95470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412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pie de pá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886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61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229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87" b="1" i="0">
                <a:solidFill>
                  <a:srgbClr val="830051"/>
                </a:solidFill>
                <a:latin typeface="Arial"/>
                <a:cs typeface="Arial"/>
              </a:defRPr>
            </a:lvl1pPr>
          </a:lstStyle>
          <a:p>
            <a:endParaRPr/>
          </a:p>
        </p:txBody>
      </p:sp>
      <p:sp>
        <p:nvSpPr>
          <p:cNvPr id="3" name="Holder 3"/>
          <p:cNvSpPr>
            <a:spLocks noGrp="1"/>
          </p:cNvSpPr>
          <p:nvPr>
            <p:ph sz="half" idx="2"/>
          </p:nvPr>
        </p:nvSpPr>
        <p:spPr>
          <a:xfrm>
            <a:off x="609601"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342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5" name="Picture 4" hidden="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12513" y="6180137"/>
            <a:ext cx="385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2"/>
          </p:nvPr>
        </p:nvSpPr>
        <p:spPr>
          <a:xfrm>
            <a:off x="423106" y="1057825"/>
            <a:ext cx="10642588" cy="701273"/>
          </a:xfrm>
          <a:prstGeom prst="rect">
            <a:avLst/>
          </a:prstGeom>
          <a:noFill/>
          <a:ln>
            <a:noFill/>
          </a:ln>
        </p:spPr>
        <p:txBody>
          <a:bodyPr>
            <a:noAutofit/>
          </a:bodyPr>
          <a:lstStyle>
            <a:lvl1pPr marL="0" indent="0">
              <a:lnSpc>
                <a:spcPct val="100000"/>
              </a:lnSpc>
              <a:buNone/>
              <a:defRPr sz="16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p:nvPr>
        </p:nvSpPr>
        <p:spPr>
          <a:xfrm>
            <a:off x="430606" y="1770344"/>
            <a:ext cx="10443633" cy="4367989"/>
          </a:xfrm>
        </p:spPr>
        <p:txBody>
          <a:bodyPr>
            <a:normAutofit/>
          </a:bodyPr>
          <a:lstStyle>
            <a:lvl1pPr>
              <a:spcAft>
                <a:spcPts val="400"/>
              </a:spcAft>
              <a:defRPr sz="2133" b="0">
                <a:solidFill>
                  <a:srgbClr val="4B306A"/>
                </a:solidFill>
              </a:defRPr>
            </a:lvl1pPr>
            <a:lvl2pPr marL="241277" indent="-239161">
              <a:lnSpc>
                <a:spcPct val="100000"/>
              </a:lnSpc>
              <a:spcAft>
                <a:spcPts val="400"/>
              </a:spcAft>
              <a:defRPr sz="2133" b="0">
                <a:solidFill>
                  <a:schemeClr val="tx1"/>
                </a:solidFill>
              </a:defRPr>
            </a:lvl2pPr>
            <a:lvl3pPr marL="666686" indent="-188366">
              <a:lnSpc>
                <a:spcPct val="100000"/>
              </a:lnSpc>
              <a:spcAft>
                <a:spcPts val="400"/>
              </a:spcAft>
              <a:buSzPct val="80000"/>
              <a:buFont typeface="Arial" panose="020B0604020202020204" pitchFamily="34" charset="0"/>
              <a:buChar char="–"/>
              <a:defRPr sz="1600">
                <a:solidFill>
                  <a:schemeClr val="tx1"/>
                </a:solidFill>
              </a:defRPr>
            </a:lvl3pPr>
            <a:lvl4pPr>
              <a:lnSpc>
                <a:spcPct val="100000"/>
              </a:lnSpc>
              <a:spcAft>
                <a:spcPts val="400"/>
              </a:spcAft>
              <a:defRPr sz="1467">
                <a:solidFill>
                  <a:schemeClr val="tx1"/>
                </a:solidFill>
              </a:defRPr>
            </a:lvl4pPr>
            <a:lvl5pPr>
              <a:lnSpc>
                <a:spcPct val="100000"/>
              </a:lnSpc>
              <a:defRPr/>
            </a:lvl5pPr>
          </a:lstStyle>
          <a:p>
            <a:pPr lvl="0"/>
            <a:r>
              <a:rPr lang="es-ES"/>
              <a:t>Haga clic para modificar el estilo de texto del patrón</a:t>
            </a:r>
          </a:p>
          <a:p>
            <a:pPr lvl="1"/>
            <a:r>
              <a:rPr lang="es-ES"/>
              <a:t>Segundo nivel</a:t>
            </a:r>
          </a:p>
          <a:p>
            <a:pPr lvl="2"/>
            <a:r>
              <a:rPr lang="es-ES"/>
              <a:t>Tercer nivel</a:t>
            </a:r>
          </a:p>
        </p:txBody>
      </p:sp>
      <p:sp>
        <p:nvSpPr>
          <p:cNvPr id="4" name="Title 3"/>
          <p:cNvSpPr>
            <a:spLocks noGrp="1"/>
          </p:cNvSpPr>
          <p:nvPr>
            <p:ph type="title"/>
          </p:nvPr>
        </p:nvSpPr>
        <p:spPr/>
        <p:txBody>
          <a:bodyPr/>
          <a:lstStyle>
            <a:lvl1pPr>
              <a:defRPr sz="2133"/>
            </a:lvl1pPr>
          </a:lstStyle>
          <a:p>
            <a:r>
              <a:rPr lang="en-US" dirty="0"/>
              <a:t>Click to edit Master title style</a:t>
            </a:r>
            <a:endParaRPr lang="en-GB" dirty="0"/>
          </a:p>
        </p:txBody>
      </p:sp>
      <p:sp>
        <p:nvSpPr>
          <p:cNvPr id="6" name="Footer Placeholder 2"/>
          <p:cNvSpPr>
            <a:spLocks noGrp="1"/>
          </p:cNvSpPr>
          <p:nvPr>
            <p:ph type="ftr" sz="quarter" idx="14"/>
          </p:nvPr>
        </p:nvSpPr>
        <p:spPr/>
        <p:txBody>
          <a:bodyPr/>
          <a:lstStyle>
            <a:lvl1pPr defTabSz="914377" eaLnBrk="0" fontAlgn="base" hangingPunct="0">
              <a:spcBef>
                <a:spcPct val="0"/>
              </a:spcBef>
              <a:spcAft>
                <a:spcPct val="0"/>
              </a:spcAft>
              <a:defRPr>
                <a:latin typeface="Arial" pitchFamily="34" charset="0"/>
                <a:cs typeface="Arial" pitchFamily="34" charset="0"/>
              </a:defRPr>
            </a:lvl1pP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8" name="Slide Number Placeholder 4"/>
          <p:cNvSpPr>
            <a:spLocks noGrp="1"/>
          </p:cNvSpPr>
          <p:nvPr>
            <p:ph type="sldNum" sz="quarter" idx="15"/>
          </p:nvPr>
        </p:nvSpPr>
        <p:spPr/>
        <p:txBody>
          <a:bodyPr/>
          <a:lstStyle>
            <a:lvl1pPr algn="r" defTabSz="914377" eaLnBrk="0" fontAlgn="base" hangingPunct="0">
              <a:spcBef>
                <a:spcPct val="0"/>
              </a:spcBef>
              <a:spcAft>
                <a:spcPct val="0"/>
              </a:spcAft>
              <a:defRPr sz="933" smtClean="0">
                <a:solidFill>
                  <a:srgbClr val="000000">
                    <a:tint val="75000"/>
                  </a:srgbClr>
                </a:solidFill>
                <a:latin typeface="Arial" pitchFamily="34" charset="0"/>
                <a:cs typeface="Arial" pitchFamily="34" charset="0"/>
              </a:defRPr>
            </a:lvl1pPr>
          </a:lstStyle>
          <a:p>
            <a:pPr marL="0" marR="0" lvl="0" indent="0" algn="r" defTabSz="914377" rtl="0" eaLnBrk="0" fontAlgn="base" latinLnBrk="0" hangingPunct="0">
              <a:lnSpc>
                <a:spcPct val="100000"/>
              </a:lnSpc>
              <a:spcBef>
                <a:spcPct val="0"/>
              </a:spcBef>
              <a:spcAft>
                <a:spcPct val="0"/>
              </a:spcAft>
              <a:buClrTx/>
              <a:buSzTx/>
              <a:buFontTx/>
              <a:buNone/>
              <a:tabLst/>
              <a:defRPr/>
            </a:pPr>
            <a:fld id="{8C74563F-7B5D-43DA-B61A-3276BFCB0162}" type="slidenum">
              <a:rPr kumimoji="0" lang="en-US" sz="933" b="0" i="0" u="none" strike="noStrike" kern="1200" cap="none" spc="0" normalizeH="0" baseline="0" noProof="0">
                <a:ln>
                  <a:noFill/>
                </a:ln>
                <a:solidFill>
                  <a:srgbClr val="000000">
                    <a:tint val="75000"/>
                  </a:srgbClr>
                </a:solidFill>
                <a:effectLst/>
                <a:uLnTx/>
                <a:uFillTx/>
                <a:latin typeface="Arial" pitchFamily="34" charset="0"/>
                <a:ea typeface="+mn-ea"/>
                <a:cs typeface="Arial" pitchFamily="34" charset="0"/>
              </a:rPr>
              <a:pPr marL="0" marR="0" lvl="0" indent="0" algn="r" defTabSz="914377" rtl="0" eaLnBrk="0" fontAlgn="base" latinLnBrk="0" hangingPunct="0">
                <a:lnSpc>
                  <a:spcPct val="100000"/>
                </a:lnSpc>
                <a:spcBef>
                  <a:spcPct val="0"/>
                </a:spcBef>
                <a:spcAft>
                  <a:spcPct val="0"/>
                </a:spcAft>
                <a:buClrTx/>
                <a:buSzTx/>
                <a:buFontTx/>
                <a:buNone/>
                <a:tabLst/>
                <a:defRPr/>
              </a:pPr>
              <a:t>‹Nº›</a:t>
            </a:fld>
            <a:endParaRPr kumimoji="0" lang="en-US" sz="933" b="0" i="0" u="none" strike="noStrike" kern="1200" cap="none" spc="0" normalizeH="0" baseline="0" noProof="0" dirty="0">
              <a:ln>
                <a:noFill/>
              </a:ln>
              <a:solidFill>
                <a:srgbClr val="000000">
                  <a:tint val="75000"/>
                </a:srgb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74798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6/10/2023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399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3B73CE-3E04-A258-D742-F3DC60B5CC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2ED63C-F6C2-39EA-BB0A-37722BFAF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F3527AA-4AAA-8D19-3E9E-72B4E0AAA6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FA4875B-8E7D-F86C-7D3D-435E542A5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792E936-F04A-8462-E22E-FF20776E150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96BC98-CB5A-BCDB-4C45-5F173083103F}"/>
              </a:ext>
            </a:extLst>
          </p:cNvPr>
          <p:cNvSpPr>
            <a:spLocks noGrp="1"/>
          </p:cNvSpPr>
          <p:nvPr>
            <p:ph type="dt" idx="10"/>
          </p:nvPr>
        </p:nvSpPr>
        <p:spPr/>
        <p:txBody>
          <a:bodyPr/>
          <a:lstStyle>
            <a:lvl1pPr>
              <a:defRPr/>
            </a:lvl1pPr>
          </a:lstStyle>
          <a:p>
            <a:endParaRPr lang="es-ES" altLang="es-ES"/>
          </a:p>
        </p:txBody>
      </p:sp>
      <p:sp>
        <p:nvSpPr>
          <p:cNvPr id="8" name="Marcador de pie de página 7">
            <a:extLst>
              <a:ext uri="{FF2B5EF4-FFF2-40B4-BE49-F238E27FC236}">
                <a16:creationId xmlns:a16="http://schemas.microsoft.com/office/drawing/2014/main" id="{C4AA17D8-CD53-47DE-1DA1-1D6DCA568A21}"/>
              </a:ext>
            </a:extLst>
          </p:cNvPr>
          <p:cNvSpPr>
            <a:spLocks noGrp="1"/>
          </p:cNvSpPr>
          <p:nvPr>
            <p:ph type="ftr" idx="11"/>
          </p:nvPr>
        </p:nvSpPr>
        <p:spPr/>
        <p:txBody>
          <a:bodyPr/>
          <a:lstStyle>
            <a:lvl1pPr>
              <a:defRPr/>
            </a:lvl1pPr>
          </a:lstStyle>
          <a:p>
            <a:endParaRPr lang="en-US" altLang="es-ES"/>
          </a:p>
        </p:txBody>
      </p:sp>
      <p:sp>
        <p:nvSpPr>
          <p:cNvPr id="9" name="Marcador de número de diapositiva 8">
            <a:extLst>
              <a:ext uri="{FF2B5EF4-FFF2-40B4-BE49-F238E27FC236}">
                <a16:creationId xmlns:a16="http://schemas.microsoft.com/office/drawing/2014/main" id="{FF077850-3D0B-3909-E2CC-C96B784326FB}"/>
              </a:ext>
            </a:extLst>
          </p:cNvPr>
          <p:cNvSpPr>
            <a:spLocks noGrp="1"/>
          </p:cNvSpPr>
          <p:nvPr>
            <p:ph type="sldNum" idx="12"/>
          </p:nvPr>
        </p:nvSpPr>
        <p:spPr/>
        <p:txBody>
          <a:bodyPr/>
          <a:lstStyle>
            <a:lvl1pPr>
              <a:defRPr/>
            </a:lvl1pPr>
          </a:lstStyle>
          <a:p>
            <a:fld id="{0BD08C1C-2151-404A-9DB2-A8781E8B0498}" type="slidenum">
              <a:rPr lang="es-ES" altLang="es-ES"/>
              <a:pPr/>
              <a:t>‹Nº›</a:t>
            </a:fld>
            <a:endParaRPr lang="es-ES" altLang="es-ES"/>
          </a:p>
        </p:txBody>
      </p:sp>
    </p:spTree>
    <p:extLst>
      <p:ext uri="{BB962C8B-B14F-4D97-AF65-F5344CB8AC3E}">
        <p14:creationId xmlns:p14="http://schemas.microsoft.com/office/powerpoint/2010/main" val="2468740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0" name="Subtítulo de la diapositiva"/>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Subtítulo de la diapositiva</a:t>
            </a:r>
          </a:p>
        </p:txBody>
      </p:sp>
      <p:sp>
        <p:nvSpPr>
          <p:cNvPr id="61" name="Nivel de texto 1…"/>
          <p:cNvSpPr txBox="1">
            <a:spLocks noGrp="1"/>
          </p:cNvSpPr>
          <p:nvPr>
            <p:ph type="body" sz="half" idx="1" hasCustomPrompt="1"/>
          </p:nvPr>
        </p:nvSpPr>
        <p:spPr>
          <a:xfrm>
            <a:off x="603250" y="2124252"/>
            <a:ext cx="4889500" cy="4128315"/>
          </a:xfrm>
          <a:prstGeom prst="rect">
            <a:avLst/>
          </a:prstGeom>
        </p:spPr>
        <p:txBody>
          <a:bodyPr/>
          <a:lstStyle/>
          <a:p>
            <a:r>
              <a:t>Texto de viñeta de la diapositiva</a:t>
            </a:r>
          </a:p>
          <a:p>
            <a:pPr lvl="1"/>
            <a:endParaRPr/>
          </a:p>
          <a:p>
            <a:pPr lvl="2"/>
            <a:endParaRPr/>
          </a:p>
          <a:p>
            <a:pPr lvl="3"/>
            <a:endParaRPr/>
          </a:p>
          <a:p>
            <a:pPr lvl="4"/>
            <a:endParaRPr/>
          </a:p>
        </p:txBody>
      </p:sp>
      <p:sp>
        <p:nvSpPr>
          <p:cNvPr id="62" name="660384004_1290x1720.jpg"/>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Título de la diapositiva"/>
          <p:cNvSpPr txBox="1">
            <a:spLocks noGrp="1"/>
          </p:cNvSpPr>
          <p:nvPr>
            <p:ph type="title" hasCustomPrompt="1"/>
          </p:nvPr>
        </p:nvSpPr>
        <p:spPr>
          <a:xfrm>
            <a:off x="603250" y="539750"/>
            <a:ext cx="4889500" cy="717550"/>
          </a:xfrm>
          <a:prstGeom prst="rect">
            <a:avLst/>
          </a:prstGeom>
        </p:spPr>
        <p:txBody>
          <a:bodyPr/>
          <a:lstStyle/>
          <a:p>
            <a:r>
              <a:t>Título de la diapositiva</a:t>
            </a:r>
          </a:p>
        </p:txBody>
      </p:sp>
      <p:sp>
        <p:nvSpPr>
          <p:cNvPr id="64" name="Número de diapositiva"/>
          <p:cNvSpPr txBox="1">
            <a:spLocks noGrp="1"/>
          </p:cNvSpPr>
          <p:nvPr>
            <p:ph type="sldNum" sz="quarter" idx="2"/>
          </p:nvPr>
        </p:nvSpPr>
        <p:spPr>
          <a:prstGeom prst="rect">
            <a:avLst/>
          </a:prstGeom>
        </p:spPr>
        <p:txBody>
          <a:body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200" b="0" i="0" u="none" strike="noStrike" kern="0" cap="none" spc="0" normalizeH="0" baseline="0" noProof="0" smtClean="0">
                <a:ln>
                  <a:noFill/>
                </a:ln>
                <a:solidFill>
                  <a:prstClr val="black">
                    <a:tint val="75000"/>
                  </a:prstClr>
                </a:solidFill>
                <a:effectLst/>
                <a:uLnTx/>
                <a:uFillTx/>
                <a:latin typeface="Calibri" panose="020F0502020204030204"/>
                <a:ea typeface="+mn-ea"/>
                <a:cs typeface="+mn-cs"/>
                <a:sym typeface="Helvetica Neue"/>
              </a:rPr>
              <a:pPr marL="0" marR="0" lvl="0" indent="0" algn="ctr" defTabSz="914400" rtl="0" eaLnBrk="1" fontAlgn="auto" latinLnBrk="0" hangingPunct="0">
                <a:lnSpc>
                  <a:spcPct val="100000"/>
                </a:lnSpc>
                <a:spcBef>
                  <a:spcPts val="0"/>
                </a:spcBef>
                <a:spcAft>
                  <a:spcPts val="0"/>
                </a:spcAft>
                <a:buClrTx/>
                <a:buSzTx/>
                <a:buFontTx/>
                <a:buNone/>
                <a:tabLst/>
                <a:defRPr/>
              </a:pPr>
              <a:t>‹Nº›</a:t>
            </a:fld>
            <a:endParaRPr kumimoji="0" lang="en-US" sz="1200" b="0" i="0" u="none" strike="noStrike" kern="0" cap="none" spc="0" normalizeH="0" baseline="0" noProof="0">
              <a:ln>
                <a:noFill/>
              </a:ln>
              <a:solidFill>
                <a:prstClr val="black">
                  <a:tint val="75000"/>
                </a:prstClr>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315214890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alphaModFix amt="50000"/>
            <a:lum/>
          </a:blip>
          <a:srcRect/>
          <a:stretch>
            <a:fillRect t="-7000" b="-7000"/>
          </a:stretch>
        </a:blip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989C06BF-7D75-4CF2-BA51-051E19242667}"/>
              </a:ext>
            </a:extLst>
          </p:cNvPr>
          <p:cNvSpPr>
            <a:spLocks noGrp="1"/>
          </p:cNvSpPr>
          <p:nvPr>
            <p:ph type="body" sz="quarter" idx="11" hasCustomPrompt="1"/>
          </p:nvPr>
        </p:nvSpPr>
        <p:spPr>
          <a:xfrm>
            <a:off x="0" y="294128"/>
            <a:ext cx="12192000" cy="520312"/>
          </a:xfrm>
          <a:prstGeom prst="rect">
            <a:avLst/>
          </a:prstGeom>
          <a:gradFill>
            <a:gsLst>
              <a:gs pos="100000">
                <a:schemeClr val="bg1">
                  <a:alpha val="10000"/>
                </a:schemeClr>
              </a:gs>
              <a:gs pos="0">
                <a:srgbClr val="C546F4"/>
              </a:gs>
              <a:gs pos="77500">
                <a:srgbClr val="C9B6D7"/>
              </a:gs>
              <a:gs pos="55000">
                <a:srgbClr val="936CAF"/>
              </a:gs>
              <a:gs pos="14000">
                <a:srgbClr val="7030A0"/>
              </a:gs>
            </a:gsLst>
            <a:lin ang="0" scaled="0"/>
          </a:gradFill>
          <a:effectLst>
            <a:glow rad="571500">
              <a:schemeClr val="bg1">
                <a:alpha val="30000"/>
              </a:schemeClr>
            </a:glow>
          </a:effectLst>
        </p:spPr>
        <p:txBody>
          <a:bodyPr lIns="720000" tIns="90000" bIns="90000">
            <a:spAutoFit/>
          </a:bodyPr>
          <a:lstStyle>
            <a:lvl1pPr marL="0" indent="0">
              <a:lnSpc>
                <a:spcPct val="100000"/>
              </a:lnSpc>
              <a:spcBef>
                <a:spcPts val="0"/>
              </a:spcBef>
              <a:buNone/>
              <a:defRPr sz="2200" b="1" cap="all" baseline="0">
                <a:solidFill>
                  <a:schemeClr val="bg1"/>
                </a:solidFill>
                <a:latin typeface="Helvetica Light" panose="020B0500000000000000" pitchFamily="34" charset="0"/>
              </a:defRPr>
            </a:lvl1pPr>
          </a:lstStyle>
          <a:p>
            <a:pPr lvl="0"/>
            <a:r>
              <a:rPr lang="es-ES" dirty="0"/>
              <a:t>Haga clic para añadir un título</a:t>
            </a:r>
          </a:p>
        </p:txBody>
      </p:sp>
      <p:sp>
        <p:nvSpPr>
          <p:cNvPr id="5" name="Marcador de contenido 3">
            <a:extLst>
              <a:ext uri="{FF2B5EF4-FFF2-40B4-BE49-F238E27FC236}">
                <a16:creationId xmlns:a16="http://schemas.microsoft.com/office/drawing/2014/main" id="{8218BD33-800A-432B-8595-F3267C2A2C38}"/>
              </a:ext>
            </a:extLst>
          </p:cNvPr>
          <p:cNvSpPr>
            <a:spLocks noGrp="1"/>
          </p:cNvSpPr>
          <p:nvPr>
            <p:ph sz="half" idx="13" hasCustomPrompt="1"/>
          </p:nvPr>
        </p:nvSpPr>
        <p:spPr>
          <a:xfrm>
            <a:off x="812799" y="1200932"/>
            <a:ext cx="10492509" cy="5033613"/>
          </a:xfrm>
          <a:prstGeom prst="rect">
            <a:avLst/>
          </a:prstGeom>
        </p:spPr>
        <p:txBody>
          <a:bodyPr/>
          <a:lstStyle>
            <a:lvl1pPr marL="0" indent="0">
              <a:buFontTx/>
              <a:buNone/>
              <a:defRPr sz="2000" baseline="0">
                <a:latin typeface="Helvetica Light" panose="020B0500000000000000" pitchFamily="34" charset="0"/>
              </a:defRPr>
            </a:lvl1pPr>
          </a:lstStyle>
          <a:p>
            <a:pPr lvl="0"/>
            <a:r>
              <a:rPr lang="es-ES" dirty="0"/>
              <a:t>Haga clic para agregar el texto</a:t>
            </a:r>
          </a:p>
        </p:txBody>
      </p:sp>
    </p:spTree>
    <p:extLst>
      <p:ext uri="{BB962C8B-B14F-4D97-AF65-F5344CB8AC3E}">
        <p14:creationId xmlns:p14="http://schemas.microsoft.com/office/powerpoint/2010/main" val="3017456781"/>
      </p:ext>
    </p:extLst>
  </p:cSld>
  <p:clrMapOvr>
    <a:masterClrMapping/>
  </p:clrMapOvr>
  <p:transition spd="med">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ítulo y objetos">
    <p:bg>
      <p:bgPr>
        <a:blipFill dpi="0" rotWithShape="1">
          <a:blip r:embed="rId2">
            <a:alphaModFix amt="50000"/>
            <a:lum/>
          </a:blip>
          <a:srcRect/>
          <a:stretch>
            <a:fillRect t="-7000" b="-7000"/>
          </a:stretch>
        </a:blip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989C06BF-7D75-4CF2-BA51-051E19242667}"/>
              </a:ext>
            </a:extLst>
          </p:cNvPr>
          <p:cNvSpPr>
            <a:spLocks noGrp="1"/>
          </p:cNvSpPr>
          <p:nvPr>
            <p:ph type="body" sz="quarter" idx="11" hasCustomPrompt="1"/>
          </p:nvPr>
        </p:nvSpPr>
        <p:spPr>
          <a:xfrm>
            <a:off x="0" y="294128"/>
            <a:ext cx="12192000" cy="520312"/>
          </a:xfrm>
          <a:prstGeom prst="rect">
            <a:avLst/>
          </a:prstGeom>
          <a:gradFill>
            <a:gsLst>
              <a:gs pos="100000">
                <a:schemeClr val="bg1">
                  <a:alpha val="10000"/>
                </a:schemeClr>
              </a:gs>
              <a:gs pos="0">
                <a:srgbClr val="C546F4"/>
              </a:gs>
              <a:gs pos="77500">
                <a:srgbClr val="C9B6D7"/>
              </a:gs>
              <a:gs pos="55000">
                <a:srgbClr val="936CAF"/>
              </a:gs>
              <a:gs pos="14000">
                <a:srgbClr val="7030A0"/>
              </a:gs>
            </a:gsLst>
            <a:lin ang="0" scaled="0"/>
          </a:gradFill>
          <a:effectLst>
            <a:glow rad="571500">
              <a:schemeClr val="bg1">
                <a:alpha val="30000"/>
              </a:schemeClr>
            </a:glow>
          </a:effectLst>
        </p:spPr>
        <p:txBody>
          <a:bodyPr lIns="720000" tIns="90000" bIns="90000">
            <a:spAutoFit/>
          </a:bodyPr>
          <a:lstStyle>
            <a:lvl1pPr marL="0" indent="0">
              <a:lnSpc>
                <a:spcPct val="100000"/>
              </a:lnSpc>
              <a:spcBef>
                <a:spcPts val="0"/>
              </a:spcBef>
              <a:buNone/>
              <a:defRPr sz="2200" b="1" cap="all" baseline="0">
                <a:solidFill>
                  <a:schemeClr val="bg1"/>
                </a:solidFill>
                <a:latin typeface="Helvetica Light" panose="020B0500000000000000" pitchFamily="34" charset="0"/>
              </a:defRPr>
            </a:lvl1pPr>
          </a:lstStyle>
          <a:p>
            <a:pPr lvl="0"/>
            <a:r>
              <a:rPr lang="es-ES" dirty="0"/>
              <a:t>Haga clic para añadir un título</a:t>
            </a:r>
          </a:p>
        </p:txBody>
      </p:sp>
      <p:sp>
        <p:nvSpPr>
          <p:cNvPr id="5" name="Marcador de contenido 3">
            <a:extLst>
              <a:ext uri="{FF2B5EF4-FFF2-40B4-BE49-F238E27FC236}">
                <a16:creationId xmlns:a16="http://schemas.microsoft.com/office/drawing/2014/main" id="{8218BD33-800A-432B-8595-F3267C2A2C38}"/>
              </a:ext>
            </a:extLst>
          </p:cNvPr>
          <p:cNvSpPr>
            <a:spLocks noGrp="1"/>
          </p:cNvSpPr>
          <p:nvPr>
            <p:ph sz="half" idx="13" hasCustomPrompt="1"/>
          </p:nvPr>
        </p:nvSpPr>
        <p:spPr>
          <a:xfrm>
            <a:off x="812799" y="1200932"/>
            <a:ext cx="10492509" cy="5033613"/>
          </a:xfrm>
          <a:prstGeom prst="rect">
            <a:avLst/>
          </a:prstGeom>
        </p:spPr>
        <p:txBody>
          <a:bodyPr/>
          <a:lstStyle>
            <a:lvl1pPr marL="0" indent="0">
              <a:buFontTx/>
              <a:buNone/>
              <a:defRPr sz="2000" baseline="0">
                <a:latin typeface="Helvetica Light" panose="020B0500000000000000" pitchFamily="34" charset="0"/>
              </a:defRPr>
            </a:lvl1pPr>
          </a:lstStyle>
          <a:p>
            <a:pPr lvl="0"/>
            <a:r>
              <a:rPr lang="es-ES" dirty="0"/>
              <a:t>Haga clic para agregar el texto</a:t>
            </a:r>
          </a:p>
        </p:txBody>
      </p:sp>
    </p:spTree>
    <p:extLst>
      <p:ext uri="{BB962C8B-B14F-4D97-AF65-F5344CB8AC3E}">
        <p14:creationId xmlns:p14="http://schemas.microsoft.com/office/powerpoint/2010/main" val="346429957"/>
      </p:ext>
    </p:extLst>
  </p:cSld>
  <p:clrMapOvr>
    <a:masterClrMapping/>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ítulo y objetos">
    <p:bg>
      <p:bgPr>
        <a:blipFill dpi="0" rotWithShape="1">
          <a:blip r:embed="rId2">
            <a:alphaModFix amt="50000"/>
            <a:lum/>
          </a:blip>
          <a:srcRect/>
          <a:stretch>
            <a:fillRect t="-7000" b="-7000"/>
          </a:stretch>
        </a:blip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989C06BF-7D75-4CF2-BA51-051E19242667}"/>
              </a:ext>
            </a:extLst>
          </p:cNvPr>
          <p:cNvSpPr>
            <a:spLocks noGrp="1"/>
          </p:cNvSpPr>
          <p:nvPr>
            <p:ph type="body" sz="quarter" idx="11" hasCustomPrompt="1"/>
          </p:nvPr>
        </p:nvSpPr>
        <p:spPr>
          <a:xfrm>
            <a:off x="0" y="294128"/>
            <a:ext cx="12192000" cy="520312"/>
          </a:xfrm>
          <a:prstGeom prst="rect">
            <a:avLst/>
          </a:prstGeom>
          <a:gradFill>
            <a:gsLst>
              <a:gs pos="100000">
                <a:schemeClr val="bg1">
                  <a:alpha val="10000"/>
                </a:schemeClr>
              </a:gs>
              <a:gs pos="0">
                <a:srgbClr val="C546F4"/>
              </a:gs>
              <a:gs pos="77500">
                <a:srgbClr val="C9B6D7"/>
              </a:gs>
              <a:gs pos="55000">
                <a:srgbClr val="936CAF"/>
              </a:gs>
              <a:gs pos="14000">
                <a:srgbClr val="7030A0"/>
              </a:gs>
            </a:gsLst>
            <a:lin ang="0" scaled="0"/>
          </a:gradFill>
          <a:effectLst>
            <a:glow rad="571500">
              <a:schemeClr val="bg1">
                <a:alpha val="30000"/>
              </a:schemeClr>
            </a:glow>
          </a:effectLst>
        </p:spPr>
        <p:txBody>
          <a:bodyPr lIns="720000" tIns="90000" bIns="90000">
            <a:spAutoFit/>
          </a:bodyPr>
          <a:lstStyle>
            <a:lvl1pPr marL="0" indent="0">
              <a:lnSpc>
                <a:spcPct val="100000"/>
              </a:lnSpc>
              <a:spcBef>
                <a:spcPts val="0"/>
              </a:spcBef>
              <a:buNone/>
              <a:defRPr sz="2200" b="1" cap="all" baseline="0">
                <a:solidFill>
                  <a:schemeClr val="bg1"/>
                </a:solidFill>
                <a:latin typeface="Helvetica Light" panose="020B0500000000000000" pitchFamily="34" charset="0"/>
              </a:defRPr>
            </a:lvl1pPr>
          </a:lstStyle>
          <a:p>
            <a:pPr lvl="0"/>
            <a:r>
              <a:rPr lang="es-ES" dirty="0"/>
              <a:t>Haga clic para añadir un título</a:t>
            </a:r>
          </a:p>
        </p:txBody>
      </p:sp>
      <p:sp>
        <p:nvSpPr>
          <p:cNvPr id="5" name="Marcador de contenido 3">
            <a:extLst>
              <a:ext uri="{FF2B5EF4-FFF2-40B4-BE49-F238E27FC236}">
                <a16:creationId xmlns:a16="http://schemas.microsoft.com/office/drawing/2014/main" id="{8218BD33-800A-432B-8595-F3267C2A2C38}"/>
              </a:ext>
            </a:extLst>
          </p:cNvPr>
          <p:cNvSpPr>
            <a:spLocks noGrp="1"/>
          </p:cNvSpPr>
          <p:nvPr>
            <p:ph sz="half" idx="13" hasCustomPrompt="1"/>
          </p:nvPr>
        </p:nvSpPr>
        <p:spPr>
          <a:xfrm>
            <a:off x="812799" y="1200932"/>
            <a:ext cx="10492509" cy="5033613"/>
          </a:xfrm>
          <a:prstGeom prst="rect">
            <a:avLst/>
          </a:prstGeom>
        </p:spPr>
        <p:txBody>
          <a:bodyPr/>
          <a:lstStyle>
            <a:lvl1pPr marL="0" indent="0">
              <a:buFontTx/>
              <a:buNone/>
              <a:defRPr sz="2000" baseline="0">
                <a:latin typeface="Helvetica Light" panose="020B0500000000000000" pitchFamily="34" charset="0"/>
              </a:defRPr>
            </a:lvl1pPr>
          </a:lstStyle>
          <a:p>
            <a:pPr lvl="0"/>
            <a:r>
              <a:rPr lang="es-ES" dirty="0"/>
              <a:t>Haga clic para agregar el texto</a:t>
            </a:r>
          </a:p>
        </p:txBody>
      </p:sp>
    </p:spTree>
    <p:extLst>
      <p:ext uri="{BB962C8B-B14F-4D97-AF65-F5344CB8AC3E}">
        <p14:creationId xmlns:p14="http://schemas.microsoft.com/office/powerpoint/2010/main" val="3910980569"/>
      </p:ext>
    </p:extLst>
  </p:cSld>
  <p:clrMapOvr>
    <a:masterClrMapping/>
  </p:clrMapOvr>
  <p:transition spd="med">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ítulo y objetos">
    <p:bg>
      <p:bgPr>
        <a:blipFill dpi="0" rotWithShape="1">
          <a:blip r:embed="rId2">
            <a:alphaModFix amt="50000"/>
            <a:lum/>
          </a:blip>
          <a:srcRect/>
          <a:stretch>
            <a:fillRect t="-7000" b="-7000"/>
          </a:stretch>
        </a:blip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989C06BF-7D75-4CF2-BA51-051E19242667}"/>
              </a:ext>
            </a:extLst>
          </p:cNvPr>
          <p:cNvSpPr>
            <a:spLocks noGrp="1"/>
          </p:cNvSpPr>
          <p:nvPr>
            <p:ph type="body" sz="quarter" idx="11" hasCustomPrompt="1"/>
          </p:nvPr>
        </p:nvSpPr>
        <p:spPr>
          <a:xfrm>
            <a:off x="0" y="294128"/>
            <a:ext cx="12192000" cy="520312"/>
          </a:xfrm>
          <a:prstGeom prst="rect">
            <a:avLst/>
          </a:prstGeom>
          <a:gradFill>
            <a:gsLst>
              <a:gs pos="100000">
                <a:schemeClr val="bg1">
                  <a:alpha val="10000"/>
                </a:schemeClr>
              </a:gs>
              <a:gs pos="0">
                <a:srgbClr val="C546F4"/>
              </a:gs>
              <a:gs pos="77500">
                <a:srgbClr val="C9B6D7"/>
              </a:gs>
              <a:gs pos="55000">
                <a:srgbClr val="936CAF"/>
              </a:gs>
              <a:gs pos="14000">
                <a:srgbClr val="7030A0"/>
              </a:gs>
            </a:gsLst>
            <a:lin ang="0" scaled="0"/>
          </a:gradFill>
          <a:effectLst>
            <a:glow rad="571500">
              <a:schemeClr val="bg1">
                <a:alpha val="30000"/>
              </a:schemeClr>
            </a:glow>
          </a:effectLst>
        </p:spPr>
        <p:txBody>
          <a:bodyPr lIns="720000" tIns="90000" bIns="90000">
            <a:spAutoFit/>
          </a:bodyPr>
          <a:lstStyle>
            <a:lvl1pPr marL="0" indent="0">
              <a:lnSpc>
                <a:spcPct val="100000"/>
              </a:lnSpc>
              <a:spcBef>
                <a:spcPts val="0"/>
              </a:spcBef>
              <a:buNone/>
              <a:defRPr sz="2200" b="1" cap="all" baseline="0">
                <a:solidFill>
                  <a:schemeClr val="bg1"/>
                </a:solidFill>
                <a:latin typeface="Helvetica Light" panose="020B0500000000000000" pitchFamily="34" charset="0"/>
              </a:defRPr>
            </a:lvl1pPr>
          </a:lstStyle>
          <a:p>
            <a:pPr lvl="0"/>
            <a:r>
              <a:rPr lang="es-ES" dirty="0"/>
              <a:t>Haga clic para añadir un título</a:t>
            </a:r>
          </a:p>
        </p:txBody>
      </p:sp>
      <p:sp>
        <p:nvSpPr>
          <p:cNvPr id="5" name="Marcador de contenido 3">
            <a:extLst>
              <a:ext uri="{FF2B5EF4-FFF2-40B4-BE49-F238E27FC236}">
                <a16:creationId xmlns:a16="http://schemas.microsoft.com/office/drawing/2014/main" id="{8218BD33-800A-432B-8595-F3267C2A2C38}"/>
              </a:ext>
            </a:extLst>
          </p:cNvPr>
          <p:cNvSpPr>
            <a:spLocks noGrp="1"/>
          </p:cNvSpPr>
          <p:nvPr>
            <p:ph sz="half" idx="13" hasCustomPrompt="1"/>
          </p:nvPr>
        </p:nvSpPr>
        <p:spPr>
          <a:xfrm>
            <a:off x="812799" y="1200932"/>
            <a:ext cx="10492509" cy="5033613"/>
          </a:xfrm>
          <a:prstGeom prst="rect">
            <a:avLst/>
          </a:prstGeom>
        </p:spPr>
        <p:txBody>
          <a:bodyPr/>
          <a:lstStyle>
            <a:lvl1pPr marL="0" indent="0">
              <a:buFontTx/>
              <a:buNone/>
              <a:defRPr sz="2000" baseline="0">
                <a:latin typeface="Helvetica Light" panose="020B0500000000000000" pitchFamily="34" charset="0"/>
              </a:defRPr>
            </a:lvl1pPr>
          </a:lstStyle>
          <a:p>
            <a:pPr lvl="0"/>
            <a:r>
              <a:rPr lang="es-ES" dirty="0"/>
              <a:t>Haga clic para agregar el texto</a:t>
            </a:r>
          </a:p>
        </p:txBody>
      </p:sp>
    </p:spTree>
    <p:extLst>
      <p:ext uri="{BB962C8B-B14F-4D97-AF65-F5344CB8AC3E}">
        <p14:creationId xmlns:p14="http://schemas.microsoft.com/office/powerpoint/2010/main" val="3234144379"/>
      </p:ext>
    </p:extLst>
  </p:cSld>
  <p:clrMapOvr>
    <a:masterClrMapping/>
  </p:clrMapOvr>
  <p:transition spd="med">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alphaModFix amt="50000"/>
            <a:lum/>
          </a:blip>
          <a:srcRect/>
          <a:stretch>
            <a:fillRect t="-7000" b="-7000"/>
          </a:stretch>
        </a:blipFill>
        <a:effectLst/>
      </p:bgPr>
    </p:bg>
    <p:spTree>
      <p:nvGrpSpPr>
        <p:cNvPr id="1" name=""/>
        <p:cNvGrpSpPr/>
        <p:nvPr/>
      </p:nvGrpSpPr>
      <p:grpSpPr>
        <a:xfrm>
          <a:off x="0" y="0"/>
          <a:ext cx="0" cy="0"/>
          <a:chOff x="0" y="0"/>
          <a:chExt cx="0" cy="0"/>
        </a:xfrm>
      </p:grpSpPr>
      <p:sp>
        <p:nvSpPr>
          <p:cNvPr id="9" name="Marcador de texto 2">
            <a:extLst>
              <a:ext uri="{FF2B5EF4-FFF2-40B4-BE49-F238E27FC236}">
                <a16:creationId xmlns:a16="http://schemas.microsoft.com/office/drawing/2014/main" id="{285B4B68-8C62-4EAE-94F9-F86922AF0EAA}"/>
              </a:ext>
            </a:extLst>
          </p:cNvPr>
          <p:cNvSpPr>
            <a:spLocks noGrp="1" noChangeAspect="1"/>
          </p:cNvSpPr>
          <p:nvPr>
            <p:ph type="body" sz="quarter" idx="11" hasCustomPrompt="1"/>
          </p:nvPr>
        </p:nvSpPr>
        <p:spPr>
          <a:xfrm>
            <a:off x="0" y="294128"/>
            <a:ext cx="12192000" cy="520312"/>
          </a:xfrm>
          <a:prstGeom prst="rect">
            <a:avLst/>
          </a:prstGeom>
          <a:gradFill>
            <a:gsLst>
              <a:gs pos="100000">
                <a:schemeClr val="bg1">
                  <a:alpha val="10000"/>
                </a:schemeClr>
              </a:gs>
              <a:gs pos="0">
                <a:srgbClr val="C546F4"/>
              </a:gs>
              <a:gs pos="77500">
                <a:srgbClr val="C9B6D7"/>
              </a:gs>
              <a:gs pos="55000">
                <a:srgbClr val="936CAF"/>
              </a:gs>
              <a:gs pos="13000">
                <a:srgbClr val="7030A0"/>
              </a:gs>
            </a:gsLst>
            <a:lin ang="0" scaled="0"/>
          </a:gradFill>
          <a:effectLst>
            <a:glow rad="571500">
              <a:schemeClr val="bg1">
                <a:alpha val="30000"/>
              </a:schemeClr>
            </a:glow>
          </a:effectLst>
        </p:spPr>
        <p:txBody>
          <a:bodyPr lIns="720000" tIns="90000" bIns="90000">
            <a:spAutoFit/>
          </a:bodyPr>
          <a:lstStyle>
            <a:lvl1pPr marL="0" indent="0">
              <a:lnSpc>
                <a:spcPct val="100000"/>
              </a:lnSpc>
              <a:spcBef>
                <a:spcPts val="0"/>
              </a:spcBef>
              <a:buNone/>
              <a:defRPr sz="2200" b="1" cap="all" baseline="0">
                <a:solidFill>
                  <a:schemeClr val="bg1"/>
                </a:solidFill>
                <a:latin typeface="Helvetica Light" panose="020B0500000000000000" pitchFamily="34" charset="0"/>
              </a:defRPr>
            </a:lvl1pPr>
          </a:lstStyle>
          <a:p>
            <a:pPr lvl="0"/>
            <a:r>
              <a:rPr lang="es-ES" dirty="0"/>
              <a:t>Haga clic para añadir un título</a:t>
            </a:r>
          </a:p>
        </p:txBody>
      </p:sp>
      <p:sp>
        <p:nvSpPr>
          <p:cNvPr id="8" name="Marcador de contenido 3">
            <a:extLst>
              <a:ext uri="{FF2B5EF4-FFF2-40B4-BE49-F238E27FC236}">
                <a16:creationId xmlns:a16="http://schemas.microsoft.com/office/drawing/2014/main" id="{ADB0D330-A213-4FEE-9F2F-738D5A1A5179}"/>
              </a:ext>
            </a:extLst>
          </p:cNvPr>
          <p:cNvSpPr>
            <a:spLocks noGrp="1"/>
          </p:cNvSpPr>
          <p:nvPr>
            <p:ph sz="half" idx="2" hasCustomPrompt="1"/>
          </p:nvPr>
        </p:nvSpPr>
        <p:spPr>
          <a:xfrm>
            <a:off x="6214234" y="1200934"/>
            <a:ext cx="5091075" cy="5024376"/>
          </a:xfrm>
          <a:prstGeom prst="rect">
            <a:avLst/>
          </a:prstGeom>
        </p:spPr>
        <p:txBody>
          <a:bodyPr/>
          <a:lstStyle>
            <a:lvl1pPr marL="0" indent="0">
              <a:buFontTx/>
              <a:buNone/>
              <a:defRPr sz="2000" baseline="0">
                <a:latin typeface="Helvetica Light" panose="020B0500000000000000" pitchFamily="34" charset="0"/>
              </a:defRPr>
            </a:lvl1pPr>
          </a:lstStyle>
          <a:p>
            <a:pPr lvl="0"/>
            <a:r>
              <a:rPr lang="es-ES" dirty="0"/>
              <a:t>Haga clic para agregar el texto</a:t>
            </a:r>
          </a:p>
        </p:txBody>
      </p:sp>
      <p:sp>
        <p:nvSpPr>
          <p:cNvPr id="10" name="Marcador de contenido 3">
            <a:extLst>
              <a:ext uri="{FF2B5EF4-FFF2-40B4-BE49-F238E27FC236}">
                <a16:creationId xmlns:a16="http://schemas.microsoft.com/office/drawing/2014/main" id="{2E2034E7-62C7-4857-9B96-BF45837F334E}"/>
              </a:ext>
            </a:extLst>
          </p:cNvPr>
          <p:cNvSpPr>
            <a:spLocks noGrp="1"/>
          </p:cNvSpPr>
          <p:nvPr>
            <p:ph sz="half" idx="13" hasCustomPrompt="1"/>
          </p:nvPr>
        </p:nvSpPr>
        <p:spPr>
          <a:xfrm>
            <a:off x="818359" y="1200933"/>
            <a:ext cx="5091075" cy="5024376"/>
          </a:xfrm>
          <a:prstGeom prst="rect">
            <a:avLst/>
          </a:prstGeom>
        </p:spPr>
        <p:txBody>
          <a:bodyPr/>
          <a:lstStyle>
            <a:lvl1pPr marL="0" indent="0">
              <a:buFontTx/>
              <a:buNone/>
              <a:defRPr sz="2000" baseline="0">
                <a:latin typeface="Helvetica Light" panose="020B0500000000000000" pitchFamily="34" charset="0"/>
              </a:defRPr>
            </a:lvl1pPr>
          </a:lstStyle>
          <a:p>
            <a:pPr lvl="0"/>
            <a:r>
              <a:rPr lang="es-ES" dirty="0"/>
              <a:t>Haga clic para agregar el texto</a:t>
            </a:r>
          </a:p>
        </p:txBody>
      </p:sp>
    </p:spTree>
    <p:extLst>
      <p:ext uri="{BB962C8B-B14F-4D97-AF65-F5344CB8AC3E}">
        <p14:creationId xmlns:p14="http://schemas.microsoft.com/office/powerpoint/2010/main" val="1798145201"/>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2436"/>
            <a:ext cx="10287124" cy="1069975"/>
          </a:xfrm>
          <a:prstGeom prst="rect">
            <a:avLst/>
          </a:prstGeom>
        </p:spPr>
        <p:txBody>
          <a:bodyPr anchor="b"/>
          <a:lstStyle>
            <a:lvl1pPr>
              <a:defRPr sz="3200" b="1" i="0">
                <a:solidFill>
                  <a:srgbClr val="422562"/>
                </a:solidFill>
                <a:latin typeface="Gotham Rounded Medium" charset="0"/>
                <a:ea typeface="Gotham Rounded Medium" charset="0"/>
                <a:cs typeface="Gotham Rounded Medium" charset="0"/>
              </a:defRPr>
            </a:lvl1pPr>
          </a:lstStyle>
          <a:p>
            <a:r>
              <a:rPr lang="es-ES_tradnl" dirty="0" smtClean="0"/>
              <a:t>Clic para editar título</a:t>
            </a:r>
            <a:endParaRPr lang="es-ES_tradnl" dirty="0"/>
          </a:p>
        </p:txBody>
      </p:sp>
      <p:sp>
        <p:nvSpPr>
          <p:cNvPr id="4" name="Marcador de texto 3"/>
          <p:cNvSpPr>
            <a:spLocks noGrp="1"/>
          </p:cNvSpPr>
          <p:nvPr>
            <p:ph type="body" sz="half" idx="2"/>
          </p:nvPr>
        </p:nvSpPr>
        <p:spPr>
          <a:xfrm>
            <a:off x="839788" y="2057400"/>
            <a:ext cx="10287124" cy="3811588"/>
          </a:xfrm>
          <a:prstGeom prst="rect">
            <a:avLst/>
          </a:prstGeom>
        </p:spPr>
        <p:txBody>
          <a:bodyPr/>
          <a:lstStyle>
            <a:lvl1pPr marL="0" indent="0">
              <a:buNone/>
              <a:defRPr sz="1600">
                <a:solidFill>
                  <a:srgbClr val="03597F"/>
                </a:solidFill>
                <a:latin typeface="Gotham Rounded Book" charset="0"/>
                <a:ea typeface="Gotham Rounded Book" charset="0"/>
                <a:cs typeface="Gotham Rounded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dirty="0"/>
              <a:t>Haga clic para modificar el estilo de texto del patrón</a:t>
            </a:r>
          </a:p>
        </p:txBody>
      </p:sp>
    </p:spTree>
    <p:extLst>
      <p:ext uri="{BB962C8B-B14F-4D97-AF65-F5344CB8AC3E}">
        <p14:creationId xmlns:p14="http://schemas.microsoft.com/office/powerpoint/2010/main" val="251477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6113C6-C1CF-26F1-4846-431E3757E4F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8A1D2E7-4FC6-FFCF-A8B1-3DBD1C3B3723}"/>
              </a:ext>
            </a:extLst>
          </p:cNvPr>
          <p:cNvSpPr>
            <a:spLocks noGrp="1"/>
          </p:cNvSpPr>
          <p:nvPr>
            <p:ph type="dt" idx="10"/>
          </p:nvPr>
        </p:nvSpPr>
        <p:spPr/>
        <p:txBody>
          <a:bodyPr/>
          <a:lstStyle>
            <a:lvl1pPr>
              <a:defRPr/>
            </a:lvl1pPr>
          </a:lstStyle>
          <a:p>
            <a:endParaRPr lang="es-ES" altLang="es-ES"/>
          </a:p>
        </p:txBody>
      </p:sp>
      <p:sp>
        <p:nvSpPr>
          <p:cNvPr id="4" name="Marcador de pie de página 3">
            <a:extLst>
              <a:ext uri="{FF2B5EF4-FFF2-40B4-BE49-F238E27FC236}">
                <a16:creationId xmlns:a16="http://schemas.microsoft.com/office/drawing/2014/main" id="{B81D8F41-92E3-36B6-6524-067A8E9B86D1}"/>
              </a:ext>
            </a:extLst>
          </p:cNvPr>
          <p:cNvSpPr>
            <a:spLocks noGrp="1"/>
          </p:cNvSpPr>
          <p:nvPr>
            <p:ph type="ftr" idx="11"/>
          </p:nvPr>
        </p:nvSpPr>
        <p:spPr/>
        <p:txBody>
          <a:bodyPr/>
          <a:lstStyle>
            <a:lvl1pPr>
              <a:defRPr/>
            </a:lvl1pPr>
          </a:lstStyle>
          <a:p>
            <a:endParaRPr lang="en-US" altLang="es-ES"/>
          </a:p>
        </p:txBody>
      </p:sp>
      <p:sp>
        <p:nvSpPr>
          <p:cNvPr id="5" name="Marcador de número de diapositiva 4">
            <a:extLst>
              <a:ext uri="{FF2B5EF4-FFF2-40B4-BE49-F238E27FC236}">
                <a16:creationId xmlns:a16="http://schemas.microsoft.com/office/drawing/2014/main" id="{F297C3D0-8468-37A9-204F-EE9733522F4B}"/>
              </a:ext>
            </a:extLst>
          </p:cNvPr>
          <p:cNvSpPr>
            <a:spLocks noGrp="1"/>
          </p:cNvSpPr>
          <p:nvPr>
            <p:ph type="sldNum" idx="12"/>
          </p:nvPr>
        </p:nvSpPr>
        <p:spPr/>
        <p:txBody>
          <a:bodyPr/>
          <a:lstStyle>
            <a:lvl1pPr>
              <a:defRPr/>
            </a:lvl1pPr>
          </a:lstStyle>
          <a:p>
            <a:fld id="{3C73497D-BC7E-DF40-95C0-A4036A3C45CA}" type="slidenum">
              <a:rPr lang="es-ES" altLang="es-ES"/>
              <a:pPr/>
              <a:t>‹Nº›</a:t>
            </a:fld>
            <a:endParaRPr lang="es-ES" altLang="es-ES"/>
          </a:p>
        </p:txBody>
      </p:sp>
    </p:spTree>
    <p:extLst>
      <p:ext uri="{BB962C8B-B14F-4D97-AF65-F5344CB8AC3E}">
        <p14:creationId xmlns:p14="http://schemas.microsoft.com/office/powerpoint/2010/main" val="226686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FE51F33-9317-A7C3-535E-027C80CA49D6}"/>
              </a:ext>
            </a:extLst>
          </p:cNvPr>
          <p:cNvSpPr>
            <a:spLocks noGrp="1"/>
          </p:cNvSpPr>
          <p:nvPr>
            <p:ph type="dt" idx="10"/>
          </p:nvPr>
        </p:nvSpPr>
        <p:spPr/>
        <p:txBody>
          <a:bodyPr/>
          <a:lstStyle>
            <a:lvl1pPr>
              <a:defRPr/>
            </a:lvl1pPr>
          </a:lstStyle>
          <a:p>
            <a:endParaRPr lang="es-ES" altLang="es-ES"/>
          </a:p>
        </p:txBody>
      </p:sp>
      <p:sp>
        <p:nvSpPr>
          <p:cNvPr id="3" name="Marcador de pie de página 2">
            <a:extLst>
              <a:ext uri="{FF2B5EF4-FFF2-40B4-BE49-F238E27FC236}">
                <a16:creationId xmlns:a16="http://schemas.microsoft.com/office/drawing/2014/main" id="{71B5D6AA-106C-7193-C4DC-2DE39E495A2D}"/>
              </a:ext>
            </a:extLst>
          </p:cNvPr>
          <p:cNvSpPr>
            <a:spLocks noGrp="1"/>
          </p:cNvSpPr>
          <p:nvPr>
            <p:ph type="ftr" idx="11"/>
          </p:nvPr>
        </p:nvSpPr>
        <p:spPr/>
        <p:txBody>
          <a:bodyPr/>
          <a:lstStyle>
            <a:lvl1pPr>
              <a:defRPr/>
            </a:lvl1pPr>
          </a:lstStyle>
          <a:p>
            <a:endParaRPr lang="en-US" altLang="es-ES"/>
          </a:p>
        </p:txBody>
      </p:sp>
      <p:sp>
        <p:nvSpPr>
          <p:cNvPr id="4" name="Marcador de número de diapositiva 3">
            <a:extLst>
              <a:ext uri="{FF2B5EF4-FFF2-40B4-BE49-F238E27FC236}">
                <a16:creationId xmlns:a16="http://schemas.microsoft.com/office/drawing/2014/main" id="{4A72B15B-3A62-A3A3-32E8-4715F3C3B654}"/>
              </a:ext>
            </a:extLst>
          </p:cNvPr>
          <p:cNvSpPr>
            <a:spLocks noGrp="1"/>
          </p:cNvSpPr>
          <p:nvPr>
            <p:ph type="sldNum" idx="12"/>
          </p:nvPr>
        </p:nvSpPr>
        <p:spPr/>
        <p:txBody>
          <a:bodyPr/>
          <a:lstStyle>
            <a:lvl1pPr>
              <a:defRPr/>
            </a:lvl1pPr>
          </a:lstStyle>
          <a:p>
            <a:fld id="{4D06B9B5-54FB-FD43-BF2F-87D8EBA70258}" type="slidenum">
              <a:rPr lang="es-ES" altLang="es-ES"/>
              <a:pPr/>
              <a:t>‹Nº›</a:t>
            </a:fld>
            <a:endParaRPr lang="es-ES" altLang="es-ES"/>
          </a:p>
        </p:txBody>
      </p:sp>
    </p:spTree>
    <p:extLst>
      <p:ext uri="{BB962C8B-B14F-4D97-AF65-F5344CB8AC3E}">
        <p14:creationId xmlns:p14="http://schemas.microsoft.com/office/powerpoint/2010/main" val="102357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ABBDA-29F5-4AD5-5F88-1EAE3E40FE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B908C8-69BA-EA3E-8FD7-4AE7D0AC6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C4CF59A-CF85-8428-A324-04531BD6D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5022AE-C396-A803-8BC1-9CD626EDB0B5}"/>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B9B59BC4-E33C-C48F-23C9-A58E728A5007}"/>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C9F013E3-5A0A-6478-5CC1-CFC563F40D57}"/>
              </a:ext>
            </a:extLst>
          </p:cNvPr>
          <p:cNvSpPr>
            <a:spLocks noGrp="1"/>
          </p:cNvSpPr>
          <p:nvPr>
            <p:ph type="sldNum" idx="12"/>
          </p:nvPr>
        </p:nvSpPr>
        <p:spPr/>
        <p:txBody>
          <a:bodyPr/>
          <a:lstStyle>
            <a:lvl1pPr>
              <a:defRPr/>
            </a:lvl1pPr>
          </a:lstStyle>
          <a:p>
            <a:fld id="{E7369BF1-AFD5-1742-ACFE-EC7081C7E32E}" type="slidenum">
              <a:rPr lang="es-ES" altLang="es-ES"/>
              <a:pPr/>
              <a:t>‹Nº›</a:t>
            </a:fld>
            <a:endParaRPr lang="es-ES" altLang="es-ES"/>
          </a:p>
        </p:txBody>
      </p:sp>
    </p:spTree>
    <p:extLst>
      <p:ext uri="{BB962C8B-B14F-4D97-AF65-F5344CB8AC3E}">
        <p14:creationId xmlns:p14="http://schemas.microsoft.com/office/powerpoint/2010/main" val="248752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CB46D-84F8-6203-3146-DF6A21FE0A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9F5B768-E652-088D-442C-2DCCBE7624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1AC45-57CF-3AE1-542F-911427362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D4F2CF-5138-8F9D-99E2-2B8444D130C2}"/>
              </a:ext>
            </a:extLst>
          </p:cNvPr>
          <p:cNvSpPr>
            <a:spLocks noGrp="1"/>
          </p:cNvSpPr>
          <p:nvPr>
            <p:ph type="dt" idx="10"/>
          </p:nvPr>
        </p:nvSpPr>
        <p:spPr/>
        <p:txBody>
          <a:bodyPr/>
          <a:lstStyle>
            <a:lvl1pPr>
              <a:defRPr/>
            </a:lvl1pPr>
          </a:lstStyle>
          <a:p>
            <a:endParaRPr lang="es-ES" altLang="es-ES"/>
          </a:p>
        </p:txBody>
      </p:sp>
      <p:sp>
        <p:nvSpPr>
          <p:cNvPr id="6" name="Marcador de pie de página 5">
            <a:extLst>
              <a:ext uri="{FF2B5EF4-FFF2-40B4-BE49-F238E27FC236}">
                <a16:creationId xmlns:a16="http://schemas.microsoft.com/office/drawing/2014/main" id="{D59A2B7A-05B6-7921-AC76-68A10D336771}"/>
              </a:ext>
            </a:extLst>
          </p:cNvPr>
          <p:cNvSpPr>
            <a:spLocks noGrp="1"/>
          </p:cNvSpPr>
          <p:nvPr>
            <p:ph type="ftr" idx="11"/>
          </p:nvPr>
        </p:nvSpPr>
        <p:spPr/>
        <p:txBody>
          <a:bodyPr/>
          <a:lstStyle>
            <a:lvl1pPr>
              <a:defRPr/>
            </a:lvl1pPr>
          </a:lstStyle>
          <a:p>
            <a:endParaRPr lang="en-US" altLang="es-ES"/>
          </a:p>
        </p:txBody>
      </p:sp>
      <p:sp>
        <p:nvSpPr>
          <p:cNvPr id="7" name="Marcador de número de diapositiva 6">
            <a:extLst>
              <a:ext uri="{FF2B5EF4-FFF2-40B4-BE49-F238E27FC236}">
                <a16:creationId xmlns:a16="http://schemas.microsoft.com/office/drawing/2014/main" id="{008FD31E-459F-AAE6-3A70-A15A2A49A260}"/>
              </a:ext>
            </a:extLst>
          </p:cNvPr>
          <p:cNvSpPr>
            <a:spLocks noGrp="1"/>
          </p:cNvSpPr>
          <p:nvPr>
            <p:ph type="sldNum" idx="12"/>
          </p:nvPr>
        </p:nvSpPr>
        <p:spPr/>
        <p:txBody>
          <a:bodyPr/>
          <a:lstStyle>
            <a:lvl1pPr>
              <a:defRPr/>
            </a:lvl1pPr>
          </a:lstStyle>
          <a:p>
            <a:fld id="{A8C39772-A4F3-6044-8CD1-C91CBC1DA9D4}" type="slidenum">
              <a:rPr lang="es-ES" altLang="es-ES"/>
              <a:pPr/>
              <a:t>‹Nº›</a:t>
            </a:fld>
            <a:endParaRPr lang="es-ES" altLang="es-ES"/>
          </a:p>
        </p:txBody>
      </p:sp>
    </p:spTree>
    <p:extLst>
      <p:ext uri="{BB962C8B-B14F-4D97-AF65-F5344CB8AC3E}">
        <p14:creationId xmlns:p14="http://schemas.microsoft.com/office/powerpoint/2010/main" val="37598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1EE7899-E69E-3219-F324-732394E4B261}"/>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s-ES"/>
              <a:t>Haga clic para modificar el estilo de título del patrón</a:t>
            </a:r>
          </a:p>
        </p:txBody>
      </p:sp>
      <p:sp>
        <p:nvSpPr>
          <p:cNvPr id="1026" name="Rectangle 2">
            <a:extLst>
              <a:ext uri="{FF2B5EF4-FFF2-40B4-BE49-F238E27FC236}">
                <a16:creationId xmlns:a16="http://schemas.microsoft.com/office/drawing/2014/main" id="{645C30A2-BC7B-3C3C-3FDD-6E1DBDC386D5}"/>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s-ES"/>
              <a:t>Haga clic para modificar los estilos de texto del patrón</a:t>
            </a:r>
          </a:p>
          <a:p>
            <a:pPr lvl="1"/>
            <a:r>
              <a:rPr lang="en-GB" altLang="es-ES"/>
              <a:t>Segundo nivel</a:t>
            </a:r>
          </a:p>
          <a:p>
            <a:pPr lvl="2"/>
            <a:r>
              <a:rPr lang="en-GB" altLang="es-ES"/>
              <a:t>Tercer nivel</a:t>
            </a:r>
          </a:p>
          <a:p>
            <a:pPr lvl="3"/>
            <a:r>
              <a:rPr lang="en-GB" altLang="es-ES"/>
              <a:t>Cuarto nivel</a:t>
            </a:r>
          </a:p>
          <a:p>
            <a:pPr lvl="4"/>
            <a:r>
              <a:rPr lang="en-GB" altLang="es-ES"/>
              <a:t>Quinto nivel</a:t>
            </a:r>
          </a:p>
        </p:txBody>
      </p:sp>
      <p:sp>
        <p:nvSpPr>
          <p:cNvPr id="1027" name="Rectangle 3">
            <a:extLst>
              <a:ext uri="{FF2B5EF4-FFF2-40B4-BE49-F238E27FC236}">
                <a16:creationId xmlns:a16="http://schemas.microsoft.com/office/drawing/2014/main" id="{073C2799-50A0-8B0F-DD7D-6907EE2A807E}"/>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endParaRPr lang="es-ES" altLang="es-ES"/>
          </a:p>
        </p:txBody>
      </p:sp>
      <p:sp>
        <p:nvSpPr>
          <p:cNvPr id="1028" name="Rectangle 4">
            <a:extLst>
              <a:ext uri="{FF2B5EF4-FFF2-40B4-BE49-F238E27FC236}">
                <a16:creationId xmlns:a16="http://schemas.microsoft.com/office/drawing/2014/main" id="{9B1933E6-9B9E-6A23-BA60-F44E41F33A0B}"/>
              </a:ext>
            </a:extLst>
          </p:cNvPr>
          <p:cNvSpPr>
            <a:spLocks noGrp="1" noChangeArrowheads="1"/>
          </p:cNvSpPr>
          <p:nvPr>
            <p:ph type="ftr"/>
          </p:nvPr>
        </p:nvSpPr>
        <p:spPr bwMode="auto">
          <a:xfrm>
            <a:off x="4038600" y="6356350"/>
            <a:ext cx="41132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lnSpc>
                <a:spcPct val="100000"/>
              </a:lnSpc>
              <a:tabLst>
                <a:tab pos="457200" algn="l"/>
                <a:tab pos="914400" algn="l"/>
                <a:tab pos="1371600" algn="l"/>
                <a:tab pos="1828800" algn="l"/>
                <a:tab pos="2286000" algn="l"/>
                <a:tab pos="2743200" algn="l"/>
                <a:tab pos="3200400" algn="l"/>
                <a:tab pos="3657600" algn="l"/>
                <a:tab pos="4114800" algn="l"/>
              </a:tabLst>
              <a:defRPr sz="1400">
                <a:solidFill>
                  <a:srgbClr val="000000"/>
                </a:solidFill>
                <a:latin typeface="Times New Roman" panose="02020603050405020304" pitchFamily="18" charset="0"/>
              </a:defRPr>
            </a:lvl1pPr>
          </a:lstStyle>
          <a:p>
            <a:endParaRPr lang="en-US" altLang="es-ES"/>
          </a:p>
        </p:txBody>
      </p:sp>
      <p:sp>
        <p:nvSpPr>
          <p:cNvPr id="1029" name="Rectangle 5">
            <a:extLst>
              <a:ext uri="{FF2B5EF4-FFF2-40B4-BE49-F238E27FC236}">
                <a16:creationId xmlns:a16="http://schemas.microsoft.com/office/drawing/2014/main" id="{8C83E8E1-BC4F-84FD-3F1B-618D19108C06}"/>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fld id="{4957984C-FAD1-204F-95D7-C5AC98B3500F}"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p:titleStyle>
    <p:bodyStyle>
      <a:lvl1pPr marL="342900" indent="-342900" algn="l" defTabSz="457200" rtl="0" fontAlgn="base">
        <a:lnSpc>
          <a:spcPct val="75000"/>
        </a:lnSpc>
        <a:spcBef>
          <a:spcPts val="1425"/>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fontAlgn="base">
        <a:lnSpc>
          <a:spcPct val="75000"/>
        </a:lnSpc>
        <a:spcBef>
          <a:spcPts val="113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lnSpc>
          <a:spcPct val="75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57200" rtl="0" fontAlgn="base">
        <a:lnSpc>
          <a:spcPct val="75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fontAlgn="base">
        <a:lnSpc>
          <a:spcPct val="75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D78DCC3B-DF41-B2F1-6209-D3DCADE30FBE}"/>
              </a:ext>
            </a:extLst>
          </p:cNvPr>
          <p:cNvSpPr>
            <a:spLocks noGrp="1" noChangeArrowheads="1"/>
          </p:cNvSpPr>
          <p:nvPr>
            <p:ph type="title"/>
          </p:nvPr>
        </p:nvSpPr>
        <p:spPr bwMode="auto">
          <a:xfrm>
            <a:off x="1524000" y="1122363"/>
            <a:ext cx="9142413" cy="238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GB" altLang="es-ES"/>
              <a:t>Haga clic para modificar el estilo de título del patrón</a:t>
            </a:r>
          </a:p>
        </p:txBody>
      </p:sp>
      <p:sp>
        <p:nvSpPr>
          <p:cNvPr id="2050" name="Rectangle 2">
            <a:extLst>
              <a:ext uri="{FF2B5EF4-FFF2-40B4-BE49-F238E27FC236}">
                <a16:creationId xmlns:a16="http://schemas.microsoft.com/office/drawing/2014/main" id="{53036EA8-4249-8CDA-327B-DA63A573D410}"/>
              </a:ext>
            </a:extLst>
          </p:cNvPr>
          <p:cNvSpPr>
            <a:spLocks noGrp="1" noChangeArrowheads="1"/>
          </p:cNvSpPr>
          <p:nvPr>
            <p:ph type="dt"/>
          </p:nvPr>
        </p:nvSpPr>
        <p:spPr bwMode="auto">
          <a:xfrm>
            <a:off x="8382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endParaRPr lang="es-ES" altLang="es-ES"/>
          </a:p>
        </p:txBody>
      </p:sp>
      <p:sp>
        <p:nvSpPr>
          <p:cNvPr id="2051" name="Rectangle 3">
            <a:extLst>
              <a:ext uri="{FF2B5EF4-FFF2-40B4-BE49-F238E27FC236}">
                <a16:creationId xmlns:a16="http://schemas.microsoft.com/office/drawing/2014/main" id="{1B00287F-6730-2FD7-FB8B-338F84E2B030}"/>
              </a:ext>
            </a:extLst>
          </p:cNvPr>
          <p:cNvSpPr>
            <a:spLocks noGrp="1" noChangeArrowheads="1"/>
          </p:cNvSpPr>
          <p:nvPr>
            <p:ph type="ftr"/>
          </p:nvPr>
        </p:nvSpPr>
        <p:spPr bwMode="auto">
          <a:xfrm>
            <a:off x="4038600" y="6356350"/>
            <a:ext cx="41132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lnSpc>
                <a:spcPct val="100000"/>
              </a:lnSpc>
              <a:tabLst>
                <a:tab pos="457200" algn="l"/>
                <a:tab pos="914400" algn="l"/>
                <a:tab pos="1371600" algn="l"/>
                <a:tab pos="1828800" algn="l"/>
                <a:tab pos="2286000" algn="l"/>
                <a:tab pos="2743200" algn="l"/>
                <a:tab pos="3200400" algn="l"/>
                <a:tab pos="3657600" algn="l"/>
                <a:tab pos="4114800" algn="l"/>
              </a:tabLst>
              <a:defRPr sz="1400">
                <a:solidFill>
                  <a:srgbClr val="000000"/>
                </a:solidFill>
                <a:latin typeface="Times New Roman" panose="02020603050405020304" pitchFamily="18" charset="0"/>
              </a:defRPr>
            </a:lvl1pPr>
          </a:lstStyle>
          <a:p>
            <a:endParaRPr lang="en-US" altLang="es-ES"/>
          </a:p>
        </p:txBody>
      </p:sp>
      <p:sp>
        <p:nvSpPr>
          <p:cNvPr id="2052" name="Rectangle 4">
            <a:extLst>
              <a:ext uri="{FF2B5EF4-FFF2-40B4-BE49-F238E27FC236}">
                <a16:creationId xmlns:a16="http://schemas.microsoft.com/office/drawing/2014/main" id="{25CEE792-86AA-4392-4D86-B8BB95A21958}"/>
              </a:ext>
            </a:extLst>
          </p:cNvPr>
          <p:cNvSpPr>
            <a:spLocks noGrp="1" noChangeArrowheads="1"/>
          </p:cNvSpPr>
          <p:nvPr>
            <p:ph type="sldNum"/>
          </p:nvPr>
        </p:nvSpPr>
        <p:spPr bwMode="auto">
          <a:xfrm>
            <a:off x="8610600" y="6356350"/>
            <a:ext cx="27416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hangingPunct="1">
              <a:lnSpc>
                <a:spcPct val="100000"/>
              </a:lnSpc>
              <a:tabLst>
                <a:tab pos="457200" algn="l"/>
                <a:tab pos="914400" algn="l"/>
                <a:tab pos="1371600" algn="l"/>
                <a:tab pos="1828800" algn="l"/>
                <a:tab pos="2286000" algn="l"/>
                <a:tab pos="2743200" algn="l"/>
              </a:tabLst>
              <a:defRPr sz="1200">
                <a:solidFill>
                  <a:srgbClr val="8B8B8B"/>
                </a:solidFill>
                <a:latin typeface="+mn-lt"/>
              </a:defRPr>
            </a:lvl1pPr>
          </a:lstStyle>
          <a:p>
            <a:fld id="{B1FBEA8D-0894-1544-A330-C51DADF24B72}" type="slidenum">
              <a:rPr lang="es-ES" altLang="es-ES"/>
              <a:pPr/>
              <a:t>‹Nº›</a:t>
            </a:fld>
            <a:endParaRPr lang="es-ES" altLang="es-ES"/>
          </a:p>
        </p:txBody>
      </p:sp>
      <p:sp>
        <p:nvSpPr>
          <p:cNvPr id="2053" name="Rectangle 5">
            <a:extLst>
              <a:ext uri="{FF2B5EF4-FFF2-40B4-BE49-F238E27FC236}">
                <a16:creationId xmlns:a16="http://schemas.microsoft.com/office/drawing/2014/main" id="{EF33F2B7-EB31-C0B3-E4F8-566F51F9EF2F}"/>
              </a:ext>
            </a:extLst>
          </p:cNvPr>
          <p:cNvSpPr>
            <a:spLocks noGrp="1" noChangeArrowheads="1"/>
          </p:cNvSpPr>
          <p:nvPr>
            <p:ph type="body" idx="1"/>
          </p:nvPr>
        </p:nvSpPr>
        <p:spPr bwMode="auto">
          <a:xfrm>
            <a:off x="609600" y="1604963"/>
            <a:ext cx="109712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88900" rIns="0" bIns="0" numCol="1" anchor="t" anchorCtr="0" compatLnSpc="1">
            <a:prstTxWarp prst="textNoShape">
              <a:avLst/>
            </a:prstTxWarp>
          </a:bodyPr>
          <a:lstStyle/>
          <a:p>
            <a:pPr lvl="0"/>
            <a:r>
              <a:rPr lang="en-GB" altLang="es-ES"/>
              <a:t>Click to edit the outline text format</a:t>
            </a:r>
          </a:p>
          <a:p>
            <a:pPr lvl="1"/>
            <a:r>
              <a:rPr lang="en-GB" altLang="es-ES"/>
              <a:t>Second Outline Level</a:t>
            </a:r>
          </a:p>
          <a:p>
            <a:pPr lvl="2"/>
            <a:r>
              <a:rPr lang="en-GB" altLang="es-ES"/>
              <a:t>Third Outline Level</a:t>
            </a:r>
          </a:p>
          <a:p>
            <a:pPr lvl="3"/>
            <a:r>
              <a:rPr lang="en-GB" altLang="es-ES"/>
              <a:t>Fourth Outline Level</a:t>
            </a:r>
          </a:p>
          <a:p>
            <a:pPr lvl="4"/>
            <a:r>
              <a:rPr lang="en-GB" altLang="es-ES"/>
              <a:t>Fifth Outline Level</a:t>
            </a:r>
          </a:p>
          <a:p>
            <a:pPr lvl="4"/>
            <a:r>
              <a:rPr lang="en-GB" altLang="es-ES"/>
              <a:t>Sixth Outline Level</a:t>
            </a:r>
          </a:p>
          <a:p>
            <a:pPr lvl="4"/>
            <a:r>
              <a:rPr lang="en-GB" altLang="es-ES"/>
              <a:t>Seventh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5" r:id="rId13"/>
  </p:sldLayoutIdLst>
  <p:txStyles>
    <p:titleStyle>
      <a:lvl1pPr algn="l" defTabSz="457200"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2pPr>
      <a:lvl3pPr marL="1143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3pPr>
      <a:lvl4pPr marL="1600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4pPr>
      <a:lvl5pPr marL="20574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5pPr>
      <a:lvl6pPr marL="25146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6pPr>
      <a:lvl7pPr marL="29718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7pPr>
      <a:lvl8pPr marL="34290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8pPr>
      <a:lvl9pPr marL="3886200" indent="-228600" algn="l" defTabSz="457200"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Noto Sans SC Regular" panose="020B0502040504020204" pitchFamily="34" charset="0"/>
        </a:defRPr>
      </a:lvl9pPr>
    </p:titleStyle>
    <p:bodyStyle>
      <a:lvl1pPr marL="342900" indent="-342900" algn="l" defTabSz="457200" rtl="0" fontAlgn="base">
        <a:lnSpc>
          <a:spcPct val="75000"/>
        </a:lnSpc>
        <a:spcBef>
          <a:spcPts val="1425"/>
        </a:spcBef>
        <a:spcAft>
          <a:spcPts val="13"/>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57200" rtl="0" fontAlgn="base">
        <a:lnSpc>
          <a:spcPct val="75000"/>
        </a:lnSpc>
        <a:spcBef>
          <a:spcPts val="113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57200" rtl="0" fontAlgn="base">
        <a:lnSpc>
          <a:spcPct val="75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57200" rtl="0" fontAlgn="base">
        <a:lnSpc>
          <a:spcPct val="75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57200" rtl="0" fontAlgn="base">
        <a:lnSpc>
          <a:spcPct val="75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5D795E1-3DD0-46AF-849B-22BC0DBEE0BD}"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02655A-D07B-4EAB-9021-679A42201FE7}"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Imagen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5774125"/>
            <a:ext cx="1055439" cy="1055439"/>
          </a:xfrm>
          <a:prstGeom prst="rect">
            <a:avLst/>
          </a:prstGeom>
        </p:spPr>
      </p:pic>
      <p:sp>
        <p:nvSpPr>
          <p:cNvPr id="8" name="CuadroTexto 7"/>
          <p:cNvSpPr txBox="1"/>
          <p:nvPr userDrawn="1"/>
        </p:nvSpPr>
        <p:spPr>
          <a:xfrm>
            <a:off x="0" y="6674005"/>
            <a:ext cx="1544012" cy="1692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5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5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35517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07E65F-A197-44B9-B527-E40A5B633030}" type="datetimeFigureOut">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10/06/2023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uadroTexto 6"/>
          <p:cNvSpPr txBox="1"/>
          <p:nvPr userDrawn="1"/>
        </p:nvSpPr>
        <p:spPr>
          <a:xfrm>
            <a:off x="0" y="6658431"/>
            <a:ext cx="178766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smtClean="0">
                <a:ln>
                  <a:noFill/>
                </a:ln>
                <a:solidFill>
                  <a:prstClr val="black"/>
                </a:solidFill>
                <a:effectLst/>
                <a:uLnTx/>
                <a:uFillTx/>
                <a:latin typeface="Calibri" panose="020F0502020204030204"/>
                <a:ea typeface="+mn-ea"/>
                <a:cs typeface="+mn-cs"/>
              </a:rPr>
              <a:t>Dr. Á. Borque. Grupo ASGECAP (HUMS)</a:t>
            </a:r>
            <a:endPar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17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18" Type="http://schemas.openxmlformats.org/officeDocument/2006/relationships/image" Target="../media/image15.png"/><Relationship Id="rId26" Type="http://schemas.openxmlformats.org/officeDocument/2006/relationships/image" Target="../media/image22.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hyperlink" Target="http://www.flaticon.com/" TargetMode="External"/><Relationship Id="rId17" Type="http://schemas.microsoft.com/office/2007/relationships/hdphoto" Target="../media/hdphoto5.wdp"/><Relationship Id="rId25"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31.xml"/><Relationship Id="rId6" Type="http://schemas.microsoft.com/office/2007/relationships/hdphoto" Target="../media/hdphoto2.wdp"/><Relationship Id="rId11" Type="http://schemas.openxmlformats.org/officeDocument/2006/relationships/image" Target="../media/image10.png"/><Relationship Id="rId24" Type="http://schemas.microsoft.com/office/2007/relationships/hdphoto" Target="../media/hdphoto6.wdp"/><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image" Target="../media/image20.png"/><Relationship Id="rId28" Type="http://schemas.openxmlformats.org/officeDocument/2006/relationships/image" Target="../media/image24.png"/><Relationship Id="rId10" Type="http://schemas.microsoft.com/office/2007/relationships/hdphoto" Target="../media/hdphoto4.wdp"/><Relationship Id="rId19"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2.png"/><Relationship Id="rId22" Type="http://schemas.openxmlformats.org/officeDocument/2006/relationships/image" Target="../media/image19.png"/><Relationship Id="rId27"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app.powerbi.com/view?r=eyJrIjoiNDVmNjdlOTQtOTE5Zi00YmJmLWJhMjgtNTgxMGJkM2FjYTE3IiwidCI6ImJjYTNjYTJlLTYyNGMtNDNhYS05MTgxLWY2N2YxYzI3OTAyOSIsImMiOjh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2.xml"/><Relationship Id="rId5" Type="http://schemas.openxmlformats.org/officeDocument/2006/relationships/comments" Target="../comments/comment1.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comments" Target="../comments/comment2.xml"/></Relationships>
</file>

<file path=ppt/slides/_rels/slide34.xml.rels><?xml version="1.0" encoding="UTF-8" standalone="yes"?>
<Relationships xmlns="http://schemas.openxmlformats.org/package/2006/relationships"><Relationship Id="rId3" Type="http://schemas.openxmlformats.org/officeDocument/2006/relationships/hyperlink" Target="https://pinkhope.org.au/what-it-means-for-men-who-carry-a-brca-gene-fault/" TargetMode="External"/><Relationship Id="rId2" Type="http://schemas.openxmlformats.org/officeDocument/2006/relationships/image" Target="../media/image71.png"/><Relationship Id="rId1" Type="http://schemas.openxmlformats.org/officeDocument/2006/relationships/slideLayout" Target="../slideLayouts/slideLayout31.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42.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hyperlink" Target="https://app.powerbi.com/view?r=eyJrIjoiN2Q4ZWFiZGUtMTk4Mi00Y2RlLWFkOTMtMTNmOTYxZGM3ZTYyIiwidCI6ImJjYTNjYTJlLTYyNGMtNDNhYS05MTgxLWY2N2YxYzI3OTAyOSIsImMiOjh9" TargetMode="External"/><Relationship Id="rId4" Type="http://schemas.microsoft.com/office/2007/relationships/hdphoto" Target="../media/hdphoto7.wdp"/></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doi.org/10.1016/j.acuro.2020.08.009"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80.png"/><Relationship Id="rId4" Type="http://schemas.openxmlformats.org/officeDocument/2006/relationships/image" Target="../media/image45.emf"/></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B24539BA-1894-64C0-4FE9-59FBD76062D2}"/>
              </a:ext>
            </a:extLst>
          </p:cNvPr>
          <p:cNvSpPr>
            <a:spLocks noChangeArrowheads="1"/>
          </p:cNvSpPr>
          <p:nvPr/>
        </p:nvSpPr>
        <p:spPr bwMode="auto">
          <a:xfrm>
            <a:off x="2423592" y="4509120"/>
            <a:ext cx="6859140"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9pPr>
          </a:lstStyle>
          <a:p>
            <a:pPr algn="ctr" hangingPunct="1">
              <a:lnSpc>
                <a:spcPct val="100000"/>
              </a:lnSpc>
            </a:pPr>
            <a:r>
              <a:rPr lang="es-ES" altLang="es-ES" sz="2400" dirty="0" smtClean="0">
                <a:solidFill>
                  <a:srgbClr val="FFFFFF"/>
                </a:solidFill>
                <a:effectLst>
                  <a:outerShdw blurRad="38100" dist="38100" dir="2700000" algn="tl">
                    <a:srgbClr val="000000">
                      <a:alpha val="43137"/>
                    </a:srgbClr>
                  </a:outerShdw>
                </a:effectLst>
                <a:latin typeface="Calibri" panose="020F0502020204030204" pitchFamily="34" charset="0"/>
              </a:rPr>
              <a:t>Consejo Genético en Cáncer de Próstata</a:t>
            </a:r>
            <a:endParaRPr lang="es-ES" altLang="es-ES" sz="24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4098" name="Rectangle 2">
            <a:extLst>
              <a:ext uri="{FF2B5EF4-FFF2-40B4-BE49-F238E27FC236}">
                <a16:creationId xmlns:a16="http://schemas.microsoft.com/office/drawing/2014/main" id="{948D2E5A-5BA6-4124-2E41-4C90360A1B71}"/>
              </a:ext>
            </a:extLst>
          </p:cNvPr>
          <p:cNvSpPr>
            <a:spLocks noChangeArrowheads="1"/>
          </p:cNvSpPr>
          <p:nvPr/>
        </p:nvSpPr>
        <p:spPr bwMode="auto">
          <a:xfrm>
            <a:off x="3935760" y="4850869"/>
            <a:ext cx="3834804" cy="33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9pPr>
          </a:lstStyle>
          <a:p>
            <a:pPr algn="ctr" hangingPunct="1">
              <a:lnSpc>
                <a:spcPct val="100000"/>
              </a:lnSpc>
            </a:pPr>
            <a:r>
              <a:rPr lang="es-ES" altLang="es-ES" sz="1600" i="1" dirty="0" smtClean="0">
                <a:solidFill>
                  <a:srgbClr val="FFFFFF"/>
                </a:solidFill>
                <a:effectLst>
                  <a:outerShdw blurRad="38100" dist="38100" dir="2700000" algn="tl">
                    <a:srgbClr val="000000">
                      <a:alpha val="43137"/>
                    </a:srgbClr>
                  </a:outerShdw>
                </a:effectLst>
                <a:latin typeface="Calibri" panose="020F0502020204030204" pitchFamily="34" charset="0"/>
              </a:rPr>
              <a:t>Ángel Borque Fernando</a:t>
            </a:r>
            <a:endParaRPr lang="es-ES" altLang="es-ES" sz="1600" i="1"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
        <p:nvSpPr>
          <p:cNvPr id="4099" name="Rectangle 3">
            <a:extLst>
              <a:ext uri="{FF2B5EF4-FFF2-40B4-BE49-F238E27FC236}">
                <a16:creationId xmlns:a16="http://schemas.microsoft.com/office/drawing/2014/main" id="{C6E85CA8-B823-BB48-7973-82C6FD96A8EC}"/>
              </a:ext>
            </a:extLst>
          </p:cNvPr>
          <p:cNvSpPr>
            <a:spLocks noChangeArrowheads="1"/>
          </p:cNvSpPr>
          <p:nvPr/>
        </p:nvSpPr>
        <p:spPr bwMode="auto">
          <a:xfrm>
            <a:off x="983432" y="5066893"/>
            <a:ext cx="9739460" cy="306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SC Regular" panose="020B0502040504020204" pitchFamily="34" charset="0"/>
              </a:defRPr>
            </a:lvl9pPr>
          </a:lstStyle>
          <a:p>
            <a:pPr algn="ctr" hangingPunct="1">
              <a:lnSpc>
                <a:spcPct val="100000"/>
              </a:lnSpc>
            </a:pPr>
            <a:r>
              <a:rPr lang="es-ES" altLang="es-ES" sz="1400" dirty="0" smtClean="0">
                <a:solidFill>
                  <a:srgbClr val="FFFFFF"/>
                </a:solidFill>
                <a:effectLst>
                  <a:outerShdw blurRad="38100" dist="38100" dir="2700000" algn="tl">
                    <a:srgbClr val="000000">
                      <a:alpha val="43137"/>
                    </a:srgbClr>
                  </a:outerShdw>
                </a:effectLst>
                <a:latin typeface="Calibri" panose="020F0502020204030204" pitchFamily="34" charset="0"/>
              </a:rPr>
              <a:t>Jefe de Sección, Unidad de Próstata, Servicio de Urología (HUMS). – Coordinador Grupo Interdisciplinar ASGECAP</a:t>
            </a:r>
            <a:endParaRPr lang="es-ES" altLang="es-ES" sz="1400" dirty="0">
              <a:solidFill>
                <a:srgbClr val="FFFFFF"/>
              </a:solidFill>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47528" y="1971551"/>
            <a:ext cx="10044000" cy="2033513"/>
          </a:xfrm>
          <a:prstGeom prst="rect">
            <a:avLst/>
          </a:prstGeom>
        </p:spPr>
      </p:pic>
      <p:sp>
        <p:nvSpPr>
          <p:cNvPr id="4" name="Marcador de número de diapositiva 6"/>
          <p:cNvSpPr txBox="1">
            <a:spLocks/>
          </p:cNvSpPr>
          <p:nvPr/>
        </p:nvSpPr>
        <p:spPr>
          <a:xfrm>
            <a:off x="0" y="0"/>
            <a:ext cx="0" cy="0"/>
          </a:xfr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9D18FE-5FC9-44E2-8A15-ECB6392323AA}"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25" name="Marcador de texto 10"/>
          <p:cNvSpPr txBox="1">
            <a:spLocks/>
          </p:cNvSpPr>
          <p:nvPr/>
        </p:nvSpPr>
        <p:spPr>
          <a:xfrm>
            <a:off x="1882795" y="380458"/>
            <a:ext cx="8382293" cy="520700"/>
          </a:xfrm>
          <a:prstGeom prst="rect">
            <a:avLst/>
          </a:prstGeom>
          <a:solidFill>
            <a:schemeClr val="accent1">
              <a:lumMod val="20000"/>
              <a:lumOff val="80000"/>
            </a:schemeClr>
          </a:solidFill>
          <a:ln w="28575">
            <a:solidFill>
              <a:srgbClr val="002060"/>
            </a:solidFill>
          </a:ln>
        </p:spPr>
        <p:txBody>
          <a:bodyPr anchor="ct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otham Rounded Medium" charset="0"/>
                <a:ea typeface="Gotham Rounded Medium" charset="0"/>
                <a:cs typeface="Gotham Rounded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otham Rounded Medium" charset="0"/>
                <a:ea typeface="Gotham Rounded Medium" charset="0"/>
                <a:cs typeface="Gotham Rounded Medium"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otham Rounded Medium" charset="0"/>
                <a:ea typeface="Gotham Rounded Medium" charset="0"/>
                <a:cs typeface="Gotham Rounded Medium"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 Rounded Medium" charset="0"/>
                <a:ea typeface="Gotham Rounded Medium" charset="0"/>
                <a:cs typeface="Gotham Rounded Medium"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 Rounded Medium" charset="0"/>
                <a:ea typeface="Gotham Rounded Medium" charset="0"/>
                <a:cs typeface="Gotham Rounded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s-ES" sz="2400" b="0" i="0" u="none" strike="noStrike" kern="1200" cap="none" spc="0" normalizeH="0" baseline="0" noProof="0" dirty="0" smtClean="0">
                <a:ln>
                  <a:noFill/>
                </a:ln>
                <a:solidFill>
                  <a:prstClr val="black"/>
                </a:solidFill>
                <a:effectLst/>
                <a:uLnTx/>
                <a:uFillTx/>
                <a:latin typeface="Gotham Rounded Medium" charset="0"/>
              </a:rPr>
              <a:t>¿A qué nos obligan las </a:t>
            </a:r>
            <a:r>
              <a:rPr kumimoji="0" lang="es-ES" sz="2400" b="1" i="0" u="none" strike="noStrike" kern="1200" cap="none" spc="0" normalizeH="0" baseline="0" noProof="0" dirty="0" smtClean="0">
                <a:ln>
                  <a:noFill/>
                </a:ln>
                <a:solidFill>
                  <a:srgbClr val="422562"/>
                </a:solidFill>
                <a:effectLst/>
                <a:uLnTx/>
                <a:uFillTx/>
                <a:latin typeface="Gotham Rounded Medium" charset="0"/>
              </a:rPr>
              <a:t>GUÍAS DE PRÁCTICA CLÍNICA</a:t>
            </a:r>
            <a:r>
              <a:rPr kumimoji="0" lang="es-ES" sz="2400" b="0" i="0" u="none" strike="noStrike" kern="1200" cap="none" spc="0" normalizeH="0" baseline="0" noProof="0" dirty="0" smtClean="0">
                <a:ln>
                  <a:noFill/>
                </a:ln>
                <a:solidFill>
                  <a:prstClr val="black"/>
                </a:solidFill>
                <a:effectLst/>
                <a:uLnTx/>
                <a:uFillTx/>
                <a:latin typeface="Gotham Rounded Medium" charset="0"/>
              </a:rPr>
              <a:t>?</a:t>
            </a:r>
            <a:endParaRPr kumimoji="0" lang="es-ES" sz="2400" b="0" i="0" u="none" strike="noStrike" kern="1200" cap="none" spc="0" normalizeH="0" baseline="0" noProof="0" dirty="0">
              <a:ln>
                <a:noFill/>
              </a:ln>
              <a:solidFill>
                <a:prstClr val="black"/>
              </a:solidFill>
              <a:effectLst/>
              <a:uLnTx/>
              <a:uFillTx/>
              <a:latin typeface="Gotham Rounded Medium" charset="0"/>
            </a:endParaRPr>
          </a:p>
        </p:txBody>
      </p:sp>
      <p:sp>
        <p:nvSpPr>
          <p:cNvPr id="8" name="Rectángulo 7"/>
          <p:cNvSpPr/>
          <p:nvPr/>
        </p:nvSpPr>
        <p:spPr>
          <a:xfrm>
            <a:off x="5701976" y="6228020"/>
            <a:ext cx="6226672" cy="369332"/>
          </a:xfrm>
          <a:prstGeom prst="rect">
            <a:avLst/>
          </a:prstGeom>
        </p:spPr>
        <p:txBody>
          <a:bodyPr wrap="square">
            <a:spAutoFit/>
          </a:bodyPr>
          <a:lstStyle/>
          <a:p>
            <a:pPr marL="228600" marR="0" lvl="0" indent="-228600" algn="r" defTabSz="609585" rtl="0" eaLnBrk="1" fontAlgn="auto" latinLnBrk="0" hangingPunct="1">
              <a:lnSpc>
                <a:spcPct val="100000"/>
              </a:lnSpc>
              <a:spcBef>
                <a:spcPts val="0"/>
              </a:spcBef>
              <a:spcAft>
                <a:spcPts val="0"/>
              </a:spcAft>
              <a:buClrTx/>
              <a:buSzTx/>
              <a:buFontTx/>
              <a:buAutoNum type="arabicPeriod"/>
              <a:tabLst/>
              <a:defRPr/>
            </a:pPr>
            <a:r>
              <a:rPr kumimoji="0" lang="en-GB" altLang="en-US" sz="900" b="0" i="0" u="none" strike="noStrike" kern="1200" cap="none" spc="0" normalizeH="0" baseline="0" noProof="0" dirty="0" smtClean="0">
                <a:ln>
                  <a:noFill/>
                </a:ln>
                <a:solidFill>
                  <a:srgbClr val="C00000"/>
                </a:solidFill>
                <a:effectLst/>
                <a:uLnTx/>
                <a:uFillTx/>
                <a:latin typeface="Arial" charset="0"/>
                <a:ea typeface="+mn-ea"/>
                <a:cs typeface="Arial" charset="0"/>
              </a:rPr>
              <a:t>NCCN </a:t>
            </a:r>
            <a:r>
              <a:rPr kumimoji="0" lang="en-GB" altLang="en-US" sz="900" b="0" i="0" u="none" strike="noStrike" kern="1200" cap="none" spc="0" normalizeH="0" baseline="0" noProof="0" dirty="0">
                <a:ln>
                  <a:noFill/>
                </a:ln>
                <a:solidFill>
                  <a:srgbClr val="C00000"/>
                </a:solidFill>
                <a:effectLst/>
                <a:uLnTx/>
                <a:uFillTx/>
                <a:latin typeface="Arial" charset="0"/>
                <a:ea typeface="+mn-ea"/>
                <a:cs typeface="Arial" charset="0"/>
              </a:rPr>
              <a:t>Clinical Practice Guidelines in </a:t>
            </a:r>
            <a:r>
              <a:rPr kumimoji="0" lang="en-GB" altLang="en-US" sz="900" b="0" i="0" u="none" strike="noStrike" kern="1200" cap="none" spc="0" normalizeH="0" baseline="0" noProof="0" dirty="0">
                <a:ln>
                  <a:noFill/>
                </a:ln>
                <a:solidFill>
                  <a:srgbClr val="C00000"/>
                </a:solidFill>
                <a:effectLst/>
                <a:uLnTx/>
                <a:uFillTx/>
                <a:ea typeface="+mn-ea"/>
                <a:cs typeface="Arial" panose="020B0604020202020204" pitchFamily="34" charset="0"/>
              </a:rPr>
              <a:t>Oncology (NCCN Guidelines®) for Prostate Cancer </a:t>
            </a:r>
            <a:r>
              <a:rPr kumimoji="0" lang="en-GB" altLang="en-US" sz="900" b="0" i="0" u="none" strike="noStrike" kern="1200" cap="none" spc="0" normalizeH="0" baseline="0" noProof="0" dirty="0" smtClean="0">
                <a:ln>
                  <a:noFill/>
                </a:ln>
                <a:solidFill>
                  <a:srgbClr val="C00000"/>
                </a:solidFill>
                <a:effectLst/>
                <a:uLnTx/>
                <a:uFillTx/>
                <a:ea typeface="+mn-ea"/>
                <a:cs typeface="Arial" panose="020B0604020202020204" pitchFamily="34" charset="0"/>
              </a:rPr>
              <a:t>V.1.2023 </a:t>
            </a:r>
          </a:p>
          <a:p>
            <a:pPr marL="228600" marR="0" lvl="0" indent="-228600" algn="r" defTabSz="609585" rtl="0" eaLnBrk="1" fontAlgn="auto" latinLnBrk="0" hangingPunct="1">
              <a:lnSpc>
                <a:spcPct val="100000"/>
              </a:lnSpc>
              <a:spcBef>
                <a:spcPts val="0"/>
              </a:spcBef>
              <a:spcAft>
                <a:spcPts val="0"/>
              </a:spcAft>
              <a:buClrTx/>
              <a:buSzTx/>
              <a:buFontTx/>
              <a:buAutoNum type="arabicPeriod"/>
              <a:tabLst/>
              <a:defRPr/>
            </a:pPr>
            <a:r>
              <a:rPr kumimoji="0" lang="en-GB" altLang="en-US" sz="900" b="0" i="0" u="none" strike="noStrike" kern="1200" cap="none" spc="0" normalizeH="0" baseline="0" noProof="0" dirty="0" err="1" smtClean="0">
                <a:ln>
                  <a:noFill/>
                </a:ln>
                <a:solidFill>
                  <a:srgbClr val="C00000"/>
                </a:solidFill>
                <a:effectLst/>
                <a:uLnTx/>
                <a:uFillTx/>
                <a:ea typeface="+mn-ea"/>
                <a:cs typeface="Arial" panose="020B0604020202020204" pitchFamily="34" charset="0"/>
              </a:rPr>
              <a:t>Modificado</a:t>
            </a:r>
            <a:r>
              <a:rPr kumimoji="0" lang="en-GB" altLang="en-US" sz="900" b="0" i="0" u="none" strike="noStrike" kern="1200" cap="none" spc="0" normalizeH="0" baseline="0" noProof="0" dirty="0" smtClean="0">
                <a:ln>
                  <a:noFill/>
                </a:ln>
                <a:solidFill>
                  <a:srgbClr val="C00000"/>
                </a:solidFill>
                <a:effectLst/>
                <a:uLnTx/>
                <a:uFillTx/>
                <a:ea typeface="+mn-ea"/>
                <a:cs typeface="Arial" panose="020B0604020202020204" pitchFamily="34" charset="0"/>
              </a:rPr>
              <a:t> de: </a:t>
            </a:r>
            <a:r>
              <a:rPr kumimoji="0" lang="es-ES" sz="900" b="0" i="0" u="none" strike="noStrike" kern="1200" cap="none" spc="0" normalizeH="0" baseline="0" noProof="0" dirty="0" err="1" smtClean="0">
                <a:ln>
                  <a:noFill/>
                </a:ln>
                <a:solidFill>
                  <a:srgbClr val="C00000"/>
                </a:solidFill>
                <a:effectLst/>
                <a:uLnTx/>
                <a:uFillTx/>
                <a:ea typeface="+mn-ea"/>
                <a:cs typeface="Arial" panose="020B0604020202020204" pitchFamily="34" charset="0"/>
              </a:rPr>
              <a:t>Cózar</a:t>
            </a:r>
            <a:r>
              <a:rPr kumimoji="0" lang="es-ES" sz="900" b="0" i="0" u="none" strike="noStrike" kern="1200" cap="none" spc="0" normalizeH="0" baseline="0" noProof="0" dirty="0" smtClean="0">
                <a:ln>
                  <a:noFill/>
                </a:ln>
                <a:solidFill>
                  <a:srgbClr val="C00000"/>
                </a:solidFill>
                <a:effectLst/>
                <a:uLnTx/>
                <a:uFillTx/>
                <a:ea typeface="+mn-ea"/>
                <a:cs typeface="Arial" panose="020B0604020202020204" pitchFamily="34" charset="0"/>
              </a:rPr>
              <a:t> </a:t>
            </a:r>
            <a:r>
              <a:rPr kumimoji="0" lang="es-ES" sz="900" b="0" i="0" u="none" strike="noStrike" kern="1200" cap="none" spc="0" normalizeH="0" baseline="0" noProof="0" dirty="0">
                <a:ln>
                  <a:noFill/>
                </a:ln>
                <a:solidFill>
                  <a:srgbClr val="C00000"/>
                </a:solidFill>
                <a:effectLst/>
                <a:uLnTx/>
                <a:uFillTx/>
                <a:ea typeface="+mn-ea"/>
                <a:cs typeface="Arial" panose="020B0604020202020204" pitchFamily="34" charset="0"/>
              </a:rPr>
              <a:t>JM et al. BJU </a:t>
            </a:r>
            <a:r>
              <a:rPr kumimoji="0" lang="es-ES" sz="900" b="0" i="0" u="none" strike="noStrike" kern="1200" cap="none" spc="0" normalizeH="0" baseline="0" noProof="0" dirty="0" err="1">
                <a:ln>
                  <a:noFill/>
                </a:ln>
                <a:solidFill>
                  <a:srgbClr val="C00000"/>
                </a:solidFill>
                <a:effectLst/>
                <a:uLnTx/>
                <a:uFillTx/>
                <a:ea typeface="+mn-ea"/>
                <a:cs typeface="Arial" panose="020B0604020202020204" pitchFamily="34" charset="0"/>
              </a:rPr>
              <a:t>Int</a:t>
            </a:r>
            <a:r>
              <a:rPr kumimoji="0" lang="es-ES" sz="900" b="0" i="0" u="none" strike="noStrike" kern="1200" cap="none" spc="0" normalizeH="0" baseline="0" noProof="0" dirty="0">
                <a:ln>
                  <a:noFill/>
                </a:ln>
                <a:solidFill>
                  <a:srgbClr val="C00000"/>
                </a:solidFill>
                <a:effectLst/>
                <a:uLnTx/>
                <a:uFillTx/>
                <a:ea typeface="+mn-ea"/>
                <a:cs typeface="Arial" panose="020B0604020202020204" pitchFamily="34" charset="0"/>
              </a:rPr>
              <a:t> 2012;110:E701-E706</a:t>
            </a:r>
          </a:p>
        </p:txBody>
      </p:sp>
      <p:pic>
        <p:nvPicPr>
          <p:cNvPr id="10" name="Imagen 9"/>
          <p:cNvPicPr>
            <a:picLocks noChangeAspect="1"/>
          </p:cNvPicPr>
          <p:nvPr/>
        </p:nvPicPr>
        <p:blipFill>
          <a:blip r:embed="rId3"/>
          <a:stretch>
            <a:fillRect/>
          </a:stretch>
        </p:blipFill>
        <p:spPr>
          <a:xfrm>
            <a:off x="2778451" y="4075586"/>
            <a:ext cx="2680611" cy="2072732"/>
          </a:xfrm>
          <a:prstGeom prst="rect">
            <a:avLst/>
          </a:prstGeom>
          <a:ln>
            <a:solidFill>
              <a:schemeClr val="accent1"/>
            </a:solidFill>
          </a:ln>
        </p:spPr>
      </p:pic>
      <p:sp>
        <p:nvSpPr>
          <p:cNvPr id="15" name="Forma libre 14"/>
          <p:cNvSpPr/>
          <p:nvPr/>
        </p:nvSpPr>
        <p:spPr bwMode="auto">
          <a:xfrm>
            <a:off x="1705959" y="1384485"/>
            <a:ext cx="8818606" cy="2866142"/>
          </a:xfrm>
          <a:custGeom>
            <a:avLst/>
            <a:gdLst>
              <a:gd name="connsiteX0" fmla="*/ 12483419 w 20428120"/>
              <a:gd name="connsiteY0" fmla="*/ 304800 h 3268515"/>
              <a:gd name="connsiteX1" fmla="*/ 1927179 w 20428120"/>
              <a:gd name="connsiteY1" fmla="*/ 528320 h 3268515"/>
              <a:gd name="connsiteX2" fmla="*/ 1683339 w 20428120"/>
              <a:gd name="connsiteY2" fmla="*/ 3037840 h 3268515"/>
              <a:gd name="connsiteX3" fmla="*/ 19249979 w 20428120"/>
              <a:gd name="connsiteY3" fmla="*/ 2895600 h 3268515"/>
              <a:gd name="connsiteX4" fmla="*/ 17979979 w 20428120"/>
              <a:gd name="connsiteY4" fmla="*/ 741680 h 3268515"/>
              <a:gd name="connsiteX5" fmla="*/ 11233739 w 20428120"/>
              <a:gd name="connsiteY5" fmla="*/ 487680 h 3268515"/>
              <a:gd name="connsiteX6" fmla="*/ 9699579 w 20428120"/>
              <a:gd name="connsiteY6" fmla="*/ 0 h 32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8120" h="3268515">
                <a:moveTo>
                  <a:pt x="12483419" y="304800"/>
                </a:moveTo>
                <a:lnTo>
                  <a:pt x="1927179" y="528320"/>
                </a:lnTo>
                <a:cubicBezTo>
                  <a:pt x="127166" y="983827"/>
                  <a:pt x="-1203794" y="2643293"/>
                  <a:pt x="1683339" y="3037840"/>
                </a:cubicBezTo>
                <a:cubicBezTo>
                  <a:pt x="4570472" y="3432387"/>
                  <a:pt x="16533872" y="3278293"/>
                  <a:pt x="19249979" y="2895600"/>
                </a:cubicBezTo>
                <a:cubicBezTo>
                  <a:pt x="21966086" y="2512907"/>
                  <a:pt x="19316019" y="1143000"/>
                  <a:pt x="17979979" y="741680"/>
                </a:cubicBezTo>
                <a:cubicBezTo>
                  <a:pt x="16643939" y="340360"/>
                  <a:pt x="12613806" y="611293"/>
                  <a:pt x="11233739" y="487680"/>
                </a:cubicBezTo>
                <a:cubicBezTo>
                  <a:pt x="9853672" y="364067"/>
                  <a:pt x="9776625" y="182033"/>
                  <a:pt x="9699579" y="0"/>
                </a:cubicBezTo>
              </a:path>
            </a:pathLst>
          </a:custGeom>
          <a:noFill/>
          <a:ln w="76200" cap="flat" cmpd="sng" algn="ctr">
            <a:solidFill>
              <a:srgbClr val="FF0000"/>
            </a:solidFill>
            <a:prstDash val="solid"/>
            <a:round/>
            <a:headEnd type="none" w="med" len="med"/>
            <a:tailEnd type="none" w="med" len="med"/>
          </a:ln>
          <a:effectLst>
            <a:outerShdw blurRad="266700" dist="38100" dir="2700000" sx="101000" sy="101000" algn="tl" rotWithShape="0">
              <a:prstClr val="black">
                <a:alpha val="80000"/>
              </a:prstClr>
            </a:outerShdw>
          </a:effectLst>
        </p:spPr>
        <p:txBody>
          <a:bodyPr vert="horz" wrap="square" lIns="45720" tIns="22860" rIns="45720" bIns="22860" numCol="1" rtlCol="0"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FF0000"/>
              </a:solidFill>
              <a:effectLst/>
              <a:uLnTx/>
              <a:uFillTx/>
              <a:latin typeface="Arial" charset="0"/>
              <a:ea typeface="+mn-ea"/>
              <a:cs typeface="Arial" panose="020B0604020202020204" pitchFamily="34" charset="0"/>
            </a:endParaRPr>
          </a:p>
        </p:txBody>
      </p:sp>
      <p:sp>
        <p:nvSpPr>
          <p:cNvPr id="16" name="Forma libre 15"/>
          <p:cNvSpPr/>
          <p:nvPr/>
        </p:nvSpPr>
        <p:spPr bwMode="auto">
          <a:xfrm>
            <a:off x="10344473" y="1874363"/>
            <a:ext cx="1688624" cy="2290217"/>
          </a:xfrm>
          <a:custGeom>
            <a:avLst/>
            <a:gdLst>
              <a:gd name="connsiteX0" fmla="*/ 2685769 w 4012674"/>
              <a:gd name="connsiteY0" fmla="*/ 189192 h 6238287"/>
              <a:gd name="connsiteX1" fmla="*/ 338809 w 4012674"/>
              <a:gd name="connsiteY1" fmla="*/ 676872 h 6238287"/>
              <a:gd name="connsiteX2" fmla="*/ 389609 w 4012674"/>
              <a:gd name="connsiteY2" fmla="*/ 5716232 h 6238287"/>
              <a:gd name="connsiteX3" fmla="*/ 3854169 w 4012674"/>
              <a:gd name="connsiteY3" fmla="*/ 5482552 h 6238287"/>
              <a:gd name="connsiteX4" fmla="*/ 3203929 w 4012674"/>
              <a:gd name="connsiteY4" fmla="*/ 433032 h 6238287"/>
              <a:gd name="connsiteX5" fmla="*/ 1212569 w 4012674"/>
              <a:gd name="connsiteY5" fmla="*/ 280632 h 6238287"/>
              <a:gd name="connsiteX6" fmla="*/ 1273529 w 4012674"/>
              <a:gd name="connsiteY6" fmla="*/ 280632 h 6238287"/>
              <a:gd name="connsiteX7" fmla="*/ 1283689 w 4012674"/>
              <a:gd name="connsiteY7" fmla="*/ 290792 h 6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2674" h="6238287">
                <a:moveTo>
                  <a:pt x="2685769" y="189192"/>
                </a:moveTo>
                <a:cubicBezTo>
                  <a:pt x="1703635" y="-27555"/>
                  <a:pt x="721502" y="-244301"/>
                  <a:pt x="338809" y="676872"/>
                </a:cubicBezTo>
                <a:cubicBezTo>
                  <a:pt x="-43884" y="1598045"/>
                  <a:pt x="-196284" y="4915285"/>
                  <a:pt x="389609" y="5716232"/>
                </a:cubicBezTo>
                <a:cubicBezTo>
                  <a:pt x="975502" y="6517179"/>
                  <a:pt x="3385116" y="6363085"/>
                  <a:pt x="3854169" y="5482552"/>
                </a:cubicBezTo>
                <a:cubicBezTo>
                  <a:pt x="4323222" y="4602019"/>
                  <a:pt x="3644196" y="1300019"/>
                  <a:pt x="3203929" y="433032"/>
                </a:cubicBezTo>
                <a:cubicBezTo>
                  <a:pt x="2763662" y="-433955"/>
                  <a:pt x="1534302" y="306032"/>
                  <a:pt x="1212569" y="280632"/>
                </a:cubicBezTo>
                <a:cubicBezTo>
                  <a:pt x="890836" y="255232"/>
                  <a:pt x="1273529" y="280632"/>
                  <a:pt x="1273529" y="280632"/>
                </a:cubicBezTo>
                <a:cubicBezTo>
                  <a:pt x="1285382" y="282325"/>
                  <a:pt x="1284535" y="286558"/>
                  <a:pt x="1283689" y="290792"/>
                </a:cubicBezTo>
              </a:path>
            </a:pathLst>
          </a:custGeom>
          <a:noFill/>
          <a:ln w="76200" cap="flat" cmpd="sng" algn="ctr">
            <a:solidFill>
              <a:srgbClr val="0070C0"/>
            </a:solidFill>
            <a:prstDash val="solid"/>
            <a:round/>
            <a:headEnd type="none" w="med" len="med"/>
            <a:tailEnd type="none" w="med" len="med"/>
          </a:ln>
          <a:effectLst>
            <a:outerShdw blurRad="127000" dist="38100" dir="2700000" sx="101000" sy="101000" algn="tl" rotWithShape="0">
              <a:prstClr val="black">
                <a:alpha val="50000"/>
              </a:prstClr>
            </a:outerShdw>
          </a:effectLst>
        </p:spPr>
        <p:txBody>
          <a:bodyPr vert="horz" wrap="square" lIns="45720" tIns="22860" rIns="45720" bIns="22860" numCol="1" rtlCol="0"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
        <p:nvSpPr>
          <p:cNvPr id="17" name="Rectángulo redondeado 16"/>
          <p:cNvSpPr/>
          <p:nvPr/>
        </p:nvSpPr>
        <p:spPr bwMode="auto">
          <a:xfrm>
            <a:off x="11370648" y="1384485"/>
            <a:ext cx="558000" cy="324000"/>
          </a:xfrm>
          <a:prstGeom prst="roundRect">
            <a:avLst/>
          </a:prstGeom>
          <a:solidFill>
            <a:srgbClr val="0070C0"/>
          </a:solidFill>
          <a:ln w="9525" cap="flat" cmpd="sng" algn="ctr">
            <a:noFill/>
            <a:prstDash val="solid"/>
            <a:round/>
            <a:headEnd type="none" w="med" len="med"/>
            <a:tailEnd type="none" w="med" len="med"/>
          </a:ln>
          <a:effectLst/>
        </p:spPr>
        <p:txBody>
          <a:bodyPr vert="horz" wrap="square" lIns="45720" tIns="22860" rIns="45720" bIns="2286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charset="0"/>
                <a:ea typeface="+mn-ea"/>
                <a:cs typeface="Arial" panose="020B0604020202020204" pitchFamily="34" charset="0"/>
              </a:rPr>
              <a:t>4%</a:t>
            </a:r>
            <a:endParaRPr kumimoji="0" lang="en-US" sz="1600" b="1" i="0" u="none" strike="noStrike" kern="1200" cap="none" spc="0" normalizeH="0" baseline="0" noProof="0" dirty="0">
              <a:ln>
                <a:noFill/>
              </a:ln>
              <a:solidFill>
                <a:prstClr val="white"/>
              </a:solidFill>
              <a:effectLst/>
              <a:uLnTx/>
              <a:uFillTx/>
              <a:latin typeface="Arial" charset="0"/>
              <a:ea typeface="+mn-ea"/>
              <a:cs typeface="Arial" panose="020B0604020202020204" pitchFamily="34" charset="0"/>
            </a:endParaRPr>
          </a:p>
        </p:txBody>
      </p:sp>
      <p:sp>
        <p:nvSpPr>
          <p:cNvPr id="18" name="Rectángulo redondeado 17"/>
          <p:cNvSpPr/>
          <p:nvPr/>
        </p:nvSpPr>
        <p:spPr bwMode="auto">
          <a:xfrm>
            <a:off x="6121929" y="1171585"/>
            <a:ext cx="558000" cy="324000"/>
          </a:xfrm>
          <a:prstGeom prst="roundRect">
            <a:avLst/>
          </a:prstGeom>
          <a:solidFill>
            <a:srgbClr val="C00000"/>
          </a:solidFill>
          <a:ln w="9525" cap="flat" cmpd="sng" algn="ctr">
            <a:noFill/>
            <a:prstDash val="solid"/>
            <a:round/>
            <a:headEnd type="none" w="med" len="med"/>
            <a:tailEnd type="none" w="med" len="med"/>
          </a:ln>
          <a:effectLst/>
        </p:spPr>
        <p:txBody>
          <a:bodyPr vert="horz" wrap="square" lIns="45720" tIns="22860" rIns="45720" bIns="22860" numCol="1" rtlCol="0" anchor="ctr"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sz="1600" b="1" i="0" u="none" strike="noStrike" kern="1200" cap="none" spc="0" normalizeH="0" baseline="0" noProof="0" dirty="0">
                <a:ln>
                  <a:noFill/>
                </a:ln>
                <a:solidFill>
                  <a:prstClr val="white"/>
                </a:solidFill>
                <a:effectLst/>
                <a:uLnTx/>
                <a:uFillTx/>
                <a:latin typeface="Arial" charset="0"/>
                <a:ea typeface="+mn-ea"/>
                <a:cs typeface="Arial" panose="020B0604020202020204" pitchFamily="34" charset="0"/>
              </a:rPr>
              <a:t>96%</a:t>
            </a:r>
            <a:endParaRPr kumimoji="0" lang="en-US" sz="1600" b="1" i="0" u="none" strike="noStrike" kern="1200" cap="none" spc="0" normalizeH="0" baseline="0" noProof="0" dirty="0">
              <a:ln>
                <a:noFill/>
              </a:ln>
              <a:solidFill>
                <a:prstClr val="white"/>
              </a:solidFill>
              <a:effectLst/>
              <a:uLnTx/>
              <a:uFillTx/>
              <a:latin typeface="Arial" charset="0"/>
              <a:ea typeface="+mn-ea"/>
              <a:cs typeface="Arial" panose="020B0604020202020204" pitchFamily="34" charset="0"/>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12" name="CuadroTexto 11"/>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4551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50"/>
                                        <p:tgtEl>
                                          <p:spTgt spid="16"/>
                                        </p:tgtEl>
                                      </p:cBhvr>
                                    </p:animEffect>
                                  </p:childTnLst>
                                </p:cTn>
                              </p:par>
                            </p:childTnLst>
                          </p:cTn>
                        </p:par>
                        <p:par>
                          <p:cTn id="8" fill="hold">
                            <p:stCondLst>
                              <p:cond delay="250"/>
                            </p:stCondLst>
                            <p:childTnLst>
                              <p:par>
                                <p:cTn id="9" presetID="1"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50"/>
                                        <p:tgtEl>
                                          <p:spTgt spid="15"/>
                                        </p:tgtEl>
                                      </p:cBhvr>
                                    </p:animEffect>
                                  </p:childTnLst>
                                </p:cTn>
                              </p:par>
                            </p:childTnLst>
                          </p:cTn>
                        </p:par>
                        <p:par>
                          <p:cTn id="16" fill="hold">
                            <p:stCondLst>
                              <p:cond delay="250"/>
                            </p:stCondLst>
                            <p:childTnLst>
                              <p:par>
                                <p:cTn id="17" presetID="1"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idx="4294967295"/>
          </p:nvPr>
        </p:nvSpPr>
        <p:spPr>
          <a:xfrm>
            <a:off x="1847528" y="385121"/>
            <a:ext cx="2324100" cy="919163"/>
          </a:xfrm>
        </p:spPr>
        <p:txBody>
          <a:bodyPr>
            <a:noAutofit/>
          </a:bodyPr>
          <a:lstStyle/>
          <a:p>
            <a:r>
              <a:rPr lang="es-ES" b="1" dirty="0">
                <a:solidFill>
                  <a:srgbClr val="0070C0"/>
                </a:solidFill>
                <a:latin typeface="+mn-lt"/>
              </a:rPr>
              <a:t>Consenso </a:t>
            </a:r>
            <a:r>
              <a:rPr lang="es-ES" b="1" dirty="0" smtClean="0">
                <a:solidFill>
                  <a:srgbClr val="0070C0"/>
                </a:solidFill>
                <a:latin typeface="+mn-lt"/>
              </a:rPr>
              <a:t/>
            </a:r>
            <a:br>
              <a:rPr lang="es-ES" b="1" dirty="0" smtClean="0">
                <a:solidFill>
                  <a:srgbClr val="0070C0"/>
                </a:solidFill>
                <a:latin typeface="+mn-lt"/>
              </a:rPr>
            </a:br>
            <a:r>
              <a:rPr lang="es-ES" b="1" dirty="0" err="1" smtClean="0">
                <a:solidFill>
                  <a:srgbClr val="0070C0"/>
                </a:solidFill>
                <a:latin typeface="+mn-lt"/>
              </a:rPr>
              <a:t>Philadelphia</a:t>
            </a:r>
            <a:r>
              <a:rPr lang="es-ES" b="1" dirty="0" smtClean="0">
                <a:solidFill>
                  <a:srgbClr val="0070C0"/>
                </a:solidFill>
                <a:latin typeface="+mn-lt"/>
              </a:rPr>
              <a:t> </a:t>
            </a:r>
            <a:r>
              <a:rPr lang="es-ES" b="1" dirty="0">
                <a:solidFill>
                  <a:srgbClr val="0070C0"/>
                </a:solidFill>
                <a:latin typeface="+mn-lt"/>
              </a:rPr>
              <a:t>2019</a:t>
            </a:r>
          </a:p>
        </p:txBody>
      </p:sp>
      <p:pic>
        <p:nvPicPr>
          <p:cNvPr id="2" name="Imagen 1"/>
          <p:cNvPicPr>
            <a:picLocks noChangeAspect="1"/>
          </p:cNvPicPr>
          <p:nvPr/>
        </p:nvPicPr>
        <p:blipFill>
          <a:blip r:embed="rId2"/>
          <a:stretch>
            <a:fillRect/>
          </a:stretch>
        </p:blipFill>
        <p:spPr>
          <a:xfrm>
            <a:off x="3659054" y="385318"/>
            <a:ext cx="8197586" cy="6012431"/>
          </a:xfrm>
          <a:prstGeom prst="rect">
            <a:avLst/>
          </a:prstGeom>
        </p:spPr>
      </p:pic>
      <p:sp>
        <p:nvSpPr>
          <p:cNvPr id="3" name="Rectángulo redondeado 2"/>
          <p:cNvSpPr/>
          <p:nvPr/>
        </p:nvSpPr>
        <p:spPr>
          <a:xfrm>
            <a:off x="3827946" y="2042188"/>
            <a:ext cx="2196046" cy="666732"/>
          </a:xfrm>
          <a:prstGeom prst="roundRect">
            <a:avLst/>
          </a:prstGeom>
          <a:solidFill>
            <a:srgbClr val="FF0000">
              <a:alpha val="20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redondeado 5"/>
          <p:cNvSpPr/>
          <p:nvPr/>
        </p:nvSpPr>
        <p:spPr>
          <a:xfrm>
            <a:off x="3827946" y="2766603"/>
            <a:ext cx="2196046" cy="1094445"/>
          </a:xfrm>
          <a:prstGeom prst="roundRect">
            <a:avLst/>
          </a:prstGeom>
          <a:solidFill>
            <a:srgbClr val="00B0F0">
              <a:alpha val="20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redondeado 6"/>
          <p:cNvSpPr/>
          <p:nvPr/>
        </p:nvSpPr>
        <p:spPr>
          <a:xfrm>
            <a:off x="3827946" y="3933056"/>
            <a:ext cx="2196046" cy="1440160"/>
          </a:xfrm>
          <a:prstGeom prst="roundRect">
            <a:avLst/>
          </a:prstGeom>
          <a:solidFill>
            <a:srgbClr val="00B050">
              <a:alpha val="20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5"/>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1192" r="2385"/>
          <a:stretch/>
        </p:blipFill>
        <p:spPr bwMode="auto">
          <a:xfrm>
            <a:off x="1950782" y="3069646"/>
            <a:ext cx="1725910" cy="1151442"/>
          </a:xfrm>
          <a:prstGeom prst="rect">
            <a:avLst/>
          </a:prstGeom>
          <a:solidFill>
            <a:schemeClr val="bg1"/>
          </a:solidFill>
          <a:ln>
            <a:noFill/>
          </a:ln>
        </p:spPr>
      </p:pic>
      <p:pic>
        <p:nvPicPr>
          <p:cNvPr id="11" name="Imagen 10"/>
          <p:cNvPicPr>
            <a:picLocks noChangeAspect="1"/>
          </p:cNvPicPr>
          <p:nvPr/>
        </p:nvPicPr>
        <p:blipFill>
          <a:blip r:embed="rId4"/>
          <a:stretch>
            <a:fillRect/>
          </a:stretch>
        </p:blipFill>
        <p:spPr>
          <a:xfrm>
            <a:off x="1981989" y="1231692"/>
            <a:ext cx="1592619" cy="1607503"/>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10" name="Rectángulo 9"/>
          <p:cNvSpPr/>
          <p:nvPr/>
        </p:nvSpPr>
        <p:spPr>
          <a:xfrm>
            <a:off x="7392144" y="6351131"/>
            <a:ext cx="4480862"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err="1">
                <a:ln>
                  <a:noFill/>
                </a:ln>
                <a:solidFill>
                  <a:srgbClr val="C00000"/>
                </a:solidFill>
                <a:effectLst/>
                <a:uLnTx/>
                <a:uFillTx/>
                <a:latin typeface="Calibri" panose="020F0502020204030204"/>
                <a:ea typeface="+mn-ea"/>
                <a:cs typeface="+mn-cs"/>
              </a:rPr>
              <a:t>Giri</a:t>
            </a:r>
            <a:r>
              <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rPr>
              <a:t> VN. Consenso </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Philadelphia-2019</a:t>
            </a:r>
            <a:r>
              <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rPr>
              <a:t>. JCO 2020</a:t>
            </a:r>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13" name="CuadroTexto 12"/>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2249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172267" y="1506043"/>
            <a:ext cx="9397278" cy="1508105"/>
          </a:xfrm>
          <a:prstGeom prst="rect">
            <a:avLst/>
          </a:prstGeom>
          <a:solidFill>
            <a:schemeClr val="accent5">
              <a:lumMod val="60000"/>
              <a:lumOff val="40000"/>
            </a:schemeClr>
          </a:solidFill>
          <a:ln>
            <a:solidFill>
              <a:schemeClr val="accent6">
                <a:lumMod val="50000"/>
              </a:schemeClr>
            </a:solidFill>
          </a:ln>
        </p:spPr>
        <p:txBody>
          <a:bodyPr wrap="square" rtlCol="0">
            <a:spAutoFit/>
          </a:bodyPr>
          <a:lstStyle/>
          <a:p>
            <a:pPr algn="ctr">
              <a:lnSpc>
                <a:spcPct val="100000"/>
              </a:lnSpc>
              <a:spcBef>
                <a:spcPts val="600"/>
              </a:spcBef>
              <a:spcAft>
                <a:spcPts val="600"/>
              </a:spcAft>
            </a:pPr>
            <a:r>
              <a:rPr lang="es-ES" sz="2400" b="1" i="1" dirty="0" smtClean="0"/>
              <a:t>El </a:t>
            </a:r>
            <a:r>
              <a:rPr lang="es-ES" sz="2400" b="1" i="1" dirty="0" smtClean="0">
                <a:solidFill>
                  <a:srgbClr val="0070C0"/>
                </a:solidFill>
              </a:rPr>
              <a:t>cáncer de próstata hereditario </a:t>
            </a:r>
          </a:p>
          <a:p>
            <a:pPr algn="ctr">
              <a:lnSpc>
                <a:spcPct val="100000"/>
              </a:lnSpc>
              <a:spcBef>
                <a:spcPts val="600"/>
              </a:spcBef>
              <a:spcAft>
                <a:spcPts val="600"/>
              </a:spcAft>
            </a:pPr>
            <a:r>
              <a:rPr lang="es-ES" sz="2400" b="1" i="1" dirty="0" smtClean="0"/>
              <a:t>es una </a:t>
            </a:r>
            <a:r>
              <a:rPr lang="es-ES" sz="2400" b="1" i="1" dirty="0" smtClean="0">
                <a:solidFill>
                  <a:srgbClr val="0070C0"/>
                </a:solidFill>
              </a:rPr>
              <a:t>realidad presente </a:t>
            </a:r>
          </a:p>
          <a:p>
            <a:pPr algn="ctr">
              <a:lnSpc>
                <a:spcPct val="100000"/>
              </a:lnSpc>
              <a:spcBef>
                <a:spcPts val="600"/>
              </a:spcBef>
              <a:spcAft>
                <a:spcPts val="600"/>
              </a:spcAft>
            </a:pPr>
            <a:r>
              <a:rPr lang="es-ES" sz="2400" b="1" i="1" dirty="0" smtClean="0"/>
              <a:t>y ligada a otros </a:t>
            </a:r>
            <a:r>
              <a:rPr lang="es-ES" sz="2400" b="1" i="1" dirty="0" smtClean="0">
                <a:solidFill>
                  <a:srgbClr val="0070C0"/>
                </a:solidFill>
              </a:rPr>
              <a:t>síndromes de cáncer hereditario</a:t>
            </a:r>
            <a:endParaRPr lang="es-ES" sz="2400" b="1" i="1" dirty="0">
              <a:solidFill>
                <a:srgbClr val="0070C0"/>
              </a:solidFill>
            </a:endParaRPr>
          </a:p>
        </p:txBody>
      </p:sp>
      <p:sp>
        <p:nvSpPr>
          <p:cNvPr id="6" name="CuadroTexto 5"/>
          <p:cNvSpPr txBox="1"/>
          <p:nvPr/>
        </p:nvSpPr>
        <p:spPr>
          <a:xfrm>
            <a:off x="2172267" y="3789040"/>
            <a:ext cx="9397278" cy="1508105"/>
          </a:xfrm>
          <a:prstGeom prst="rect">
            <a:avLst/>
          </a:prstGeom>
          <a:solidFill>
            <a:schemeClr val="accent5">
              <a:lumMod val="60000"/>
              <a:lumOff val="40000"/>
            </a:schemeClr>
          </a:solidFill>
          <a:ln>
            <a:solidFill>
              <a:schemeClr val="accent6">
                <a:lumMod val="50000"/>
              </a:schemeClr>
            </a:solidFill>
          </a:ln>
        </p:spPr>
        <p:txBody>
          <a:bodyPr wrap="square" rtlCol="0">
            <a:spAutoFit/>
          </a:bodyPr>
          <a:lstStyle/>
          <a:p>
            <a:pPr algn="ctr">
              <a:lnSpc>
                <a:spcPct val="100000"/>
              </a:lnSpc>
              <a:spcBef>
                <a:spcPts val="600"/>
              </a:spcBef>
              <a:spcAft>
                <a:spcPts val="600"/>
              </a:spcAft>
            </a:pPr>
            <a:r>
              <a:rPr lang="es-ES" sz="2400" b="1" i="1" dirty="0" smtClean="0"/>
              <a:t>Las </a:t>
            </a:r>
            <a:r>
              <a:rPr lang="es-ES" sz="2400" b="1" i="1" dirty="0" smtClean="0">
                <a:solidFill>
                  <a:srgbClr val="7030A0"/>
                </a:solidFill>
              </a:rPr>
              <a:t>Guías de Practica Clínica </a:t>
            </a:r>
            <a:r>
              <a:rPr lang="es-ES" sz="2400" b="1" i="1" dirty="0" smtClean="0"/>
              <a:t>y </a:t>
            </a:r>
            <a:r>
              <a:rPr lang="es-ES" sz="2400" b="1" i="1" dirty="0" smtClean="0">
                <a:solidFill>
                  <a:srgbClr val="7030A0"/>
                </a:solidFill>
              </a:rPr>
              <a:t>Consensos de Expertos </a:t>
            </a:r>
          </a:p>
          <a:p>
            <a:pPr algn="ctr">
              <a:lnSpc>
                <a:spcPct val="100000"/>
              </a:lnSpc>
              <a:spcBef>
                <a:spcPts val="600"/>
              </a:spcBef>
              <a:spcAft>
                <a:spcPts val="600"/>
              </a:spcAft>
            </a:pPr>
            <a:r>
              <a:rPr lang="es-ES" sz="2400" b="1" i="1" dirty="0" smtClean="0"/>
              <a:t>nos obligan a la </a:t>
            </a:r>
            <a:r>
              <a:rPr lang="es-ES" sz="2400" b="1" i="1" dirty="0" smtClean="0">
                <a:solidFill>
                  <a:srgbClr val="7030A0"/>
                </a:solidFill>
              </a:rPr>
              <a:t>implementación</a:t>
            </a:r>
            <a:r>
              <a:rPr lang="es-ES" sz="2400" b="1" i="1" dirty="0" smtClean="0"/>
              <a:t> </a:t>
            </a:r>
          </a:p>
          <a:p>
            <a:pPr algn="ctr">
              <a:lnSpc>
                <a:spcPct val="100000"/>
              </a:lnSpc>
              <a:spcBef>
                <a:spcPts val="600"/>
              </a:spcBef>
              <a:spcAft>
                <a:spcPts val="600"/>
              </a:spcAft>
            </a:pPr>
            <a:r>
              <a:rPr lang="es-ES" sz="2400" b="1" i="1" dirty="0" smtClean="0"/>
              <a:t>del </a:t>
            </a:r>
            <a:r>
              <a:rPr lang="es-ES" sz="2400" b="1" i="1" dirty="0" smtClean="0">
                <a:solidFill>
                  <a:srgbClr val="7030A0"/>
                </a:solidFill>
              </a:rPr>
              <a:t>Estudio Genético en Cáncer de Próstata</a:t>
            </a:r>
            <a:endParaRPr lang="es-ES" sz="2400" b="1" i="1" dirty="0">
              <a:solidFill>
                <a:srgbClr val="7030A0"/>
              </a:solidFill>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8" name="CuadroTexto 7"/>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77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1"/>
          <p:cNvSpPr/>
          <p:nvPr/>
        </p:nvSpPr>
        <p:spPr>
          <a:xfrm>
            <a:off x="1992087" y="764704"/>
            <a:ext cx="4896000" cy="2709334"/>
          </a:xfrm>
          <a:custGeom>
            <a:avLst/>
            <a:gdLst>
              <a:gd name="connsiteX0" fmla="*/ 0 w 2709333"/>
              <a:gd name="connsiteY0" fmla="*/ 0 h 5148572"/>
              <a:gd name="connsiteX1" fmla="*/ 2257768 w 2709333"/>
              <a:gd name="connsiteY1" fmla="*/ 0 h 5148572"/>
              <a:gd name="connsiteX2" fmla="*/ 2709333 w 2709333"/>
              <a:gd name="connsiteY2" fmla="*/ 451565 h 5148572"/>
              <a:gd name="connsiteX3" fmla="*/ 2709333 w 2709333"/>
              <a:gd name="connsiteY3" fmla="*/ 5148572 h 5148572"/>
              <a:gd name="connsiteX4" fmla="*/ 0 w 2709333"/>
              <a:gd name="connsiteY4" fmla="*/ 5148572 h 5148572"/>
              <a:gd name="connsiteX5" fmla="*/ 0 w 2709333"/>
              <a:gd name="connsiteY5" fmla="*/ 0 h 51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5148572">
                <a:moveTo>
                  <a:pt x="0" y="5148571"/>
                </a:moveTo>
                <a:lnTo>
                  <a:pt x="0" y="858114"/>
                </a:lnTo>
                <a:cubicBezTo>
                  <a:pt x="0" y="384192"/>
                  <a:pt x="106390" y="1"/>
                  <a:pt x="237627" y="1"/>
                </a:cubicBezTo>
                <a:lnTo>
                  <a:pt x="2709333" y="1"/>
                </a:lnTo>
                <a:lnTo>
                  <a:pt x="2709333" y="5148571"/>
                </a:lnTo>
                <a:lnTo>
                  <a:pt x="0" y="5148571"/>
                </a:lnTo>
                <a:close/>
              </a:path>
            </a:pathLst>
          </a:custGeom>
          <a:solidFill>
            <a:srgbClr val="008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256032" tIns="256032" rIns="256033" bIns="933365"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Varones sin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conocido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Forma libre 2"/>
          <p:cNvSpPr/>
          <p:nvPr/>
        </p:nvSpPr>
        <p:spPr>
          <a:xfrm>
            <a:off x="6888632" y="764704"/>
            <a:ext cx="4896000" cy="2709333"/>
          </a:xfrm>
          <a:custGeom>
            <a:avLst/>
            <a:gdLst>
              <a:gd name="connsiteX0" fmla="*/ 0 w 5148572"/>
              <a:gd name="connsiteY0" fmla="*/ 0 h 2709333"/>
              <a:gd name="connsiteX1" fmla="*/ 4697007 w 5148572"/>
              <a:gd name="connsiteY1" fmla="*/ 0 h 2709333"/>
              <a:gd name="connsiteX2" fmla="*/ 5148572 w 5148572"/>
              <a:gd name="connsiteY2" fmla="*/ 451565 h 2709333"/>
              <a:gd name="connsiteX3" fmla="*/ 5148572 w 5148572"/>
              <a:gd name="connsiteY3" fmla="*/ 2709333 h 2709333"/>
              <a:gd name="connsiteX4" fmla="*/ 0 w 5148572"/>
              <a:gd name="connsiteY4" fmla="*/ 2709333 h 2709333"/>
              <a:gd name="connsiteX5" fmla="*/ 0 w 5148572"/>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572" h="2709333">
                <a:moveTo>
                  <a:pt x="0" y="0"/>
                </a:moveTo>
                <a:lnTo>
                  <a:pt x="4697007" y="0"/>
                </a:lnTo>
                <a:cubicBezTo>
                  <a:pt x="4946399" y="0"/>
                  <a:pt x="5148572" y="202173"/>
                  <a:pt x="5148572" y="451565"/>
                </a:cubicBezTo>
                <a:lnTo>
                  <a:pt x="5148572" y="2709333"/>
                </a:lnTo>
                <a:lnTo>
                  <a:pt x="0" y="2709333"/>
                </a:lnTo>
                <a:lnTo>
                  <a:pt x="0" y="0"/>
                </a:lnTo>
                <a:close/>
              </a:path>
            </a:pathLst>
          </a:custGeom>
          <a:solidFill>
            <a:srgbClr val="00206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3750088"/>
              <a:satOff val="-5627"/>
              <a:lumOff val="-915"/>
              <a:alphaOff val="0"/>
            </a:schemeClr>
          </a:effectRef>
          <a:fontRef idx="minor">
            <a:schemeClr val="lt1"/>
          </a:fontRef>
        </p:style>
        <p:txBody>
          <a:bodyPr spcFirstLastPara="0" vert="horz" wrap="square" lIns="256032" tIns="256032" rIns="256032" bIns="933365"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en Vigilancia Activa</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Forma libre 3"/>
          <p:cNvSpPr/>
          <p:nvPr/>
        </p:nvSpPr>
        <p:spPr>
          <a:xfrm>
            <a:off x="1992088" y="3474036"/>
            <a:ext cx="4896000" cy="2709334"/>
          </a:xfrm>
          <a:custGeom>
            <a:avLst/>
            <a:gdLst>
              <a:gd name="connsiteX0" fmla="*/ 0 w 5148572"/>
              <a:gd name="connsiteY0" fmla="*/ 0 h 2709333"/>
              <a:gd name="connsiteX1" fmla="*/ 4697007 w 5148572"/>
              <a:gd name="connsiteY1" fmla="*/ 0 h 2709333"/>
              <a:gd name="connsiteX2" fmla="*/ 5148572 w 5148572"/>
              <a:gd name="connsiteY2" fmla="*/ 451565 h 2709333"/>
              <a:gd name="connsiteX3" fmla="*/ 5148572 w 5148572"/>
              <a:gd name="connsiteY3" fmla="*/ 2709333 h 2709333"/>
              <a:gd name="connsiteX4" fmla="*/ 0 w 5148572"/>
              <a:gd name="connsiteY4" fmla="*/ 2709333 h 2709333"/>
              <a:gd name="connsiteX5" fmla="*/ 0 w 5148572"/>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572" h="2709333">
                <a:moveTo>
                  <a:pt x="5148572" y="2709333"/>
                </a:moveTo>
                <a:lnTo>
                  <a:pt x="451565" y="2709333"/>
                </a:lnTo>
                <a:cubicBezTo>
                  <a:pt x="202173" y="2709333"/>
                  <a:pt x="0" y="2507160"/>
                  <a:pt x="0" y="2257768"/>
                </a:cubicBezTo>
                <a:lnTo>
                  <a:pt x="0" y="0"/>
                </a:lnTo>
                <a:lnTo>
                  <a:pt x="5148572" y="0"/>
                </a:lnTo>
                <a:lnTo>
                  <a:pt x="5148572" y="2709333"/>
                </a:lnTo>
                <a:close/>
              </a:path>
            </a:pathLst>
          </a:custGeom>
          <a:solidFill>
            <a:srgbClr val="00206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7500176"/>
              <a:satOff val="-11253"/>
              <a:lumOff val="-1830"/>
              <a:alphaOff val="0"/>
            </a:schemeClr>
          </a:effectRef>
          <a:fontRef idx="minor">
            <a:schemeClr val="lt1"/>
          </a:fontRef>
        </p:style>
        <p:txBody>
          <a:bodyPr spcFirstLastPara="0" vert="horz" wrap="square" lIns="256031" tIns="933366" rIns="256033" bIns="256032"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Localizado/Localmente Avanzado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Forma libre 4"/>
          <p:cNvSpPr/>
          <p:nvPr/>
        </p:nvSpPr>
        <p:spPr>
          <a:xfrm>
            <a:off x="6888631" y="3474037"/>
            <a:ext cx="4896000" cy="2709334"/>
          </a:xfrm>
          <a:custGeom>
            <a:avLst/>
            <a:gdLst>
              <a:gd name="connsiteX0" fmla="*/ 0 w 2709333"/>
              <a:gd name="connsiteY0" fmla="*/ 0 h 5148572"/>
              <a:gd name="connsiteX1" fmla="*/ 2257768 w 2709333"/>
              <a:gd name="connsiteY1" fmla="*/ 0 h 5148572"/>
              <a:gd name="connsiteX2" fmla="*/ 2709333 w 2709333"/>
              <a:gd name="connsiteY2" fmla="*/ 451565 h 5148572"/>
              <a:gd name="connsiteX3" fmla="*/ 2709333 w 2709333"/>
              <a:gd name="connsiteY3" fmla="*/ 5148572 h 5148572"/>
              <a:gd name="connsiteX4" fmla="*/ 0 w 2709333"/>
              <a:gd name="connsiteY4" fmla="*/ 5148572 h 5148572"/>
              <a:gd name="connsiteX5" fmla="*/ 0 w 2709333"/>
              <a:gd name="connsiteY5" fmla="*/ 0 h 51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5148572">
                <a:moveTo>
                  <a:pt x="2709333" y="1"/>
                </a:moveTo>
                <a:lnTo>
                  <a:pt x="2709333" y="4290458"/>
                </a:lnTo>
                <a:cubicBezTo>
                  <a:pt x="2709333" y="4764380"/>
                  <a:pt x="2602943" y="5148571"/>
                  <a:pt x="2471706" y="5148571"/>
                </a:cubicBezTo>
                <a:lnTo>
                  <a:pt x="0" y="5148571"/>
                </a:lnTo>
                <a:lnTo>
                  <a:pt x="0" y="1"/>
                </a:lnTo>
                <a:lnTo>
                  <a:pt x="2709333" y="1"/>
                </a:lnTo>
                <a:close/>
              </a:path>
            </a:pathLst>
          </a:custGeom>
          <a:solidFill>
            <a:srgbClr val="7A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11250264"/>
              <a:satOff val="-16880"/>
              <a:lumOff val="-2745"/>
              <a:alphaOff val="0"/>
            </a:schemeClr>
          </a:effectRef>
          <a:fontRef idx="minor">
            <a:schemeClr val="lt1"/>
          </a:fontRef>
        </p:style>
        <p:txBody>
          <a:bodyPr spcFirstLastPara="0" vert="horz" wrap="square" lIns="256032" tIns="933365" rIns="256033" bIns="256033"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Metastásico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Forma libre 5"/>
          <p:cNvSpPr/>
          <p:nvPr/>
        </p:nvSpPr>
        <p:spPr>
          <a:xfrm>
            <a:off x="4944417" y="2798993"/>
            <a:ext cx="3960436" cy="1350087"/>
          </a:xfrm>
          <a:custGeom>
            <a:avLst/>
            <a:gdLst>
              <a:gd name="connsiteX0" fmla="*/ 0 w 3960436"/>
              <a:gd name="connsiteY0" fmla="*/ 225019 h 1350087"/>
              <a:gd name="connsiteX1" fmla="*/ 225019 w 3960436"/>
              <a:gd name="connsiteY1" fmla="*/ 0 h 1350087"/>
              <a:gd name="connsiteX2" fmla="*/ 3735417 w 3960436"/>
              <a:gd name="connsiteY2" fmla="*/ 0 h 1350087"/>
              <a:gd name="connsiteX3" fmla="*/ 3960436 w 3960436"/>
              <a:gd name="connsiteY3" fmla="*/ 225019 h 1350087"/>
              <a:gd name="connsiteX4" fmla="*/ 3960436 w 3960436"/>
              <a:gd name="connsiteY4" fmla="*/ 1125068 h 1350087"/>
              <a:gd name="connsiteX5" fmla="*/ 3735417 w 3960436"/>
              <a:gd name="connsiteY5" fmla="*/ 1350087 h 1350087"/>
              <a:gd name="connsiteX6" fmla="*/ 225019 w 3960436"/>
              <a:gd name="connsiteY6" fmla="*/ 1350087 h 1350087"/>
              <a:gd name="connsiteX7" fmla="*/ 0 w 3960436"/>
              <a:gd name="connsiteY7" fmla="*/ 1125068 h 1350087"/>
              <a:gd name="connsiteX8" fmla="*/ 0 w 3960436"/>
              <a:gd name="connsiteY8" fmla="*/ 225019 h 13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0436" h="1350087">
                <a:moveTo>
                  <a:pt x="0" y="225019"/>
                </a:moveTo>
                <a:cubicBezTo>
                  <a:pt x="0" y="100744"/>
                  <a:pt x="100744" y="0"/>
                  <a:pt x="225019" y="0"/>
                </a:cubicBezTo>
                <a:lnTo>
                  <a:pt x="3735417" y="0"/>
                </a:lnTo>
                <a:cubicBezTo>
                  <a:pt x="3859692" y="0"/>
                  <a:pt x="3960436" y="100744"/>
                  <a:pt x="3960436" y="225019"/>
                </a:cubicBezTo>
                <a:lnTo>
                  <a:pt x="3960436" y="1125068"/>
                </a:lnTo>
                <a:cubicBezTo>
                  <a:pt x="3960436" y="1249343"/>
                  <a:pt x="3859692" y="1350087"/>
                  <a:pt x="3735417" y="1350087"/>
                </a:cubicBezTo>
                <a:lnTo>
                  <a:pt x="225019" y="1350087"/>
                </a:lnTo>
                <a:cubicBezTo>
                  <a:pt x="100744" y="1350087"/>
                  <a:pt x="0" y="1249343"/>
                  <a:pt x="0" y="1125068"/>
                </a:cubicBezTo>
                <a:lnTo>
                  <a:pt x="0" y="225019"/>
                </a:lnTo>
                <a:close/>
              </a:path>
            </a:pathLst>
          </a:custGeom>
          <a:solidFill>
            <a:schemeClr val="accent1">
              <a:lumMod val="20000"/>
              <a:lumOff val="80000"/>
            </a:schemeClr>
          </a:solid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57346" tIns="157346" rIns="157346" bIns="157346" numCol="1" spcCol="1270" anchor="ctr" anchorCtr="0">
            <a:noAutofit/>
          </a:bodyPr>
          <a:lstStyle/>
          <a:p>
            <a:pPr marL="0" marR="0" lvl="0" indent="0" algn="ctr" defTabSz="10668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2400" b="1"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Aplicabilidad clínica de las alteraciones genéticas del cáncer de próstata</a:t>
            </a:r>
            <a:endParaRPr kumimoji="0" lang="es-ES" sz="2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a libre 3"/>
          <p:cNvSpPr/>
          <p:nvPr/>
        </p:nvSpPr>
        <p:spPr>
          <a:xfrm>
            <a:off x="1919539" y="1052736"/>
            <a:ext cx="4896000" cy="2709334"/>
          </a:xfrm>
          <a:custGeom>
            <a:avLst/>
            <a:gdLst>
              <a:gd name="connsiteX0" fmla="*/ 0 w 2709333"/>
              <a:gd name="connsiteY0" fmla="*/ 0 h 5148572"/>
              <a:gd name="connsiteX1" fmla="*/ 2257768 w 2709333"/>
              <a:gd name="connsiteY1" fmla="*/ 0 h 5148572"/>
              <a:gd name="connsiteX2" fmla="*/ 2709333 w 2709333"/>
              <a:gd name="connsiteY2" fmla="*/ 451565 h 5148572"/>
              <a:gd name="connsiteX3" fmla="*/ 2709333 w 2709333"/>
              <a:gd name="connsiteY3" fmla="*/ 5148572 h 5148572"/>
              <a:gd name="connsiteX4" fmla="*/ 0 w 2709333"/>
              <a:gd name="connsiteY4" fmla="*/ 5148572 h 5148572"/>
              <a:gd name="connsiteX5" fmla="*/ 0 w 2709333"/>
              <a:gd name="connsiteY5" fmla="*/ 0 h 51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5148572">
                <a:moveTo>
                  <a:pt x="0" y="5148571"/>
                </a:moveTo>
                <a:lnTo>
                  <a:pt x="0" y="858114"/>
                </a:lnTo>
                <a:cubicBezTo>
                  <a:pt x="0" y="384192"/>
                  <a:pt x="106390" y="1"/>
                  <a:pt x="237627" y="1"/>
                </a:cubicBezTo>
                <a:lnTo>
                  <a:pt x="2709333" y="1"/>
                </a:lnTo>
                <a:lnTo>
                  <a:pt x="2709333" y="5148571"/>
                </a:lnTo>
                <a:lnTo>
                  <a:pt x="0" y="5148571"/>
                </a:lnTo>
                <a:close/>
              </a:path>
            </a:pathLst>
          </a:custGeom>
          <a:solidFill>
            <a:srgbClr val="008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256032" tIns="256032" rIns="256033" bIns="933365"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Varones sin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conocido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Forma libre 7"/>
          <p:cNvSpPr/>
          <p:nvPr/>
        </p:nvSpPr>
        <p:spPr>
          <a:xfrm>
            <a:off x="4799860" y="3087025"/>
            <a:ext cx="3960436" cy="1350087"/>
          </a:xfrm>
          <a:custGeom>
            <a:avLst/>
            <a:gdLst>
              <a:gd name="connsiteX0" fmla="*/ 0 w 3960436"/>
              <a:gd name="connsiteY0" fmla="*/ 225019 h 1350087"/>
              <a:gd name="connsiteX1" fmla="*/ 225019 w 3960436"/>
              <a:gd name="connsiteY1" fmla="*/ 0 h 1350087"/>
              <a:gd name="connsiteX2" fmla="*/ 3735417 w 3960436"/>
              <a:gd name="connsiteY2" fmla="*/ 0 h 1350087"/>
              <a:gd name="connsiteX3" fmla="*/ 3960436 w 3960436"/>
              <a:gd name="connsiteY3" fmla="*/ 225019 h 1350087"/>
              <a:gd name="connsiteX4" fmla="*/ 3960436 w 3960436"/>
              <a:gd name="connsiteY4" fmla="*/ 1125068 h 1350087"/>
              <a:gd name="connsiteX5" fmla="*/ 3735417 w 3960436"/>
              <a:gd name="connsiteY5" fmla="*/ 1350087 h 1350087"/>
              <a:gd name="connsiteX6" fmla="*/ 225019 w 3960436"/>
              <a:gd name="connsiteY6" fmla="*/ 1350087 h 1350087"/>
              <a:gd name="connsiteX7" fmla="*/ 0 w 3960436"/>
              <a:gd name="connsiteY7" fmla="*/ 1125068 h 1350087"/>
              <a:gd name="connsiteX8" fmla="*/ 0 w 3960436"/>
              <a:gd name="connsiteY8" fmla="*/ 225019 h 13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0436" h="1350087">
                <a:moveTo>
                  <a:pt x="0" y="225019"/>
                </a:moveTo>
                <a:cubicBezTo>
                  <a:pt x="0" y="100744"/>
                  <a:pt x="100744" y="0"/>
                  <a:pt x="225019" y="0"/>
                </a:cubicBezTo>
                <a:lnTo>
                  <a:pt x="3735417" y="0"/>
                </a:lnTo>
                <a:cubicBezTo>
                  <a:pt x="3859692" y="0"/>
                  <a:pt x="3960436" y="100744"/>
                  <a:pt x="3960436" y="225019"/>
                </a:cubicBezTo>
                <a:lnTo>
                  <a:pt x="3960436" y="1125068"/>
                </a:lnTo>
                <a:cubicBezTo>
                  <a:pt x="3960436" y="1249343"/>
                  <a:pt x="3859692" y="1350087"/>
                  <a:pt x="3735417" y="1350087"/>
                </a:cubicBezTo>
                <a:lnTo>
                  <a:pt x="225019" y="1350087"/>
                </a:lnTo>
                <a:cubicBezTo>
                  <a:pt x="100744" y="1350087"/>
                  <a:pt x="0" y="1249343"/>
                  <a:pt x="0" y="1125068"/>
                </a:cubicBezTo>
                <a:lnTo>
                  <a:pt x="0" y="225019"/>
                </a:lnTo>
                <a:close/>
              </a:path>
            </a:pathLst>
          </a:custGeom>
          <a:solidFill>
            <a:schemeClr val="accent1">
              <a:lumMod val="20000"/>
              <a:lumOff val="80000"/>
            </a:schemeClr>
          </a:solid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57346" tIns="157346" rIns="157346" bIns="157346" numCol="1" spcCol="1270" anchor="ctr" anchorCtr="0">
            <a:noAutofit/>
          </a:bodyPr>
          <a:lstStyle/>
          <a:p>
            <a:pPr marL="0" marR="0" lvl="0" indent="0" algn="ctr" defTabSz="10668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2400" b="1"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Aplicabilidad clínica de las alteraciones genéticas del cáncer de próstata</a:t>
            </a:r>
            <a:endParaRPr kumimoji="0" lang="es-ES" sz="2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6" name="CuadroTexto 5"/>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072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59942" b="15293"/>
          <a:stretch/>
        </p:blipFill>
        <p:spPr>
          <a:xfrm>
            <a:off x="1063190" y="1424766"/>
            <a:ext cx="3522958" cy="4879118"/>
          </a:xfrm>
          <a:prstGeom prst="rect">
            <a:avLst/>
          </a:prstGeom>
          <a:ln>
            <a:noFill/>
          </a:ln>
        </p:spPr>
      </p:pic>
      <p:sp>
        <p:nvSpPr>
          <p:cNvPr id="52" name="Rectángulo 51"/>
          <p:cNvSpPr/>
          <p:nvPr/>
        </p:nvSpPr>
        <p:spPr>
          <a:xfrm>
            <a:off x="2840133" y="1775012"/>
            <a:ext cx="1518267" cy="454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esquinas redondeadas 2"/>
          <p:cNvSpPr>
            <a:spLocks noChangeArrowheads="1"/>
          </p:cNvSpPr>
          <p:nvPr/>
        </p:nvSpPr>
        <p:spPr bwMode="auto">
          <a:xfrm>
            <a:off x="144458" y="116956"/>
            <a:ext cx="11341422" cy="620159"/>
          </a:xfrm>
          <a:prstGeom prst="roundRect">
            <a:avLst>
              <a:gd name="adj" fmla="val 16667"/>
            </a:avLst>
          </a:prstGeom>
          <a:solidFill>
            <a:schemeClr val="accent1">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3000" b="1" i="0" u="none" strike="noStrike" kern="1200" cap="none" spc="0" normalizeH="0" baseline="0" noProof="0" dirty="0" smtClean="0">
                <a:ln>
                  <a:noFill/>
                </a:ln>
                <a:solidFill>
                  <a:srgbClr val="800000"/>
                </a:solidFill>
                <a:effectLst/>
                <a:uLnTx/>
                <a:uFillTx/>
                <a:latin typeface="Calibri" panose="020F0502020204030204"/>
                <a:ea typeface="+mn-ea"/>
                <a:cs typeface="+mn-cs"/>
              </a:rPr>
              <a:t>Familiares sin CaP, </a:t>
            </a:r>
            <a:r>
              <a:rPr kumimoji="0" lang="es-ES" altLang="es-ES" sz="3000" b="0" i="0" u="none" strike="noStrike" kern="1200" cap="none" spc="0" normalizeH="0" baseline="0" noProof="0" dirty="0" smtClean="0">
                <a:ln>
                  <a:noFill/>
                </a:ln>
                <a:solidFill>
                  <a:srgbClr val="800000"/>
                </a:solidFill>
                <a:effectLst/>
                <a:uLnTx/>
                <a:uFillTx/>
                <a:latin typeface="Calibri" panose="020F0502020204030204"/>
                <a:ea typeface="+mn-ea"/>
                <a:cs typeface="+mn-cs"/>
              </a:rPr>
              <a:t>candidatos a ASGECAP </a:t>
            </a:r>
            <a:r>
              <a:rPr kumimoji="0" lang="es-ES" altLang="es-ES" sz="2400" b="0" i="1" u="none" strike="noStrike" kern="1200" cap="none" spc="0" normalizeH="0" baseline="0" noProof="0" dirty="0" smtClean="0">
                <a:ln>
                  <a:noFill/>
                </a:ln>
                <a:solidFill>
                  <a:srgbClr val="800000"/>
                </a:solidFill>
                <a:effectLst/>
                <a:uLnTx/>
                <a:uFillTx/>
                <a:latin typeface="Calibri" panose="020F0502020204030204"/>
                <a:ea typeface="+mn-ea"/>
                <a:cs typeface="+mn-cs"/>
              </a:rPr>
              <a:t>(</a:t>
            </a:r>
            <a:r>
              <a:rPr kumimoji="0" lang="es-ES" altLang="es-ES" sz="2400" b="0" i="1" u="none" strike="noStrike" kern="1200" cap="none" spc="0" normalizeH="0" baseline="0" noProof="0" dirty="0" err="1" smtClean="0">
                <a:ln>
                  <a:noFill/>
                </a:ln>
                <a:solidFill>
                  <a:srgbClr val="800000"/>
                </a:solidFill>
                <a:effectLst/>
                <a:uLnTx/>
                <a:uFillTx/>
                <a:latin typeface="Calibri" panose="020F0502020204030204"/>
                <a:ea typeface="+mn-ea"/>
                <a:cs typeface="+mn-cs"/>
              </a:rPr>
              <a:t>gBRCA</a:t>
            </a:r>
            <a:r>
              <a:rPr kumimoji="0" lang="es-ES" altLang="es-ES" sz="2400" b="0" i="1" u="none" strike="noStrike" kern="1200" cap="none" spc="0" normalizeH="0" baseline="0" noProof="0" dirty="0" smtClean="0">
                <a:ln>
                  <a:noFill/>
                </a:ln>
                <a:solidFill>
                  <a:srgbClr val="800000"/>
                </a:solidFill>
                <a:effectLst/>
                <a:uLnTx/>
                <a:uFillTx/>
                <a:latin typeface="Calibri" panose="020F0502020204030204"/>
                <a:ea typeface="+mn-ea"/>
                <a:cs typeface="+mn-cs"/>
              </a:rPr>
              <a:t> y </a:t>
            </a:r>
            <a:r>
              <a:rPr kumimoji="0" lang="es-ES" altLang="es-ES" sz="2400" b="0" i="1" u="none" strike="noStrike" kern="1200" cap="none" spc="0" normalizeH="0" baseline="0" noProof="0" dirty="0" err="1" smtClean="0">
                <a:ln>
                  <a:noFill/>
                </a:ln>
                <a:solidFill>
                  <a:srgbClr val="800000"/>
                </a:solidFill>
                <a:effectLst/>
                <a:uLnTx/>
                <a:uFillTx/>
                <a:latin typeface="Calibri" panose="020F0502020204030204"/>
                <a:ea typeface="+mn-ea"/>
                <a:cs typeface="+mn-cs"/>
              </a:rPr>
              <a:t>gMMR</a:t>
            </a:r>
            <a:r>
              <a:rPr kumimoji="0" lang="es-ES" altLang="es-ES" sz="2400" b="0" i="1" u="none" strike="noStrike" kern="1200" cap="none" spc="0" normalizeH="0" baseline="0" noProof="0" dirty="0" smtClean="0">
                <a:ln>
                  <a:noFill/>
                </a:ln>
                <a:solidFill>
                  <a:srgbClr val="800000"/>
                </a:solidFill>
                <a:effectLst/>
                <a:uLnTx/>
                <a:uFillTx/>
                <a:latin typeface="Calibri" panose="020F0502020204030204"/>
                <a:ea typeface="+mn-ea"/>
                <a:cs typeface="+mn-cs"/>
              </a:rPr>
              <a:t>), </a:t>
            </a:r>
            <a:r>
              <a:rPr kumimoji="0" lang="es-ES" altLang="es-ES" sz="2400" b="1" i="1" u="none" strike="noStrike" kern="1200" cap="none" spc="0" normalizeH="0" baseline="0" noProof="0" dirty="0" smtClean="0">
                <a:ln>
                  <a:noFill/>
                </a:ln>
                <a:solidFill>
                  <a:srgbClr val="800000"/>
                </a:solidFill>
                <a:effectLst/>
                <a:uLnTx/>
                <a:uFillTx/>
                <a:latin typeface="Calibri" panose="020F0502020204030204"/>
                <a:ea typeface="+mn-ea"/>
                <a:cs typeface="+mn-cs"/>
              </a:rPr>
              <a:t>Estudio IMPACT</a:t>
            </a:r>
            <a:r>
              <a:rPr kumimoji="0" lang="es-ES" altLang="es-ES" sz="2400" b="0" i="1" u="none" strike="noStrike" kern="1200" cap="none" spc="0" normalizeH="0" baseline="0" noProof="0" dirty="0" smtClean="0">
                <a:ln>
                  <a:noFill/>
                </a:ln>
                <a:solidFill>
                  <a:srgbClr val="800000"/>
                </a:solidFill>
                <a:effectLst/>
                <a:uLnTx/>
                <a:uFillTx/>
                <a:latin typeface="Calibri" panose="020F0502020204030204"/>
                <a:ea typeface="+mn-ea"/>
                <a:cs typeface="+mn-cs"/>
              </a:rPr>
              <a:t>:</a:t>
            </a:r>
            <a:endParaRPr kumimoji="0" lang="es-ES" altLang="es-ES" sz="3000" b="0" i="1" u="none" strike="noStrike" kern="1200" cap="none" spc="0" normalizeH="0" baseline="0" noProof="0" dirty="0" smtClean="0">
              <a:ln>
                <a:noFill/>
              </a:ln>
              <a:solidFill>
                <a:srgbClr val="800000"/>
              </a:solidFill>
              <a:effectLst/>
              <a:uLnTx/>
              <a:uFillTx/>
              <a:latin typeface="Calibri" panose="020F0502020204030204"/>
              <a:ea typeface="+mn-ea"/>
              <a:cs typeface="+mn-cs"/>
            </a:endParaRPr>
          </a:p>
        </p:txBody>
      </p:sp>
      <p:sp>
        <p:nvSpPr>
          <p:cNvPr id="6" name="Rectángulo 5"/>
          <p:cNvSpPr/>
          <p:nvPr/>
        </p:nvSpPr>
        <p:spPr>
          <a:xfrm>
            <a:off x="1914387" y="6454023"/>
            <a:ext cx="2427268" cy="2462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IMPACT. </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Page EC. </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Eur</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err="1" smtClean="0">
                <a:ln>
                  <a:noFill/>
                </a:ln>
                <a:solidFill>
                  <a:srgbClr val="C00000"/>
                </a:solidFill>
                <a:effectLst/>
                <a:uLnTx/>
                <a:uFillTx/>
                <a:latin typeface="Calibri" panose="020F0502020204030204"/>
                <a:ea typeface="+mn-ea"/>
                <a:cs typeface="+mn-cs"/>
              </a:rPr>
              <a:t>Urol</a:t>
            </a:r>
            <a:r>
              <a:rPr kumimoji="0" lang="es-ES" sz="1000" b="0" i="0" u="none" strike="noStrike" kern="1200" cap="none" spc="0" normalizeH="0" baseline="0" noProof="0" smtClean="0">
                <a:ln>
                  <a:noFill/>
                </a:ln>
                <a:solidFill>
                  <a:srgbClr val="C00000"/>
                </a:solidFill>
                <a:effectLst/>
                <a:uLnTx/>
                <a:uFillTx/>
                <a:latin typeface="Calibri" panose="020F0502020204030204"/>
                <a:ea typeface="+mn-ea"/>
                <a:cs typeface="+mn-cs"/>
              </a:rPr>
              <a:t> 2019;76:831-42</a:t>
            </a:r>
            <a:endPar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8" name="Grupo 7"/>
          <p:cNvGrpSpPr/>
          <p:nvPr/>
        </p:nvGrpSpPr>
        <p:grpSpPr>
          <a:xfrm>
            <a:off x="1558751" y="3736819"/>
            <a:ext cx="2799649" cy="369332"/>
            <a:chOff x="1558751" y="3736819"/>
            <a:chExt cx="2799649" cy="369332"/>
          </a:xfrm>
        </p:grpSpPr>
        <p:sp>
          <p:nvSpPr>
            <p:cNvPr id="10" name="CuadroTexto 9"/>
            <p:cNvSpPr txBox="1"/>
            <p:nvPr/>
          </p:nvSpPr>
          <p:spPr>
            <a:xfrm>
              <a:off x="3172306" y="3736819"/>
              <a:ext cx="11860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smtClean="0">
                  <a:ln>
                    <a:noFill/>
                  </a:ln>
                  <a:solidFill>
                    <a:prstClr val="black"/>
                  </a:solidFill>
                  <a:effectLst/>
                  <a:uLnTx/>
                  <a:uFillTx/>
                  <a:latin typeface="Calibri" panose="020F0502020204030204"/>
                  <a:ea typeface="+mn-ea"/>
                  <a:cs typeface="+mn-cs"/>
                </a:rPr>
                <a:t>gBRCA2 (-)</a:t>
              </a:r>
              <a:endPar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uadroTexto 8"/>
            <p:cNvSpPr txBox="1"/>
            <p:nvPr/>
          </p:nvSpPr>
          <p:spPr>
            <a:xfrm>
              <a:off x="1558751" y="3736819"/>
              <a:ext cx="12309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1" u="none" strike="noStrike" kern="1200" cap="none" spc="0" normalizeH="0" baseline="0" noProof="0" dirty="0" smtClean="0">
                  <a:ln>
                    <a:noFill/>
                  </a:ln>
                  <a:solidFill>
                    <a:prstClr val="black"/>
                  </a:solidFill>
                  <a:effectLst/>
                  <a:uLnTx/>
                  <a:uFillTx/>
                  <a:latin typeface="Calibri" panose="020F0502020204030204"/>
                  <a:ea typeface="+mn-ea"/>
                  <a:cs typeface="+mn-cs"/>
                </a:rPr>
                <a:t>gBRCA2 (+)</a:t>
              </a:r>
              <a:endPar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CuadroTexto 15"/>
          <p:cNvSpPr txBox="1"/>
          <p:nvPr/>
        </p:nvSpPr>
        <p:spPr>
          <a:xfrm>
            <a:off x="4273990" y="2619982"/>
            <a:ext cx="85953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p</a:t>
            </a:r>
            <a:r>
              <a:rPr kumimoji="0" lang="es-ES" sz="1400" b="1"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 = 0,011</a:t>
            </a:r>
            <a:endParaRPr kumimoji="0" lang="es-ES" sz="1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9" name="CuadroTexto 18"/>
          <p:cNvSpPr txBox="1"/>
          <p:nvPr/>
        </p:nvSpPr>
        <p:spPr>
          <a:xfrm>
            <a:off x="4310818" y="5347488"/>
            <a:ext cx="862737"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p</a:t>
            </a:r>
            <a:r>
              <a:rPr kumimoji="0" lang="es-ES" sz="1400" b="1"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 = 0,019</a:t>
            </a:r>
            <a:endParaRPr kumimoji="0" lang="es-ES" sz="1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15" name="Grupo 14"/>
          <p:cNvGrpSpPr/>
          <p:nvPr/>
        </p:nvGrpSpPr>
        <p:grpSpPr>
          <a:xfrm>
            <a:off x="1114591" y="2345275"/>
            <a:ext cx="1649641" cy="3785655"/>
            <a:chOff x="1114591" y="2345275"/>
            <a:chExt cx="1649641" cy="3785655"/>
          </a:xfrm>
        </p:grpSpPr>
        <p:grpSp>
          <p:nvGrpSpPr>
            <p:cNvPr id="37" name="Grupo 36"/>
            <p:cNvGrpSpPr/>
            <p:nvPr/>
          </p:nvGrpSpPr>
          <p:grpSpPr>
            <a:xfrm>
              <a:off x="1209923" y="2345275"/>
              <a:ext cx="1554309" cy="1768110"/>
              <a:chOff x="5861733" y="1949431"/>
              <a:chExt cx="1554309" cy="1768110"/>
            </a:xfrm>
          </p:grpSpPr>
          <p:grpSp>
            <p:nvGrpSpPr>
              <p:cNvPr id="18" name="Grupo 17"/>
              <p:cNvGrpSpPr/>
              <p:nvPr/>
            </p:nvGrpSpPr>
            <p:grpSpPr>
              <a:xfrm>
                <a:off x="6199804" y="1949431"/>
                <a:ext cx="1216238" cy="1768110"/>
                <a:chOff x="6199804" y="1949431"/>
                <a:chExt cx="1216238" cy="1768110"/>
              </a:xfrm>
            </p:grpSpPr>
            <p:sp>
              <p:nvSpPr>
                <p:cNvPr id="2" name="Arco 1"/>
                <p:cNvSpPr/>
                <p:nvPr/>
              </p:nvSpPr>
              <p:spPr>
                <a:xfrm rot="16591199">
                  <a:off x="6225012" y="1960362"/>
                  <a:ext cx="975629" cy="991745"/>
                </a:xfrm>
                <a:prstGeom prst="arc">
                  <a:avLst>
                    <a:gd name="adj1" fmla="val 4530667"/>
                    <a:gd name="adj2" fmla="val 21104918"/>
                  </a:avLst>
                </a:prstGeom>
                <a:ln w="57150">
                  <a:solidFill>
                    <a:srgbClr val="81005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Conector recto 10"/>
                <p:cNvCxnSpPr/>
                <p:nvPr/>
              </p:nvCxnSpPr>
              <p:spPr>
                <a:xfrm>
                  <a:off x="6698083" y="1949431"/>
                  <a:ext cx="1167" cy="536286"/>
                </a:xfrm>
                <a:prstGeom prst="line">
                  <a:avLst/>
                </a:prstGeom>
                <a:ln w="57150">
                  <a:solidFill>
                    <a:srgbClr val="810051"/>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H="1">
                  <a:off x="6689239" y="2374900"/>
                  <a:ext cx="543325" cy="110817"/>
                </a:xfrm>
                <a:prstGeom prst="line">
                  <a:avLst/>
                </a:prstGeom>
                <a:ln w="57150">
                  <a:solidFill>
                    <a:srgbClr val="810051"/>
                  </a:solidFill>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6199804" y="3349788"/>
                  <a:ext cx="1216238" cy="367753"/>
                </a:xfrm>
                <a:prstGeom prst="rect">
                  <a:avLst/>
                </a:prstGeom>
                <a:noFill/>
                <a:ln w="38100">
                  <a:solidFill>
                    <a:srgbClr val="810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CuadroTexto 33"/>
              <p:cNvSpPr txBox="1"/>
              <p:nvPr/>
            </p:nvSpPr>
            <p:spPr>
              <a:xfrm>
                <a:off x="5861733" y="2655556"/>
                <a:ext cx="4956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810051"/>
                    </a:solidFill>
                    <a:effectLst/>
                    <a:uLnTx/>
                    <a:uFillTx/>
                    <a:latin typeface="Calibri" panose="020F0502020204030204"/>
                    <a:ea typeface="+mn-ea"/>
                    <a:cs typeface="+mn-cs"/>
                  </a:rPr>
                  <a:t>77%</a:t>
                </a:r>
                <a:endParaRPr kumimoji="0" lang="es-ES" sz="1400" b="1" i="0" u="none" strike="noStrike" kern="1200" cap="none" spc="0" normalizeH="0" baseline="0" noProof="0" dirty="0">
                  <a:ln>
                    <a:noFill/>
                  </a:ln>
                  <a:solidFill>
                    <a:srgbClr val="810051"/>
                  </a:solidFill>
                  <a:effectLst/>
                  <a:uLnTx/>
                  <a:uFillTx/>
                  <a:latin typeface="Calibri" panose="020F0502020204030204"/>
                  <a:ea typeface="+mn-ea"/>
                  <a:cs typeface="+mn-cs"/>
                </a:endParaRPr>
              </a:p>
            </p:txBody>
          </p:sp>
        </p:grpSp>
        <p:grpSp>
          <p:nvGrpSpPr>
            <p:cNvPr id="38" name="Grupo 37"/>
            <p:cNvGrpSpPr/>
            <p:nvPr/>
          </p:nvGrpSpPr>
          <p:grpSpPr>
            <a:xfrm>
              <a:off x="1114591" y="5136312"/>
              <a:ext cx="1442298" cy="994618"/>
              <a:chOff x="5766401" y="1949431"/>
              <a:chExt cx="1442298" cy="994618"/>
            </a:xfrm>
          </p:grpSpPr>
          <p:grpSp>
            <p:nvGrpSpPr>
              <p:cNvPr id="39" name="Grupo 38"/>
              <p:cNvGrpSpPr/>
              <p:nvPr/>
            </p:nvGrpSpPr>
            <p:grpSpPr>
              <a:xfrm>
                <a:off x="6216954" y="1949431"/>
                <a:ext cx="991745" cy="994618"/>
                <a:chOff x="6216954" y="1949431"/>
                <a:chExt cx="991745" cy="994618"/>
              </a:xfrm>
            </p:grpSpPr>
            <p:sp>
              <p:nvSpPr>
                <p:cNvPr id="41" name="Arco 40"/>
                <p:cNvSpPr/>
                <p:nvPr/>
              </p:nvSpPr>
              <p:spPr>
                <a:xfrm rot="16591199">
                  <a:off x="6225012" y="1960362"/>
                  <a:ext cx="975629" cy="991745"/>
                </a:xfrm>
                <a:prstGeom prst="arc">
                  <a:avLst>
                    <a:gd name="adj1" fmla="val 7605846"/>
                    <a:gd name="adj2" fmla="val 21104918"/>
                  </a:avLst>
                </a:prstGeom>
                <a:ln w="57150">
                  <a:solidFill>
                    <a:srgbClr val="81005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2" name="Conector recto 41"/>
                <p:cNvCxnSpPr/>
                <p:nvPr/>
              </p:nvCxnSpPr>
              <p:spPr>
                <a:xfrm>
                  <a:off x="6698083" y="1949431"/>
                  <a:ext cx="1167" cy="536286"/>
                </a:xfrm>
                <a:prstGeom prst="line">
                  <a:avLst/>
                </a:prstGeom>
                <a:ln w="57150">
                  <a:solidFill>
                    <a:srgbClr val="810051"/>
                  </a:solidFill>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flipH="1" flipV="1">
                  <a:off x="6683774" y="2456234"/>
                  <a:ext cx="376885" cy="368323"/>
                </a:xfrm>
                <a:prstGeom prst="line">
                  <a:avLst/>
                </a:prstGeom>
                <a:ln w="57150">
                  <a:solidFill>
                    <a:srgbClr val="810051"/>
                  </a:solidFill>
                </a:ln>
              </p:spPr>
              <p:style>
                <a:lnRef idx="1">
                  <a:schemeClr val="accent1"/>
                </a:lnRef>
                <a:fillRef idx="0">
                  <a:schemeClr val="accent1"/>
                </a:fillRef>
                <a:effectRef idx="0">
                  <a:schemeClr val="accent1"/>
                </a:effectRef>
                <a:fontRef idx="minor">
                  <a:schemeClr val="tx1"/>
                </a:fontRef>
              </p:style>
            </p:cxnSp>
          </p:grpSp>
          <p:sp>
            <p:nvSpPr>
              <p:cNvPr id="40" name="CuadroTexto 39"/>
              <p:cNvSpPr txBox="1"/>
              <p:nvPr/>
            </p:nvSpPr>
            <p:spPr>
              <a:xfrm>
                <a:off x="5766401" y="2541971"/>
                <a:ext cx="4956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810051"/>
                    </a:solidFill>
                    <a:effectLst/>
                    <a:uLnTx/>
                    <a:uFillTx/>
                    <a:latin typeface="Calibri" panose="020F0502020204030204"/>
                    <a:ea typeface="+mn-ea"/>
                    <a:cs typeface="+mn-cs"/>
                  </a:rPr>
                  <a:t>73%</a:t>
                </a:r>
                <a:endParaRPr kumimoji="0" lang="es-ES" sz="1400" b="1" i="0" u="none" strike="noStrike" kern="1200" cap="none" spc="0" normalizeH="0" baseline="0" noProof="0" dirty="0">
                  <a:ln>
                    <a:noFill/>
                  </a:ln>
                  <a:solidFill>
                    <a:srgbClr val="810051"/>
                  </a:solidFill>
                  <a:effectLst/>
                  <a:uLnTx/>
                  <a:uFillTx/>
                  <a:latin typeface="Calibri" panose="020F0502020204030204"/>
                  <a:ea typeface="+mn-ea"/>
                  <a:cs typeface="+mn-cs"/>
                </a:endParaRPr>
              </a:p>
            </p:txBody>
          </p:sp>
        </p:grpSp>
      </p:grpSp>
      <p:grpSp>
        <p:nvGrpSpPr>
          <p:cNvPr id="20" name="Grupo 19"/>
          <p:cNvGrpSpPr/>
          <p:nvPr/>
        </p:nvGrpSpPr>
        <p:grpSpPr>
          <a:xfrm>
            <a:off x="2758518" y="2359192"/>
            <a:ext cx="1599882" cy="3748520"/>
            <a:chOff x="2758518" y="2359192"/>
            <a:chExt cx="1599882" cy="3748520"/>
          </a:xfrm>
        </p:grpSpPr>
        <p:grpSp>
          <p:nvGrpSpPr>
            <p:cNvPr id="36" name="Grupo 35"/>
            <p:cNvGrpSpPr/>
            <p:nvPr/>
          </p:nvGrpSpPr>
          <p:grpSpPr>
            <a:xfrm>
              <a:off x="2758518" y="2359192"/>
              <a:ext cx="1599882" cy="1768110"/>
              <a:chOff x="7410328" y="1963348"/>
              <a:chExt cx="1599882" cy="1768110"/>
            </a:xfrm>
          </p:grpSpPr>
          <p:grpSp>
            <p:nvGrpSpPr>
              <p:cNvPr id="32" name="Grupo 31"/>
              <p:cNvGrpSpPr/>
              <p:nvPr/>
            </p:nvGrpSpPr>
            <p:grpSpPr>
              <a:xfrm>
                <a:off x="7793972" y="1963348"/>
                <a:ext cx="1216238" cy="1768110"/>
                <a:chOff x="7793972" y="1963348"/>
                <a:chExt cx="1216238" cy="1768110"/>
              </a:xfrm>
            </p:grpSpPr>
            <p:sp>
              <p:nvSpPr>
                <p:cNvPr id="27" name="Arco 26"/>
                <p:cNvSpPr/>
                <p:nvPr/>
              </p:nvSpPr>
              <p:spPr>
                <a:xfrm rot="16591199">
                  <a:off x="7819180" y="1974279"/>
                  <a:ext cx="975629" cy="991745"/>
                </a:xfrm>
                <a:prstGeom prst="arc">
                  <a:avLst>
                    <a:gd name="adj1" fmla="val 12624979"/>
                    <a:gd name="adj2" fmla="val 21104918"/>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 name="Conector recto 27"/>
                <p:cNvCxnSpPr/>
                <p:nvPr/>
              </p:nvCxnSpPr>
              <p:spPr>
                <a:xfrm>
                  <a:off x="8292251" y="1963348"/>
                  <a:ext cx="1167" cy="53628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flipV="1">
                  <a:off x="7980971" y="2499634"/>
                  <a:ext cx="308787" cy="3600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Rectángulo 29"/>
                <p:cNvSpPr/>
                <p:nvPr/>
              </p:nvSpPr>
              <p:spPr>
                <a:xfrm>
                  <a:off x="7793972" y="3363705"/>
                  <a:ext cx="1216238" cy="36775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CuadroTexto 34"/>
              <p:cNvSpPr txBox="1"/>
              <p:nvPr/>
            </p:nvSpPr>
            <p:spPr>
              <a:xfrm>
                <a:off x="7410328" y="2611733"/>
                <a:ext cx="4988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00B050"/>
                    </a:solidFill>
                    <a:effectLst/>
                    <a:uLnTx/>
                    <a:uFillTx/>
                    <a:latin typeface="Calibri" panose="020F0502020204030204"/>
                    <a:ea typeface="+mn-ea"/>
                    <a:cs typeface="+mn-cs"/>
                  </a:rPr>
                  <a:t>40%</a:t>
                </a:r>
                <a:endParaRPr kumimoji="0" lang="es-ES" sz="1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nvGrpSpPr>
            <p:cNvPr id="45" name="Grupo 44"/>
            <p:cNvGrpSpPr/>
            <p:nvPr/>
          </p:nvGrpSpPr>
          <p:grpSpPr>
            <a:xfrm>
              <a:off x="2856688" y="5079345"/>
              <a:ext cx="1377869" cy="1028367"/>
              <a:chOff x="7424998" y="1963348"/>
              <a:chExt cx="1377869" cy="1028367"/>
            </a:xfrm>
          </p:grpSpPr>
          <p:grpSp>
            <p:nvGrpSpPr>
              <p:cNvPr id="46" name="Grupo 45"/>
              <p:cNvGrpSpPr/>
              <p:nvPr/>
            </p:nvGrpSpPr>
            <p:grpSpPr>
              <a:xfrm>
                <a:off x="7783013" y="1963348"/>
                <a:ext cx="1019854" cy="994618"/>
                <a:chOff x="7783013" y="1963348"/>
                <a:chExt cx="1019854" cy="994618"/>
              </a:xfrm>
            </p:grpSpPr>
            <p:sp>
              <p:nvSpPr>
                <p:cNvPr id="48" name="Arco 47"/>
                <p:cNvSpPr/>
                <p:nvPr/>
              </p:nvSpPr>
              <p:spPr>
                <a:xfrm rot="16591199">
                  <a:off x="7819180" y="1974279"/>
                  <a:ext cx="975629" cy="991745"/>
                </a:xfrm>
                <a:prstGeom prst="arc">
                  <a:avLst>
                    <a:gd name="adj1" fmla="val 15620561"/>
                    <a:gd name="adj2" fmla="val 21104918"/>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9" name="Conector recto 48"/>
                <p:cNvCxnSpPr/>
                <p:nvPr/>
              </p:nvCxnSpPr>
              <p:spPr>
                <a:xfrm>
                  <a:off x="8292251" y="1963348"/>
                  <a:ext cx="1167" cy="53628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flipV="1">
                  <a:off x="7783013" y="2488437"/>
                  <a:ext cx="535578" cy="4536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7" name="CuadroTexto 46"/>
              <p:cNvSpPr txBox="1"/>
              <p:nvPr/>
            </p:nvSpPr>
            <p:spPr>
              <a:xfrm>
                <a:off x="7424998" y="2683938"/>
                <a:ext cx="4988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00B050"/>
                    </a:solidFill>
                    <a:effectLst/>
                    <a:uLnTx/>
                    <a:uFillTx/>
                    <a:latin typeface="Calibri" panose="020F0502020204030204"/>
                    <a:ea typeface="+mn-ea"/>
                    <a:cs typeface="+mn-cs"/>
                  </a:rPr>
                  <a:t>37%</a:t>
                </a:r>
                <a:endParaRPr kumimoji="0" lang="es-ES" sz="1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sp>
        <p:nvSpPr>
          <p:cNvPr id="44" name="Rectángulo 43"/>
          <p:cNvSpPr/>
          <p:nvPr/>
        </p:nvSpPr>
        <p:spPr>
          <a:xfrm>
            <a:off x="416388" y="762257"/>
            <a:ext cx="5153982" cy="954107"/>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002060"/>
                </a:solidFill>
                <a:effectLst/>
                <a:uLnTx/>
                <a:uFillTx/>
                <a:latin typeface="Calibri" panose="020F0502020204030204"/>
                <a:ea typeface="+mn-ea"/>
                <a:cs typeface="+mn-cs"/>
              </a:rPr>
              <a:t>2932 varones</a:t>
            </a:r>
            <a:r>
              <a:rPr kumimoji="0" lang="es-ES" sz="1400" b="1" i="0" u="none" strike="noStrike" kern="1200" cap="none" spc="0" normalizeH="0" baseline="0" noProof="0" smtClean="0">
                <a:ln>
                  <a:noFill/>
                </a:ln>
                <a:solidFill>
                  <a:srgbClr val="002060"/>
                </a:solidFill>
                <a:effectLst/>
                <a:uLnTx/>
                <a:uFillTx/>
                <a:latin typeface="Calibri" panose="020F0502020204030204"/>
                <a:ea typeface="+mn-ea"/>
                <a:cs typeface="+mn-cs"/>
              </a:rPr>
              <a:t>, 40-69 </a:t>
            </a:r>
            <a:r>
              <a:rPr kumimoji="0" lang="es-ES" sz="1400" b="1" i="0" u="none" strike="noStrike" kern="1200" cap="none" spc="0" normalizeH="0" baseline="0" noProof="0" dirty="0" smtClean="0">
                <a:ln>
                  <a:noFill/>
                </a:ln>
                <a:solidFill>
                  <a:srgbClr val="002060"/>
                </a:solidFill>
                <a:effectLst/>
                <a:uLnTx/>
                <a:uFillTx/>
                <a:latin typeface="Calibri" panose="020F0502020204030204"/>
                <a:ea typeface="+mn-ea"/>
                <a:cs typeface="+mn-cs"/>
              </a:rPr>
              <a:t>años, Historia familiar de CaP y antecedentes familiares de mutación </a:t>
            </a:r>
            <a:r>
              <a:rPr kumimoji="0" lang="es-ES" sz="1400" b="1" i="1" u="none" strike="noStrike" kern="1200" cap="none" spc="0" normalizeH="0" baseline="0" noProof="0" dirty="0" smtClean="0">
                <a:ln>
                  <a:noFill/>
                </a:ln>
                <a:solidFill>
                  <a:srgbClr val="002060"/>
                </a:solidFill>
                <a:effectLst/>
                <a:uLnTx/>
                <a:uFillTx/>
                <a:latin typeface="Calibri" panose="020F0502020204030204"/>
                <a:ea typeface="+mn-ea"/>
                <a:cs typeface="+mn-cs"/>
              </a:rPr>
              <a:t>gBRCA1/2.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902 (30%) </a:t>
            </a:r>
            <a:r>
              <a:rPr kumimoji="0" lang="es-ES" sz="1400" b="0" i="1" u="none" strike="noStrike" kern="1200" cap="none" spc="0" normalizeH="0" baseline="0" noProof="0" dirty="0" smtClean="0">
                <a:ln>
                  <a:noFill/>
                </a:ln>
                <a:solidFill>
                  <a:srgbClr val="002060"/>
                </a:solidFill>
                <a:effectLst/>
                <a:uLnTx/>
                <a:uFillTx/>
                <a:latin typeface="Calibri" panose="020F0502020204030204"/>
                <a:ea typeface="+mn-ea"/>
                <a:cs typeface="+mn-cs"/>
              </a:rPr>
              <a:t>gBRCA2</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 (+) / 497 (16%) </a:t>
            </a:r>
            <a:r>
              <a:rPr kumimoji="0" lang="es-ES" sz="1400" b="0" i="1" u="none" strike="noStrike" kern="1200" cap="none" spc="0" normalizeH="0" baseline="0" noProof="0" smtClean="0">
                <a:ln>
                  <a:noFill/>
                </a:ln>
                <a:solidFill>
                  <a:srgbClr val="002060"/>
                </a:solidFill>
                <a:effectLst/>
                <a:uLnTx/>
                <a:uFillTx/>
                <a:latin typeface="Calibri" panose="020F0502020204030204"/>
                <a:ea typeface="+mn-ea"/>
                <a:cs typeface="+mn-cs"/>
              </a:rPr>
              <a:t>gBRCA2</a:t>
            </a:r>
            <a:r>
              <a:rPr kumimoji="0" lang="es-ES" sz="1400" b="0" i="0" u="none" strike="noStrike" kern="1200" cap="none" spc="0" normalizeH="0" baseline="0" noProof="0" smtClean="0">
                <a:ln>
                  <a:noFill/>
                </a:ln>
                <a:solidFill>
                  <a:srgbClr val="002060"/>
                </a:solidFill>
                <a:effectLst/>
                <a:uLnTx/>
                <a:uFillTx/>
                <a:latin typeface="Calibri" panose="020F0502020204030204"/>
                <a:ea typeface="+mn-ea"/>
                <a:cs typeface="+mn-cs"/>
              </a:rPr>
              <a:t> (-) </a:t>
            </a:r>
            <a:endPar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Seguimiento 3 años. </a:t>
            </a:r>
            <a:r>
              <a:rPr kumimoji="0" lang="es-ES" sz="1400" b="0" i="0" u="none" strike="noStrike" kern="1200" cap="none" spc="0" normalizeH="0" baseline="0" noProof="0" dirty="0" err="1" smtClean="0">
                <a:ln>
                  <a:noFill/>
                </a:ln>
                <a:solidFill>
                  <a:srgbClr val="002060"/>
                </a:solidFill>
                <a:effectLst/>
                <a:uLnTx/>
                <a:uFillTx/>
                <a:latin typeface="Calibri" panose="020F0502020204030204"/>
                <a:ea typeface="+mn-ea"/>
                <a:cs typeface="+mn-cs"/>
              </a:rPr>
              <a:t>BxP</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 si PSA &gt; 3 </a:t>
            </a:r>
            <a:r>
              <a:rPr kumimoji="0" lang="es-ES" sz="1400" b="0" i="0" u="none" strike="noStrike" kern="1200" cap="none" spc="0" normalizeH="0" baseline="0" noProof="0" dirty="0" err="1" smtClean="0">
                <a:ln>
                  <a:noFill/>
                </a:ln>
                <a:solidFill>
                  <a:srgbClr val="002060"/>
                </a:solidFill>
                <a:effectLst/>
                <a:uLnTx/>
                <a:uFillTx/>
                <a:latin typeface="Calibri" panose="020F0502020204030204"/>
                <a:ea typeface="+mn-ea"/>
                <a:cs typeface="+mn-cs"/>
              </a:rPr>
              <a:t>ng</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a:t>
            </a:r>
            <a:r>
              <a:rPr kumimoji="0" lang="es-ES" sz="1400" b="0" i="0" u="none" strike="noStrike" kern="1200" cap="none" spc="0" normalizeH="0" baseline="0" noProof="0" dirty="0" err="1" smtClean="0">
                <a:ln>
                  <a:noFill/>
                </a:ln>
                <a:solidFill>
                  <a:srgbClr val="002060"/>
                </a:solidFill>
                <a:effectLst/>
                <a:uLnTx/>
                <a:uFillTx/>
                <a:latin typeface="Calibri" panose="020F0502020204030204"/>
                <a:ea typeface="+mn-ea"/>
                <a:cs typeface="+mn-cs"/>
              </a:rPr>
              <a:t>mL</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a:t>
            </a:r>
            <a:endParaRPr kumimoji="0" lang="es-ES" sz="1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Rectángulo 6"/>
          <p:cNvSpPr/>
          <p:nvPr/>
        </p:nvSpPr>
        <p:spPr>
          <a:xfrm>
            <a:off x="963691" y="1933368"/>
            <a:ext cx="264160" cy="19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ángulo 50"/>
          <p:cNvSpPr/>
          <p:nvPr/>
        </p:nvSpPr>
        <p:spPr>
          <a:xfrm>
            <a:off x="6068423" y="759226"/>
            <a:ext cx="6070103" cy="1384995"/>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002060"/>
                </a:solidFill>
                <a:effectLst/>
                <a:uLnTx/>
                <a:uFillTx/>
                <a:latin typeface="Calibri" panose="020F0502020204030204"/>
                <a:ea typeface="+mn-ea"/>
                <a:cs typeface="+mn-cs"/>
              </a:rPr>
              <a:t>828 varones</a:t>
            </a:r>
            <a:r>
              <a:rPr kumimoji="0" lang="es-ES" sz="1400" b="1" i="0" u="none" strike="noStrike" kern="1200" cap="none" spc="0" normalizeH="0" baseline="0" noProof="0" smtClean="0">
                <a:ln>
                  <a:noFill/>
                </a:ln>
                <a:solidFill>
                  <a:srgbClr val="002060"/>
                </a:solidFill>
                <a:effectLst/>
                <a:uLnTx/>
                <a:uFillTx/>
                <a:latin typeface="Calibri" panose="020F0502020204030204"/>
                <a:ea typeface="+mn-ea"/>
                <a:cs typeface="+mn-cs"/>
              </a:rPr>
              <a:t>, 40-69 </a:t>
            </a:r>
            <a:r>
              <a:rPr kumimoji="0" lang="es-ES" sz="1400" b="1" i="0" u="none" strike="noStrike" kern="1200" cap="none" spc="0" normalizeH="0" baseline="0" noProof="0" dirty="0" smtClean="0">
                <a:ln>
                  <a:noFill/>
                </a:ln>
                <a:solidFill>
                  <a:srgbClr val="002060"/>
                </a:solidFill>
                <a:effectLst/>
                <a:uLnTx/>
                <a:uFillTx/>
                <a:latin typeface="Calibri" panose="020F0502020204030204"/>
                <a:ea typeface="+mn-ea"/>
                <a:cs typeface="+mn-cs"/>
              </a:rPr>
              <a:t>años, Historia familiar de CaP (186 casos) y antecedentes familiares de mutación </a:t>
            </a:r>
            <a:r>
              <a:rPr kumimoji="0" lang="es-ES" sz="1400" b="1" i="1" u="none" strike="noStrike" kern="1200" cap="none" spc="0" normalizeH="0" baseline="0" noProof="0" dirty="0" err="1" smtClean="0">
                <a:ln>
                  <a:noFill/>
                </a:ln>
                <a:solidFill>
                  <a:srgbClr val="002060"/>
                </a:solidFill>
                <a:effectLst/>
                <a:uLnTx/>
                <a:uFillTx/>
                <a:latin typeface="Calibri" panose="020F0502020204030204"/>
                <a:ea typeface="+mn-ea"/>
                <a:cs typeface="+mn-cs"/>
              </a:rPr>
              <a:t>gMMR</a:t>
            </a:r>
            <a:r>
              <a:rPr kumimoji="0" lang="es-ES" sz="1400" b="1" i="1" u="none" strike="noStrike" kern="1200" cap="none" spc="0" normalizeH="0" baseline="0" noProof="0" dirty="0" smtClean="0">
                <a:ln>
                  <a:noFill/>
                </a:ln>
                <a:solidFill>
                  <a:srgbClr val="002060"/>
                </a:solidFill>
                <a:effectLst/>
                <a:uLnTx/>
                <a:uFillTx/>
                <a:latin typeface="Calibri" panose="020F0502020204030204"/>
                <a:ea typeface="+mn-ea"/>
                <a:cs typeface="+mn-cs"/>
              </a:rPr>
              <a:t>.</a:t>
            </a:r>
          </a:p>
          <a:p>
            <a:pPr marL="263525" marR="0" lvl="0" indent="-179388" algn="l" defTabSz="982663" rtl="0" eaLnBrk="1" fontAlgn="auto" latinLnBrk="0" hangingPunct="1">
              <a:lnSpc>
                <a:spcPct val="100000"/>
              </a:lnSpc>
              <a:spcBef>
                <a:spcPts val="0"/>
              </a:spcBef>
              <a:spcAft>
                <a:spcPts val="0"/>
              </a:spcAft>
              <a:buClrTx/>
              <a:buSzTx/>
              <a:buFont typeface="Arial" panose="020B0604020202020204" pitchFamily="34" charset="0"/>
              <a:buChar char="•"/>
              <a:tabLst>
                <a:tab pos="263525" algn="l"/>
                <a:tab pos="1966913" algn="l"/>
              </a:tabLst>
              <a:defRPr/>
            </a:pP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204 (25%) </a:t>
            </a:r>
            <a:r>
              <a:rPr kumimoji="0" lang="es-ES" sz="1400" b="0" i="1" u="none" strike="noStrike" kern="1200" cap="none" spc="0" normalizeH="0" baseline="0" noProof="0" dirty="0" smtClean="0">
                <a:ln>
                  <a:noFill/>
                </a:ln>
                <a:solidFill>
                  <a:srgbClr val="002060"/>
                </a:solidFill>
                <a:effectLst/>
                <a:uLnTx/>
                <a:uFillTx/>
                <a:latin typeface="Calibri" panose="020F0502020204030204"/>
                <a:ea typeface="+mn-ea"/>
                <a:cs typeface="+mn-cs"/>
              </a:rPr>
              <a:t>gMLH1</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 (+) </a:t>
            </a:r>
            <a:r>
              <a:rPr kumimoji="0" lang="es-ES" sz="1400" b="0" i="0" u="none" strike="noStrike" kern="1200" cap="none" spc="0" normalizeH="0" baseline="0" noProof="0" dirty="0">
                <a:ln>
                  <a:noFill/>
                </a:ln>
                <a:solidFill>
                  <a:srgbClr val="002060"/>
                </a:solidFill>
                <a:effectLst/>
                <a:uLnTx/>
                <a:uFillTx/>
                <a:latin typeface="Calibri" panose="020F0502020204030204"/>
                <a:ea typeface="+mn-ea"/>
                <a:cs typeface="+mn-cs"/>
              </a:rPr>
              <a:t>/ 65 </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(9%) </a:t>
            </a:r>
            <a:r>
              <a:rPr kumimoji="0" lang="es-ES" sz="1400" b="0" i="1" u="none" strike="noStrike" kern="1200" cap="none" spc="0" normalizeH="0" baseline="0" noProof="0">
                <a:ln>
                  <a:noFill/>
                </a:ln>
                <a:solidFill>
                  <a:srgbClr val="002060"/>
                </a:solidFill>
                <a:effectLst/>
                <a:uLnTx/>
                <a:uFillTx/>
                <a:latin typeface="Calibri" panose="020F0502020204030204"/>
                <a:ea typeface="+mn-ea"/>
                <a:cs typeface="+mn-cs"/>
              </a:rPr>
              <a:t>gMLH1</a:t>
            </a:r>
            <a:r>
              <a:rPr kumimoji="0" lang="es-ES" sz="14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smtClean="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305 (37%) </a:t>
            </a:r>
            <a:r>
              <a:rPr kumimoji="0" lang="es-ES" sz="1400" b="0" i="1" u="none" strike="noStrike" kern="1200" cap="none" spc="0" normalizeH="0" baseline="0" noProof="0" dirty="0" smtClean="0">
                <a:ln>
                  <a:noFill/>
                </a:ln>
                <a:solidFill>
                  <a:srgbClr val="002060"/>
                </a:solidFill>
                <a:effectLst/>
                <a:uLnTx/>
                <a:uFillTx/>
                <a:latin typeface="Calibri" panose="020F0502020204030204"/>
                <a:ea typeface="+mn-ea"/>
                <a:cs typeface="+mn-cs"/>
              </a:rPr>
              <a:t>gMSH2</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 (+) </a:t>
            </a:r>
            <a:r>
              <a:rPr kumimoji="0" lang="es-ES" sz="1400" b="0" i="0" u="none" strike="noStrike" kern="1200" cap="none" spc="0" normalizeH="0" baseline="0" noProof="0" dirty="0">
                <a:ln>
                  <a:noFill/>
                </a:ln>
                <a:solidFill>
                  <a:srgbClr val="002060"/>
                </a:solidFill>
                <a:effectLst/>
                <a:uLnTx/>
                <a:uFillTx/>
                <a:latin typeface="Calibri" panose="020F0502020204030204"/>
                <a:ea typeface="+mn-ea"/>
                <a:cs typeface="+mn-cs"/>
              </a:rPr>
              <a:t>/ 76 </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(9%) </a:t>
            </a:r>
            <a:r>
              <a:rPr kumimoji="0" lang="es-ES" sz="1400" b="0" i="1" u="none" strike="noStrike" kern="1200" cap="none" spc="0" normalizeH="0" baseline="0" noProof="0">
                <a:ln>
                  <a:noFill/>
                </a:ln>
                <a:solidFill>
                  <a:srgbClr val="002060"/>
                </a:solidFill>
                <a:effectLst/>
                <a:uLnTx/>
                <a:uFillTx/>
                <a:latin typeface="Calibri" panose="020F0502020204030204"/>
                <a:ea typeface="+mn-ea"/>
                <a:cs typeface="+mn-cs"/>
              </a:rPr>
              <a:t>gMSH2</a:t>
            </a:r>
            <a:r>
              <a:rPr kumimoji="0" lang="es-ES" sz="14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smtClean="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135 (16%) </a:t>
            </a:r>
            <a:r>
              <a:rPr kumimoji="0" lang="es-ES" sz="1400" b="0" i="1" u="none" strike="noStrike" kern="1200" cap="none" spc="0" normalizeH="0" baseline="0" noProof="0" dirty="0" smtClean="0">
                <a:ln>
                  <a:noFill/>
                </a:ln>
                <a:solidFill>
                  <a:srgbClr val="002060"/>
                </a:solidFill>
                <a:effectLst/>
                <a:uLnTx/>
                <a:uFillTx/>
                <a:latin typeface="Calibri" panose="020F0502020204030204"/>
                <a:ea typeface="+mn-ea"/>
                <a:cs typeface="+mn-cs"/>
              </a:rPr>
              <a:t>gMSH6</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43 (5%) </a:t>
            </a:r>
            <a:r>
              <a:rPr kumimoji="0" lang="es-ES" sz="1400" b="0" i="1" u="none" strike="noStrike" kern="1200" cap="none" spc="0" normalizeH="0" baseline="0" noProof="0">
                <a:ln>
                  <a:noFill/>
                </a:ln>
                <a:solidFill>
                  <a:srgbClr val="002060"/>
                </a:solidFill>
                <a:effectLst/>
                <a:uLnTx/>
                <a:uFillTx/>
                <a:latin typeface="Calibri" panose="020F0502020204030204"/>
                <a:ea typeface="+mn-ea"/>
                <a:cs typeface="+mn-cs"/>
              </a:rPr>
              <a:t>gMSH6</a:t>
            </a:r>
            <a:r>
              <a:rPr kumimoji="0" lang="es-ES" sz="14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smtClean="0">
                <a:ln>
                  <a:noFill/>
                </a:ln>
                <a:solidFill>
                  <a:srgbClr val="002060"/>
                </a:solidFill>
                <a:effectLst/>
                <a:uLnTx/>
                <a:uFillTx/>
                <a:latin typeface="Calibri" panose="020F0502020204030204"/>
                <a:ea typeface="+mn-ea"/>
                <a:cs typeface="+mn-cs"/>
              </a:rPr>
              <a:t>(-)  </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 </a:t>
            </a:r>
            <a:r>
              <a:rPr kumimoji="0" lang="es-ES" sz="1400" b="1" i="0" u="none" strike="noStrike" kern="1200" cap="none" spc="0" normalizeH="0" baseline="0" noProof="0" dirty="0" smtClean="0">
                <a:ln>
                  <a:noFill/>
                </a:ln>
                <a:solidFill>
                  <a:srgbClr val="002060"/>
                </a:solidFill>
                <a:effectLst/>
                <a:uLnTx/>
                <a:uFillTx/>
                <a:latin typeface="Calibri" panose="020F0502020204030204"/>
                <a:ea typeface="+mn-ea"/>
                <a:cs typeface="+mn-cs"/>
              </a:rPr>
              <a:t>644 (78%) </a:t>
            </a:r>
            <a:r>
              <a:rPr kumimoji="0" lang="es-ES" sz="1400" b="1" i="1" u="none" strike="noStrike" kern="1200" cap="none" spc="0" normalizeH="0" baseline="0" noProof="0" dirty="0" err="1" smtClean="0">
                <a:ln>
                  <a:noFill/>
                </a:ln>
                <a:solidFill>
                  <a:srgbClr val="002060"/>
                </a:solidFill>
                <a:effectLst/>
                <a:uLnTx/>
                <a:uFillTx/>
                <a:latin typeface="Calibri" panose="020F0502020204030204"/>
                <a:ea typeface="+mn-ea"/>
                <a:cs typeface="+mn-cs"/>
              </a:rPr>
              <a:t>gMMR</a:t>
            </a:r>
            <a:r>
              <a:rPr kumimoji="0" lang="es-ES" sz="1400" b="1" i="0" u="none" strike="noStrike" kern="1200" cap="none" spc="0" normalizeH="0" baseline="0" noProof="0" dirty="0" smtClean="0">
                <a:ln>
                  <a:noFill/>
                </a:ln>
                <a:solidFill>
                  <a:srgbClr val="002060"/>
                </a:solidFill>
                <a:effectLst/>
                <a:uLnTx/>
                <a:uFillTx/>
                <a:latin typeface="Calibri" panose="020F0502020204030204"/>
                <a:ea typeface="+mn-ea"/>
                <a:cs typeface="+mn-cs"/>
              </a:rPr>
              <a:t> (+) / 184 (22%) </a:t>
            </a:r>
            <a:r>
              <a:rPr kumimoji="0" lang="es-ES" sz="1400" b="1" i="1" u="none" strike="noStrike" kern="1200" cap="none" spc="0" normalizeH="0" baseline="0" noProof="0" err="1" smtClean="0">
                <a:ln>
                  <a:noFill/>
                </a:ln>
                <a:solidFill>
                  <a:srgbClr val="002060"/>
                </a:solidFill>
                <a:effectLst/>
                <a:uLnTx/>
                <a:uFillTx/>
                <a:latin typeface="Calibri" panose="020F0502020204030204"/>
                <a:ea typeface="+mn-ea"/>
                <a:cs typeface="+mn-cs"/>
              </a:rPr>
              <a:t>gMMR</a:t>
            </a:r>
            <a:r>
              <a:rPr kumimoji="0" lang="es-ES" sz="1400" b="1" i="0" u="none" strike="noStrike" kern="1200" cap="none" spc="0" normalizeH="0" baseline="0" noProof="0" smtClean="0">
                <a:ln>
                  <a:noFill/>
                </a:ln>
                <a:solidFill>
                  <a:srgbClr val="002060"/>
                </a:solidFill>
                <a:effectLst/>
                <a:uLnTx/>
                <a:uFillTx/>
                <a:latin typeface="Calibri" panose="020F0502020204030204"/>
                <a:ea typeface="+mn-ea"/>
                <a:cs typeface="+mn-cs"/>
              </a:rPr>
              <a:t> (-) </a:t>
            </a:r>
            <a:r>
              <a:rPr kumimoji="0" lang="es-ES" sz="1400" b="1" i="0" u="none" strike="noStrike" kern="1200" cap="none" spc="0" normalizeH="0" baseline="0" noProof="0" dirty="0" smtClean="0">
                <a:ln>
                  <a:noFill/>
                </a:ln>
                <a:solidFill>
                  <a:srgbClr val="002060"/>
                </a:solidFill>
                <a:effectLst/>
                <a:uLnTx/>
                <a:uFillTx/>
                <a:latin typeface="Calibri" panose="020F0502020204030204"/>
                <a:ea typeface="+mn-ea"/>
                <a:cs typeface="+mn-cs"/>
              </a:rPr>
              <a:t>	</a:t>
            </a:r>
            <a:r>
              <a:rPr kumimoji="0" lang="es-ES" sz="1400" b="1" i="0" u="none" strike="noStrike" kern="1200" cap="none" spc="0" normalizeH="0" baseline="0" noProof="0" dirty="0" smtClean="0">
                <a:ln>
                  <a:noFill/>
                </a:ln>
                <a:solidFill>
                  <a:srgbClr val="70AD47">
                    <a:lumMod val="50000"/>
                  </a:srgbClr>
                </a:solidFill>
                <a:effectLst/>
                <a:uLnTx/>
                <a:uFillTx/>
                <a:latin typeface="Calibri" panose="020F0502020204030204"/>
                <a:ea typeface="+mn-ea"/>
                <a:cs typeface="+mn-cs"/>
              </a:rPr>
              <a:t>+ 134 </a:t>
            </a:r>
            <a:r>
              <a:rPr kumimoji="0" lang="es-ES" sz="1400" b="1" i="1" u="none" strike="noStrike" kern="1200" cap="none" spc="0" normalizeH="0" baseline="0" noProof="0" smtClean="0">
                <a:ln>
                  <a:noFill/>
                </a:ln>
                <a:solidFill>
                  <a:srgbClr val="70AD47">
                    <a:lumMod val="50000"/>
                  </a:srgbClr>
                </a:solidFill>
                <a:effectLst/>
                <a:uLnTx/>
                <a:uFillTx/>
                <a:latin typeface="Calibri" panose="020F0502020204030204"/>
                <a:ea typeface="+mn-ea"/>
                <a:cs typeface="+mn-cs"/>
              </a:rPr>
              <a:t>gBRCA1/2</a:t>
            </a:r>
            <a:r>
              <a:rPr kumimoji="0" lang="es-ES" sz="1400" b="1" i="0" u="none" strike="noStrike" kern="1200" cap="none" spc="0" normalizeH="0" baseline="0" noProof="0" smtClean="0">
                <a:ln>
                  <a:noFill/>
                </a:ln>
                <a:solidFill>
                  <a:srgbClr val="70AD47">
                    <a:lumMod val="50000"/>
                  </a:srgbClr>
                </a:solidFill>
                <a:effectLst/>
                <a:uLnTx/>
                <a:uFillTx/>
                <a:latin typeface="Calibri" panose="020F0502020204030204"/>
                <a:ea typeface="+mn-ea"/>
                <a:cs typeface="+mn-cs"/>
              </a:rPr>
              <a:t> (-)</a:t>
            </a:r>
            <a:endParaRPr kumimoji="0" lang="es-ES" sz="1400" b="1" i="0" u="none" strike="noStrike" kern="1200" cap="none" spc="0" normalizeH="0" baseline="0" noProof="0" dirty="0" smtClean="0">
              <a:ln>
                <a:noFill/>
              </a:ln>
              <a:solidFill>
                <a:srgbClr val="70AD47">
                  <a:lumMod val="50000"/>
                </a:srgbClr>
              </a:solidFill>
              <a:effectLst/>
              <a:uLnTx/>
              <a:uFillTx/>
              <a:latin typeface="Calibri" panose="020F0502020204030204"/>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Seguimiento 3 años. </a:t>
            </a:r>
            <a:r>
              <a:rPr kumimoji="0" lang="es-ES" sz="1400" b="0" i="0" u="none" strike="noStrike" kern="1200" cap="none" spc="0" normalizeH="0" baseline="0" noProof="0" dirty="0" err="1" smtClean="0">
                <a:ln>
                  <a:noFill/>
                </a:ln>
                <a:solidFill>
                  <a:srgbClr val="002060"/>
                </a:solidFill>
                <a:effectLst/>
                <a:uLnTx/>
                <a:uFillTx/>
                <a:latin typeface="Calibri" panose="020F0502020204030204"/>
                <a:ea typeface="+mn-ea"/>
                <a:cs typeface="+mn-cs"/>
              </a:rPr>
              <a:t>BxP</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 si PSA &gt; 3 </a:t>
            </a:r>
            <a:r>
              <a:rPr kumimoji="0" lang="es-ES" sz="1400" b="0" i="0" u="none" strike="noStrike" kern="1200" cap="none" spc="0" normalizeH="0" baseline="0" noProof="0" dirty="0" err="1" smtClean="0">
                <a:ln>
                  <a:noFill/>
                </a:ln>
                <a:solidFill>
                  <a:srgbClr val="002060"/>
                </a:solidFill>
                <a:effectLst/>
                <a:uLnTx/>
                <a:uFillTx/>
                <a:latin typeface="Calibri" panose="020F0502020204030204"/>
                <a:ea typeface="+mn-ea"/>
                <a:cs typeface="+mn-cs"/>
              </a:rPr>
              <a:t>ng</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a:t>
            </a:r>
            <a:r>
              <a:rPr kumimoji="0" lang="es-ES" sz="1400" b="0" i="0" u="none" strike="noStrike" kern="1200" cap="none" spc="0" normalizeH="0" baseline="0" noProof="0" dirty="0" err="1" smtClean="0">
                <a:ln>
                  <a:noFill/>
                </a:ln>
                <a:solidFill>
                  <a:srgbClr val="002060"/>
                </a:solidFill>
                <a:effectLst/>
                <a:uLnTx/>
                <a:uFillTx/>
                <a:latin typeface="Calibri" panose="020F0502020204030204"/>
                <a:ea typeface="+mn-ea"/>
                <a:cs typeface="+mn-cs"/>
              </a:rPr>
              <a:t>mL</a:t>
            </a:r>
            <a:r>
              <a:rPr kumimoji="0" lang="es-ES" sz="1400" b="0" i="0" u="none" strike="noStrike" kern="1200" cap="none" spc="0" normalizeH="0" baseline="0" noProof="0" dirty="0" smtClean="0">
                <a:ln>
                  <a:noFill/>
                </a:ln>
                <a:solidFill>
                  <a:srgbClr val="002060"/>
                </a:solidFill>
                <a:effectLst/>
                <a:uLnTx/>
                <a:uFillTx/>
                <a:latin typeface="Calibri" panose="020F0502020204030204"/>
                <a:ea typeface="+mn-ea"/>
                <a:cs typeface="+mn-cs"/>
              </a:rPr>
              <a:t>.</a:t>
            </a:r>
            <a:endParaRPr kumimoji="0" lang="es-ES" sz="1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8" name="Imagen 57"/>
          <p:cNvPicPr>
            <a:picLocks noChangeAspect="1"/>
          </p:cNvPicPr>
          <p:nvPr/>
        </p:nvPicPr>
        <p:blipFill rotWithShape="1">
          <a:blip r:embed="rId4"/>
          <a:srcRect l="50619" t="6987"/>
          <a:stretch/>
        </p:blipFill>
        <p:spPr>
          <a:xfrm>
            <a:off x="7014170" y="2209908"/>
            <a:ext cx="4095582" cy="4111904"/>
          </a:xfrm>
          <a:prstGeom prst="rect">
            <a:avLst/>
          </a:prstGeom>
        </p:spPr>
      </p:pic>
      <p:sp>
        <p:nvSpPr>
          <p:cNvPr id="12" name="Rectángulo 11"/>
          <p:cNvSpPr/>
          <p:nvPr/>
        </p:nvSpPr>
        <p:spPr>
          <a:xfrm>
            <a:off x="7396480" y="2324940"/>
            <a:ext cx="3235960" cy="37454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srgbClr val="FFC000"/>
                </a:solidFill>
                <a:effectLst/>
                <a:uLnTx/>
                <a:uFillTx/>
                <a:latin typeface="Calibri" panose="020F0502020204030204"/>
                <a:ea typeface="+mn-ea"/>
                <a:cs typeface="+mn-cs"/>
              </a:rPr>
              <a:t>Incidencia de </a:t>
            </a:r>
            <a:r>
              <a:rPr kumimoji="0" lang="es-ES" sz="1800" b="1" i="0" u="none" strike="noStrike" kern="1200" cap="none" spc="0" normalizeH="0" baseline="0" noProof="0" dirty="0" err="1" smtClean="0">
                <a:ln>
                  <a:noFill/>
                </a:ln>
                <a:solidFill>
                  <a:srgbClr val="FFC000"/>
                </a:solidFill>
                <a:effectLst/>
                <a:uLnTx/>
                <a:uFillTx/>
                <a:latin typeface="Calibri" panose="020F0502020204030204"/>
                <a:ea typeface="+mn-ea"/>
                <a:cs typeface="+mn-cs"/>
              </a:rPr>
              <a:t>CaPcs</a:t>
            </a:r>
            <a:endPar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59" name="Rectángulo redondeado 58"/>
          <p:cNvSpPr/>
          <p:nvPr/>
        </p:nvSpPr>
        <p:spPr>
          <a:xfrm>
            <a:off x="7753530" y="4943978"/>
            <a:ext cx="792000" cy="3240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ángulo redondeado 59"/>
          <p:cNvSpPr/>
          <p:nvPr/>
        </p:nvSpPr>
        <p:spPr>
          <a:xfrm>
            <a:off x="9560559" y="5264349"/>
            <a:ext cx="792000" cy="324000"/>
          </a:xfrm>
          <a:prstGeom prst="round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ángulo 60"/>
          <p:cNvSpPr/>
          <p:nvPr/>
        </p:nvSpPr>
        <p:spPr>
          <a:xfrm>
            <a:off x="7230157" y="6456446"/>
            <a:ext cx="3634328" cy="2462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smtClean="0">
                <a:ln>
                  <a:noFill/>
                </a:ln>
                <a:solidFill>
                  <a:prstClr val="black"/>
                </a:solidFill>
                <a:effectLst/>
                <a:uLnTx/>
                <a:uFillTx/>
                <a:latin typeface="Calibri" panose="020F0502020204030204"/>
                <a:ea typeface="+mn-ea"/>
                <a:cs typeface="+mn-cs"/>
              </a:rPr>
              <a:t>Adaptado de </a:t>
            </a: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IMPACT. </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Bancroft</a:t>
            </a:r>
            <a:r>
              <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EK. </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Lancet</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err="1" smtClean="0">
                <a:ln>
                  <a:noFill/>
                </a:ln>
                <a:solidFill>
                  <a:srgbClr val="C00000"/>
                </a:solidFill>
                <a:effectLst/>
                <a:uLnTx/>
                <a:uFillTx/>
                <a:latin typeface="Calibri" panose="020F0502020204030204"/>
                <a:ea typeface="+mn-ea"/>
                <a:cs typeface="+mn-cs"/>
              </a:rPr>
              <a:t>Oncol</a:t>
            </a:r>
            <a:r>
              <a:rPr kumimoji="0" lang="es-ES" sz="1000" b="0" i="0" u="none" strike="noStrike" kern="1200" cap="none" spc="0" normalizeH="0" baseline="0" noProof="0" smtClean="0">
                <a:ln>
                  <a:noFill/>
                </a:ln>
                <a:solidFill>
                  <a:srgbClr val="C00000"/>
                </a:solidFill>
                <a:effectLst/>
                <a:uLnTx/>
                <a:uFillTx/>
                <a:latin typeface="Calibri" panose="020F0502020204030204"/>
                <a:ea typeface="+mn-ea"/>
                <a:cs typeface="+mn-cs"/>
              </a:rPr>
              <a:t> 2021;22:1618-31</a:t>
            </a:r>
            <a:endPar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043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up)">
                                      <p:cBhvr>
                                        <p:cTn id="9" dur="25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hidden"/>
                                      </p:to>
                                    </p:set>
                                  </p:childTnLst>
                                </p:cTn>
                              </p:par>
                            </p:childTnLst>
                          </p:cTn>
                        </p:par>
                        <p:par>
                          <p:cTn id="14" fill="hold">
                            <p:stCondLst>
                              <p:cond delay="0"/>
                            </p:stCondLst>
                            <p:childTnLst>
                              <p:par>
                                <p:cTn id="15" presetID="22" presetClass="entr" presetSubtype="1"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250"/>
                                        <p:tgtEl>
                                          <p:spTgt spid="20"/>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par>
                                <p:cTn id="32" presetID="22" presetClass="entr" presetSubtype="4"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down)">
                                      <p:cBhvr>
                                        <p:cTn id="34" dur="250"/>
                                        <p:tgtEl>
                                          <p:spTgt spid="5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6" grpId="0"/>
      <p:bldP spid="19" grpId="0"/>
      <p:bldP spid="51" grpId="0" animBg="1"/>
      <p:bldP spid="12" grpId="0" animBg="1"/>
      <p:bldP spid="59" grpId="0"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07368" y="1268760"/>
            <a:ext cx="11437346" cy="4176466"/>
          </a:xfrm>
          <a:prstGeom prst="rect">
            <a:avLst/>
          </a:prstGeom>
        </p:spPr>
      </p:pic>
      <p:sp>
        <p:nvSpPr>
          <p:cNvPr id="3" name="Rectángulo redondeado 2"/>
          <p:cNvSpPr/>
          <p:nvPr/>
        </p:nvSpPr>
        <p:spPr>
          <a:xfrm>
            <a:off x="623392" y="3717032"/>
            <a:ext cx="7848872" cy="360040"/>
          </a:xfrm>
          <a:prstGeom prst="roundRect">
            <a:avLst/>
          </a:prstGeom>
          <a:solidFill>
            <a:srgbClr val="FFFF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redondeado 4"/>
          <p:cNvSpPr/>
          <p:nvPr/>
        </p:nvSpPr>
        <p:spPr>
          <a:xfrm>
            <a:off x="623392" y="4941168"/>
            <a:ext cx="7848872" cy="360040"/>
          </a:xfrm>
          <a:prstGeom prst="roundRect">
            <a:avLst/>
          </a:prstGeom>
          <a:solidFill>
            <a:srgbClr val="FFFF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redondeado 5"/>
          <p:cNvSpPr/>
          <p:nvPr/>
        </p:nvSpPr>
        <p:spPr>
          <a:xfrm>
            <a:off x="9912424" y="3717032"/>
            <a:ext cx="936104" cy="360040"/>
          </a:xfrm>
          <a:prstGeom prst="roundRect">
            <a:avLst/>
          </a:prstGeom>
          <a:solidFill>
            <a:srgbClr val="FFFF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p:cNvSpPr txBox="1"/>
          <p:nvPr/>
        </p:nvSpPr>
        <p:spPr>
          <a:xfrm>
            <a:off x="8044711" y="6623136"/>
            <a:ext cx="4147289" cy="230832"/>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EAU EANM ESTRO ESUR ISUP SIOG </a:t>
            </a:r>
            <a:r>
              <a:rPr kumimoji="0" lang="es-ES" sz="9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Guidelines</a:t>
            </a: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on Prostate Cancer 2023</a:t>
            </a:r>
            <a:endParaRPr kumimoji="0" lang="es-ES" sz="900" b="0"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374926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8647406" y="6627168"/>
            <a:ext cx="3538148" cy="230832"/>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NCCN </a:t>
            </a:r>
            <a:r>
              <a:rPr kumimoji="0" lang="es-ES" sz="9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Guidelines</a:t>
            </a: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v.1.2023 Prostate Cancer </a:t>
            </a:r>
            <a:r>
              <a:rPr kumimoji="0" lang="es-ES" sz="9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Early</a:t>
            </a: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a:t>
            </a:r>
            <a:r>
              <a:rPr kumimoji="0" lang="es-ES" sz="9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Detection</a:t>
            </a: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2023</a:t>
            </a:r>
            <a:endParaRPr kumimoji="0" lang="es-ES" sz="900" b="0"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pic>
        <p:nvPicPr>
          <p:cNvPr id="4" name="Imagen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95600" y="332656"/>
            <a:ext cx="7920880" cy="6120680"/>
          </a:xfrm>
          <a:prstGeom prst="rect">
            <a:avLst/>
          </a:prstGeom>
        </p:spPr>
      </p:pic>
      <p:sp>
        <p:nvSpPr>
          <p:cNvPr id="3" name="Rectángulo redondeado 2"/>
          <p:cNvSpPr/>
          <p:nvPr/>
        </p:nvSpPr>
        <p:spPr>
          <a:xfrm>
            <a:off x="2495601" y="2348880"/>
            <a:ext cx="7920880" cy="360040"/>
          </a:xfrm>
          <a:prstGeom prst="roundRect">
            <a:avLst/>
          </a:prstGeom>
          <a:solidFill>
            <a:srgbClr val="FFFF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96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a libre 3"/>
          <p:cNvSpPr/>
          <p:nvPr/>
        </p:nvSpPr>
        <p:spPr>
          <a:xfrm>
            <a:off x="1919536" y="692696"/>
            <a:ext cx="4896000" cy="2709334"/>
          </a:xfrm>
          <a:custGeom>
            <a:avLst/>
            <a:gdLst>
              <a:gd name="connsiteX0" fmla="*/ 0 w 2709333"/>
              <a:gd name="connsiteY0" fmla="*/ 0 h 5148572"/>
              <a:gd name="connsiteX1" fmla="*/ 2257768 w 2709333"/>
              <a:gd name="connsiteY1" fmla="*/ 0 h 5148572"/>
              <a:gd name="connsiteX2" fmla="*/ 2709333 w 2709333"/>
              <a:gd name="connsiteY2" fmla="*/ 451565 h 5148572"/>
              <a:gd name="connsiteX3" fmla="*/ 2709333 w 2709333"/>
              <a:gd name="connsiteY3" fmla="*/ 5148572 h 5148572"/>
              <a:gd name="connsiteX4" fmla="*/ 0 w 2709333"/>
              <a:gd name="connsiteY4" fmla="*/ 5148572 h 5148572"/>
              <a:gd name="connsiteX5" fmla="*/ 0 w 2709333"/>
              <a:gd name="connsiteY5" fmla="*/ 0 h 51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5148572">
                <a:moveTo>
                  <a:pt x="0" y="5148571"/>
                </a:moveTo>
                <a:lnTo>
                  <a:pt x="0" y="858114"/>
                </a:lnTo>
                <a:cubicBezTo>
                  <a:pt x="0" y="384192"/>
                  <a:pt x="106390" y="1"/>
                  <a:pt x="237627" y="1"/>
                </a:cubicBezTo>
                <a:lnTo>
                  <a:pt x="2709333" y="1"/>
                </a:lnTo>
                <a:lnTo>
                  <a:pt x="2709333" y="5148571"/>
                </a:lnTo>
                <a:lnTo>
                  <a:pt x="0" y="5148571"/>
                </a:lnTo>
                <a:close/>
              </a:path>
            </a:pathLst>
          </a:custGeom>
          <a:solidFill>
            <a:srgbClr val="008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256032" tIns="256032" rIns="256033" bIns="933365"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Varones sin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conocido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Forma libre 4"/>
          <p:cNvSpPr/>
          <p:nvPr/>
        </p:nvSpPr>
        <p:spPr>
          <a:xfrm>
            <a:off x="6816625" y="692696"/>
            <a:ext cx="4896000" cy="2709333"/>
          </a:xfrm>
          <a:custGeom>
            <a:avLst/>
            <a:gdLst>
              <a:gd name="connsiteX0" fmla="*/ 0 w 5148572"/>
              <a:gd name="connsiteY0" fmla="*/ 0 h 2709333"/>
              <a:gd name="connsiteX1" fmla="*/ 4697007 w 5148572"/>
              <a:gd name="connsiteY1" fmla="*/ 0 h 2709333"/>
              <a:gd name="connsiteX2" fmla="*/ 5148572 w 5148572"/>
              <a:gd name="connsiteY2" fmla="*/ 451565 h 2709333"/>
              <a:gd name="connsiteX3" fmla="*/ 5148572 w 5148572"/>
              <a:gd name="connsiteY3" fmla="*/ 2709333 h 2709333"/>
              <a:gd name="connsiteX4" fmla="*/ 0 w 5148572"/>
              <a:gd name="connsiteY4" fmla="*/ 2709333 h 2709333"/>
              <a:gd name="connsiteX5" fmla="*/ 0 w 5148572"/>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572" h="2709333">
                <a:moveTo>
                  <a:pt x="0" y="0"/>
                </a:moveTo>
                <a:lnTo>
                  <a:pt x="4697007" y="0"/>
                </a:lnTo>
                <a:cubicBezTo>
                  <a:pt x="4946399" y="0"/>
                  <a:pt x="5148572" y="202173"/>
                  <a:pt x="5148572" y="451565"/>
                </a:cubicBezTo>
                <a:lnTo>
                  <a:pt x="5148572" y="2709333"/>
                </a:lnTo>
                <a:lnTo>
                  <a:pt x="0" y="2709333"/>
                </a:lnTo>
                <a:lnTo>
                  <a:pt x="0" y="0"/>
                </a:lnTo>
                <a:close/>
              </a:path>
            </a:pathLst>
          </a:custGeom>
          <a:solidFill>
            <a:srgbClr val="00206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3750088"/>
              <a:satOff val="-5627"/>
              <a:lumOff val="-915"/>
              <a:alphaOff val="0"/>
            </a:schemeClr>
          </a:effectRef>
          <a:fontRef idx="minor">
            <a:schemeClr val="lt1"/>
          </a:fontRef>
        </p:style>
        <p:txBody>
          <a:bodyPr spcFirstLastPara="0" vert="horz" wrap="square" lIns="256032" tIns="256032" rIns="256032" bIns="933365"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en Vigilancia Activa</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Forma libre 5"/>
          <p:cNvSpPr/>
          <p:nvPr/>
        </p:nvSpPr>
        <p:spPr>
          <a:xfrm>
            <a:off x="1919537" y="3402030"/>
            <a:ext cx="4896000" cy="2709334"/>
          </a:xfrm>
          <a:custGeom>
            <a:avLst/>
            <a:gdLst>
              <a:gd name="connsiteX0" fmla="*/ 0 w 5148572"/>
              <a:gd name="connsiteY0" fmla="*/ 0 h 2709333"/>
              <a:gd name="connsiteX1" fmla="*/ 4697007 w 5148572"/>
              <a:gd name="connsiteY1" fmla="*/ 0 h 2709333"/>
              <a:gd name="connsiteX2" fmla="*/ 5148572 w 5148572"/>
              <a:gd name="connsiteY2" fmla="*/ 451565 h 2709333"/>
              <a:gd name="connsiteX3" fmla="*/ 5148572 w 5148572"/>
              <a:gd name="connsiteY3" fmla="*/ 2709333 h 2709333"/>
              <a:gd name="connsiteX4" fmla="*/ 0 w 5148572"/>
              <a:gd name="connsiteY4" fmla="*/ 2709333 h 2709333"/>
              <a:gd name="connsiteX5" fmla="*/ 0 w 5148572"/>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572" h="2709333">
                <a:moveTo>
                  <a:pt x="5148572" y="2709333"/>
                </a:moveTo>
                <a:lnTo>
                  <a:pt x="451565" y="2709333"/>
                </a:lnTo>
                <a:cubicBezTo>
                  <a:pt x="202173" y="2709333"/>
                  <a:pt x="0" y="2507160"/>
                  <a:pt x="0" y="2257768"/>
                </a:cubicBezTo>
                <a:lnTo>
                  <a:pt x="0" y="0"/>
                </a:lnTo>
                <a:lnTo>
                  <a:pt x="5148572" y="0"/>
                </a:lnTo>
                <a:lnTo>
                  <a:pt x="5148572" y="2709333"/>
                </a:lnTo>
                <a:close/>
              </a:path>
            </a:pathLst>
          </a:custGeom>
          <a:solidFill>
            <a:srgbClr val="00206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7500176"/>
              <a:satOff val="-11253"/>
              <a:lumOff val="-1830"/>
              <a:alphaOff val="0"/>
            </a:schemeClr>
          </a:effectRef>
          <a:fontRef idx="minor">
            <a:schemeClr val="lt1"/>
          </a:fontRef>
        </p:style>
        <p:txBody>
          <a:bodyPr spcFirstLastPara="0" vert="horz" wrap="square" lIns="256031" tIns="933366" rIns="256033" bIns="256032" numCol="1" spcCol="1270" anchor="ctr" anchorCtr="0">
            <a:noAutofit/>
          </a:bodyPr>
          <a:lstStyle/>
          <a:p>
            <a:pPr marL="0" marR="0" lvl="0" indent="0" algn="ctr" defTabSz="16002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Localizado/Localmente Avanzado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Forma libre 7"/>
          <p:cNvSpPr/>
          <p:nvPr/>
        </p:nvSpPr>
        <p:spPr>
          <a:xfrm>
            <a:off x="4836406" y="2726985"/>
            <a:ext cx="3960436" cy="1350087"/>
          </a:xfrm>
          <a:custGeom>
            <a:avLst/>
            <a:gdLst>
              <a:gd name="connsiteX0" fmla="*/ 0 w 3960436"/>
              <a:gd name="connsiteY0" fmla="*/ 225019 h 1350087"/>
              <a:gd name="connsiteX1" fmla="*/ 225019 w 3960436"/>
              <a:gd name="connsiteY1" fmla="*/ 0 h 1350087"/>
              <a:gd name="connsiteX2" fmla="*/ 3735417 w 3960436"/>
              <a:gd name="connsiteY2" fmla="*/ 0 h 1350087"/>
              <a:gd name="connsiteX3" fmla="*/ 3960436 w 3960436"/>
              <a:gd name="connsiteY3" fmla="*/ 225019 h 1350087"/>
              <a:gd name="connsiteX4" fmla="*/ 3960436 w 3960436"/>
              <a:gd name="connsiteY4" fmla="*/ 1125068 h 1350087"/>
              <a:gd name="connsiteX5" fmla="*/ 3735417 w 3960436"/>
              <a:gd name="connsiteY5" fmla="*/ 1350087 h 1350087"/>
              <a:gd name="connsiteX6" fmla="*/ 225019 w 3960436"/>
              <a:gd name="connsiteY6" fmla="*/ 1350087 h 1350087"/>
              <a:gd name="connsiteX7" fmla="*/ 0 w 3960436"/>
              <a:gd name="connsiteY7" fmla="*/ 1125068 h 1350087"/>
              <a:gd name="connsiteX8" fmla="*/ 0 w 3960436"/>
              <a:gd name="connsiteY8" fmla="*/ 225019 h 13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0436" h="1350087">
                <a:moveTo>
                  <a:pt x="0" y="225019"/>
                </a:moveTo>
                <a:cubicBezTo>
                  <a:pt x="0" y="100744"/>
                  <a:pt x="100744" y="0"/>
                  <a:pt x="225019" y="0"/>
                </a:cubicBezTo>
                <a:lnTo>
                  <a:pt x="3735417" y="0"/>
                </a:lnTo>
                <a:cubicBezTo>
                  <a:pt x="3859692" y="0"/>
                  <a:pt x="3960436" y="100744"/>
                  <a:pt x="3960436" y="225019"/>
                </a:cubicBezTo>
                <a:lnTo>
                  <a:pt x="3960436" y="1125068"/>
                </a:lnTo>
                <a:cubicBezTo>
                  <a:pt x="3960436" y="1249343"/>
                  <a:pt x="3859692" y="1350087"/>
                  <a:pt x="3735417" y="1350087"/>
                </a:cubicBezTo>
                <a:lnTo>
                  <a:pt x="225019" y="1350087"/>
                </a:lnTo>
                <a:cubicBezTo>
                  <a:pt x="100744" y="1350087"/>
                  <a:pt x="0" y="1249343"/>
                  <a:pt x="0" y="1125068"/>
                </a:cubicBezTo>
                <a:lnTo>
                  <a:pt x="0" y="225019"/>
                </a:lnTo>
                <a:close/>
              </a:path>
            </a:pathLst>
          </a:custGeom>
          <a:solidFill>
            <a:schemeClr val="accent1">
              <a:lumMod val="20000"/>
              <a:lumOff val="80000"/>
            </a:schemeClr>
          </a:solidFill>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57346" tIns="157346" rIns="157346" bIns="157346" numCol="1" spcCol="1270" anchor="ctr" anchorCtr="0">
            <a:noAutofit/>
          </a:bodyPr>
          <a:lstStyle/>
          <a:p>
            <a:pPr marL="0" marR="0" lvl="0" indent="0" algn="ctr" defTabSz="1066800" rtl="0" eaLnBrk="1" fontAlgn="base" latinLnBrk="0" hangingPunct="0">
              <a:lnSpc>
                <a:spcPct val="90000"/>
              </a:lnSpc>
              <a:spcBef>
                <a:spcPct val="0"/>
              </a:spcBef>
              <a:spcAft>
                <a:spcPct val="35000"/>
              </a:spcAft>
              <a:buClr>
                <a:srgbClr val="000000"/>
              </a:buClr>
              <a:buSzPct val="100000"/>
              <a:buFont typeface="Times New Roman" panose="02020603050405020304" pitchFamily="18" charset="0"/>
              <a:buNone/>
              <a:tabLst/>
              <a:defRPr/>
            </a:pPr>
            <a:r>
              <a:rPr kumimoji="0" lang="es-ES" sz="2400" b="1"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Aplicabilidad clínica de las alteraciones genéticas del cáncer de próstata</a:t>
            </a:r>
            <a:endParaRPr kumimoji="0" lang="es-ES" sz="2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16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p:cNvGrpSpPr>
            <a:grpSpLocks noChangeAspect="1"/>
          </p:cNvGrpSpPr>
          <p:nvPr/>
        </p:nvGrpSpPr>
        <p:grpSpPr bwMode="auto">
          <a:xfrm>
            <a:off x="46732" y="2269154"/>
            <a:ext cx="5991225" cy="4006850"/>
            <a:chOff x="1953" y="898"/>
            <a:chExt cx="3774" cy="2524"/>
          </a:xfrm>
        </p:grpSpPr>
        <p:sp>
          <p:nvSpPr>
            <p:cNvPr id="7" name="AutoShape 7"/>
            <p:cNvSpPr>
              <a:spLocks noChangeAspect="1" noChangeArrowheads="1" noTextEdit="1"/>
            </p:cNvSpPr>
            <p:nvPr/>
          </p:nvSpPr>
          <p:spPr bwMode="auto">
            <a:xfrm>
              <a:off x="1953" y="898"/>
              <a:ext cx="3774" cy="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 y="898"/>
              <a:ext cx="3779" cy="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ángulo 14"/>
          <p:cNvSpPr/>
          <p:nvPr/>
        </p:nvSpPr>
        <p:spPr>
          <a:xfrm>
            <a:off x="2009392" y="6570835"/>
            <a:ext cx="4036503" cy="24622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rPr>
              <a:t>Carter HB. </a:t>
            </a:r>
            <a:r>
              <a:rPr kumimoji="0" lang="es-ES" sz="1000" b="0" i="0" u="none" strike="noStrike" kern="1200" cap="none" spc="0" normalizeH="0" baseline="0" noProof="0" dirty="0" err="1">
                <a:ln>
                  <a:noFill/>
                </a:ln>
                <a:solidFill>
                  <a:srgbClr val="C00000"/>
                </a:solidFill>
                <a:effectLst/>
                <a:uLnTx/>
                <a:uFillTx/>
                <a:latin typeface="Calibri" panose="020F0502020204030204"/>
                <a:ea typeface="+mn-ea"/>
                <a:cs typeface="+mn-cs"/>
              </a:rPr>
              <a:t>Eur</a:t>
            </a:r>
            <a:r>
              <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dirty="0" err="1">
                <a:ln>
                  <a:noFill/>
                </a:ln>
                <a:solidFill>
                  <a:srgbClr val="C00000"/>
                </a:solidFill>
                <a:effectLst/>
                <a:uLnTx/>
                <a:uFillTx/>
                <a:latin typeface="Calibri" panose="020F0502020204030204"/>
                <a:ea typeface="+mn-ea"/>
                <a:cs typeface="+mn-cs"/>
              </a:rPr>
              <a:t>Urol</a:t>
            </a:r>
            <a:r>
              <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rPr>
              <a:t> 2019; 75</a:t>
            </a:r>
            <a:r>
              <a:rPr kumimoji="0" lang="es-ES" sz="10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smtClean="0">
                <a:ln>
                  <a:noFill/>
                </a:ln>
                <a:solidFill>
                  <a:srgbClr val="C00000"/>
                </a:solidFill>
                <a:effectLst/>
                <a:uLnTx/>
                <a:uFillTx/>
                <a:latin typeface="Calibri" panose="020F0502020204030204"/>
                <a:ea typeface="+mn-ea"/>
                <a:cs typeface="+mn-cs"/>
              </a:rPr>
              <a:t>743-9</a:t>
            </a:r>
            <a:endPar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CuadroTexto 11"/>
          <p:cNvSpPr txBox="1"/>
          <p:nvPr/>
        </p:nvSpPr>
        <p:spPr>
          <a:xfrm>
            <a:off x="235839" y="711235"/>
            <a:ext cx="5737149" cy="684000"/>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C00000"/>
                </a:solidFill>
                <a:effectLst/>
                <a:uLnTx/>
                <a:uFillTx/>
                <a:latin typeface="Calibri" panose="020F0502020204030204"/>
                <a:ea typeface="+mn-ea"/>
                <a:cs typeface="+mn-cs"/>
              </a:rPr>
              <a:t>Progresión en Grado </a:t>
            </a:r>
            <a:r>
              <a:rPr kumimoji="0" lang="es-ES" sz="2000" b="1" i="0" u="none" strike="noStrike" kern="1200" cap="none" spc="0" normalizeH="0" baseline="0" noProof="0">
                <a:ln>
                  <a:noFill/>
                </a:ln>
                <a:solidFill>
                  <a:srgbClr val="C00000"/>
                </a:solidFill>
                <a:effectLst/>
                <a:uLnTx/>
                <a:uFillTx/>
                <a:latin typeface="Calibri" panose="020F0502020204030204"/>
                <a:ea typeface="+mn-ea"/>
                <a:cs typeface="+mn-cs"/>
              </a:rPr>
              <a:t>en </a:t>
            </a:r>
            <a:r>
              <a:rPr kumimoji="0" lang="es-ES" sz="2000" b="1" i="0" u="none" strike="noStrike" kern="1200" cap="none" spc="0" normalizeH="0" baseline="0" noProof="0" smtClean="0">
                <a:ln>
                  <a:noFill/>
                </a:ln>
                <a:solidFill>
                  <a:srgbClr val="C00000"/>
                </a:solidFill>
                <a:effectLst/>
                <a:uLnTx/>
                <a:uFillTx/>
                <a:latin typeface="Calibri" panose="020F0502020204030204"/>
                <a:ea typeface="+mn-ea"/>
                <a:cs typeface="+mn-cs"/>
              </a:rPr>
              <a:t>Re-Bx </a:t>
            </a:r>
            <a:r>
              <a:rPr kumimoji="0" lang="es-ES" sz="2000" b="1" i="0" u="none" strike="noStrike" kern="1200" cap="none" spc="0" normalizeH="0" baseline="0" noProof="0" dirty="0">
                <a:ln>
                  <a:noFill/>
                </a:ln>
                <a:solidFill>
                  <a:srgbClr val="C00000"/>
                </a:solidFill>
                <a:effectLst/>
                <a:uLnTx/>
                <a:uFillTx/>
                <a:latin typeface="Calibri" panose="020F0502020204030204"/>
                <a:ea typeface="+mn-ea"/>
                <a:cs typeface="+mn-cs"/>
              </a:rPr>
              <a:t>en VA,</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s-ES" sz="20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según </a:t>
            </a:r>
            <a:r>
              <a:rPr kumimoji="0" lang="es-ES" sz="2000" b="1" i="0" u="none" strike="noStrike" kern="1200" cap="none" spc="0" normalizeH="0" baseline="0" noProof="0" dirty="0">
                <a:ln>
                  <a:noFill/>
                </a:ln>
                <a:solidFill>
                  <a:prstClr val="black"/>
                </a:solidFill>
                <a:effectLst/>
                <a:uLnTx/>
                <a:uFillTx/>
                <a:latin typeface="Calibri" panose="020F0502020204030204"/>
                <a:ea typeface="+mn-ea"/>
                <a:cs typeface="+mn-cs"/>
              </a:rPr>
              <a:t>sean portadores </a:t>
            </a:r>
            <a:r>
              <a:rPr kumimoji="0" lang="es-ES" sz="2000" b="1" i="1" u="none" strike="noStrike" kern="1200" cap="none" spc="0" normalizeH="0" baseline="0" noProof="0" dirty="0" smtClean="0">
                <a:ln>
                  <a:noFill/>
                </a:ln>
                <a:solidFill>
                  <a:prstClr val="black"/>
                </a:solidFill>
                <a:effectLst/>
                <a:uLnTx/>
                <a:uFillTx/>
                <a:latin typeface="Calibri" panose="020F0502020204030204"/>
                <a:ea typeface="+mn-ea"/>
                <a:cs typeface="+mn-cs"/>
              </a:rPr>
              <a:t>gBRCA2</a:t>
            </a:r>
            <a:endParaRPr kumimoji="0" lang="es-ES" sz="20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ángulo 20"/>
          <p:cNvSpPr/>
          <p:nvPr/>
        </p:nvSpPr>
        <p:spPr>
          <a:xfrm>
            <a:off x="3656095" y="4626195"/>
            <a:ext cx="1339702" cy="20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ángulo: esquinas redondeadas 2"/>
          <p:cNvSpPr>
            <a:spLocks noChangeArrowheads="1"/>
          </p:cNvSpPr>
          <p:nvPr/>
        </p:nvSpPr>
        <p:spPr bwMode="auto">
          <a:xfrm>
            <a:off x="199577" y="131357"/>
            <a:ext cx="5760000" cy="540000"/>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2800" b="1" i="0" u="none" strike="noStrike" kern="1200" cap="none" spc="0" normalizeH="0" baseline="0" noProof="0" dirty="0">
                <a:ln>
                  <a:noFill/>
                </a:ln>
                <a:solidFill>
                  <a:srgbClr val="800000"/>
                </a:solidFill>
                <a:effectLst/>
                <a:uLnTx/>
                <a:uFillTx/>
                <a:latin typeface="Calibri" panose="020F0502020204030204"/>
                <a:ea typeface="+mn-ea"/>
                <a:cs typeface="+mn-cs"/>
              </a:rPr>
              <a:t>ASGECAP </a:t>
            </a:r>
            <a:r>
              <a:rPr kumimoji="0" lang="es-ES" altLang="es-ES" sz="2800" b="0" i="0" u="none" strike="noStrike" kern="1200" cap="none" spc="0" normalizeH="0" baseline="0" noProof="0" dirty="0">
                <a:ln>
                  <a:noFill/>
                </a:ln>
                <a:solidFill>
                  <a:srgbClr val="800000"/>
                </a:solidFill>
                <a:effectLst/>
                <a:uLnTx/>
                <a:uFillTx/>
                <a:latin typeface="Calibri" panose="020F0502020204030204"/>
                <a:ea typeface="+mn-ea"/>
                <a:cs typeface="+mn-cs"/>
              </a:rPr>
              <a:t>y</a:t>
            </a:r>
            <a:r>
              <a:rPr kumimoji="0" lang="es-ES" altLang="es-ES" sz="2800" b="1" i="0" u="none" strike="noStrike" kern="1200" cap="none" spc="0" normalizeH="0" baseline="0" noProof="0" dirty="0">
                <a:ln>
                  <a:noFill/>
                </a:ln>
                <a:solidFill>
                  <a:srgbClr val="800000"/>
                </a:solidFill>
                <a:effectLst/>
                <a:uLnTx/>
                <a:uFillTx/>
                <a:latin typeface="Calibri" panose="020F0502020204030204"/>
                <a:ea typeface="+mn-ea"/>
                <a:cs typeface="+mn-cs"/>
              </a:rPr>
              <a:t> VA</a:t>
            </a:r>
            <a:r>
              <a:rPr kumimoji="0" lang="es-ES" altLang="es-ES" sz="2800" b="0" i="0" u="none" strike="noStrike" kern="1200" cap="none" spc="0" normalizeH="0" baseline="0" noProof="0" dirty="0">
                <a:ln>
                  <a:noFill/>
                </a:ln>
                <a:solidFill>
                  <a:srgbClr val="800000"/>
                </a:solidFill>
                <a:effectLst/>
                <a:uLnTx/>
                <a:uFillTx/>
                <a:latin typeface="Calibri" panose="020F0502020204030204"/>
                <a:ea typeface="+mn-ea"/>
                <a:cs typeface="+mn-cs"/>
              </a:rPr>
              <a:t>:</a:t>
            </a:r>
          </a:p>
        </p:txBody>
      </p:sp>
      <p:grpSp>
        <p:nvGrpSpPr>
          <p:cNvPr id="35" name="Grupo 34"/>
          <p:cNvGrpSpPr/>
          <p:nvPr/>
        </p:nvGrpSpPr>
        <p:grpSpPr>
          <a:xfrm>
            <a:off x="1746834" y="3952703"/>
            <a:ext cx="3950077" cy="1131983"/>
            <a:chOff x="7677326" y="3927303"/>
            <a:chExt cx="3950077" cy="1131983"/>
          </a:xfrm>
        </p:grpSpPr>
        <p:sp>
          <p:nvSpPr>
            <p:cNvPr id="20" name="CuadroTexto 19"/>
            <p:cNvSpPr txBox="1"/>
            <p:nvPr/>
          </p:nvSpPr>
          <p:spPr>
            <a:xfrm>
              <a:off x="7677326" y="4828454"/>
              <a:ext cx="3834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C2A87"/>
                  </a:solidFill>
                  <a:effectLst/>
                  <a:uLnTx/>
                  <a:uFillTx/>
                  <a:latin typeface="Calibri" panose="020F0502020204030204"/>
                  <a:ea typeface="+mn-ea"/>
                  <a:cs typeface="+mn-cs"/>
                </a:rPr>
                <a:t>10%</a:t>
              </a:r>
            </a:p>
          </p:txBody>
        </p:sp>
        <p:sp>
          <p:nvSpPr>
            <p:cNvPr id="22" name="CuadroTexto 21"/>
            <p:cNvSpPr txBox="1"/>
            <p:nvPr/>
          </p:nvSpPr>
          <p:spPr>
            <a:xfrm>
              <a:off x="9077066" y="4485732"/>
              <a:ext cx="3834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C2A87"/>
                  </a:solidFill>
                  <a:effectLst/>
                  <a:uLnTx/>
                  <a:uFillTx/>
                  <a:latin typeface="Calibri" panose="020F0502020204030204"/>
                  <a:ea typeface="+mn-ea"/>
                  <a:cs typeface="+mn-cs"/>
                </a:rPr>
                <a:t>22%</a:t>
              </a:r>
            </a:p>
          </p:txBody>
        </p:sp>
        <p:sp>
          <p:nvSpPr>
            <p:cNvPr id="23" name="CuadroTexto 22"/>
            <p:cNvSpPr txBox="1"/>
            <p:nvPr/>
          </p:nvSpPr>
          <p:spPr>
            <a:xfrm>
              <a:off x="11243965" y="3927303"/>
              <a:ext cx="3834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C2A87"/>
                  </a:solidFill>
                  <a:effectLst/>
                  <a:uLnTx/>
                  <a:uFillTx/>
                  <a:latin typeface="Calibri" panose="020F0502020204030204"/>
                  <a:ea typeface="+mn-ea"/>
                  <a:cs typeface="+mn-cs"/>
                </a:rPr>
                <a:t>40%</a:t>
              </a:r>
            </a:p>
          </p:txBody>
        </p:sp>
      </p:grpSp>
      <p:grpSp>
        <p:nvGrpSpPr>
          <p:cNvPr id="36" name="Grupo 35"/>
          <p:cNvGrpSpPr/>
          <p:nvPr/>
        </p:nvGrpSpPr>
        <p:grpSpPr>
          <a:xfrm>
            <a:off x="1745232" y="2694060"/>
            <a:ext cx="3950077" cy="1627283"/>
            <a:chOff x="7675724" y="2668660"/>
            <a:chExt cx="3950077" cy="1627283"/>
          </a:xfrm>
        </p:grpSpPr>
        <p:sp>
          <p:nvSpPr>
            <p:cNvPr id="27" name="CuadroTexto 26"/>
            <p:cNvSpPr txBox="1"/>
            <p:nvPr/>
          </p:nvSpPr>
          <p:spPr>
            <a:xfrm>
              <a:off x="7675724" y="4065111"/>
              <a:ext cx="3834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B5531B"/>
                  </a:solidFill>
                  <a:effectLst/>
                  <a:uLnTx/>
                  <a:uFillTx/>
                  <a:latin typeface="Calibri" panose="020F0502020204030204"/>
                  <a:ea typeface="+mn-ea"/>
                  <a:cs typeface="+mn-cs"/>
                </a:rPr>
                <a:t>22%</a:t>
              </a:r>
            </a:p>
          </p:txBody>
        </p:sp>
        <p:sp>
          <p:nvSpPr>
            <p:cNvPr id="28" name="CuadroTexto 27"/>
            <p:cNvSpPr txBox="1"/>
            <p:nvPr/>
          </p:nvSpPr>
          <p:spPr>
            <a:xfrm>
              <a:off x="9077066" y="3360439"/>
              <a:ext cx="3834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B5531B"/>
                  </a:solidFill>
                  <a:effectLst/>
                  <a:uLnTx/>
                  <a:uFillTx/>
                  <a:latin typeface="Calibri" panose="020F0502020204030204"/>
                  <a:ea typeface="+mn-ea"/>
                  <a:cs typeface="+mn-cs"/>
                </a:rPr>
                <a:t>50%</a:t>
              </a:r>
            </a:p>
          </p:txBody>
        </p:sp>
        <p:sp>
          <p:nvSpPr>
            <p:cNvPr id="29" name="CuadroTexto 28"/>
            <p:cNvSpPr txBox="1"/>
            <p:nvPr/>
          </p:nvSpPr>
          <p:spPr>
            <a:xfrm>
              <a:off x="11242363" y="2668660"/>
              <a:ext cx="38343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B5531B"/>
                  </a:solidFill>
                  <a:effectLst/>
                  <a:uLnTx/>
                  <a:uFillTx/>
                  <a:latin typeface="Calibri" panose="020F0502020204030204"/>
                  <a:ea typeface="+mn-ea"/>
                  <a:cs typeface="+mn-cs"/>
                </a:rPr>
                <a:t>70%</a:t>
              </a:r>
            </a:p>
          </p:txBody>
        </p:sp>
      </p:grpSp>
      <p:sp>
        <p:nvSpPr>
          <p:cNvPr id="8" name="CuadroTexto 7"/>
          <p:cNvSpPr txBox="1"/>
          <p:nvPr/>
        </p:nvSpPr>
        <p:spPr>
          <a:xfrm>
            <a:off x="232588" y="1454423"/>
            <a:ext cx="5740400" cy="36000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N= 1211 </a:t>
            </a:r>
            <a:r>
              <a:rPr kumimoji="0" lang="es-ES" sz="1000" b="0" i="0" u="none" strike="noStrike" kern="1200" cap="none" spc="0" normalizeH="0" baseline="0" noProof="0" dirty="0" err="1">
                <a:ln>
                  <a:noFill/>
                </a:ln>
                <a:solidFill>
                  <a:prstClr val="black"/>
                </a:solidFill>
                <a:effectLst/>
                <a:uLnTx/>
                <a:uFillTx/>
                <a:latin typeface="Calibri" panose="020F0502020204030204"/>
                <a:ea typeface="+mn-ea"/>
                <a:cs typeface="+mn-cs"/>
              </a:rPr>
              <a:t>pacs</a:t>
            </a: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 289 (23,9%) progresión en grado. Mediana de seguimiento, 3 años (rango </a:t>
            </a:r>
            <a:r>
              <a:rPr kumimoji="0" lang="es-ES" sz="1000" b="0" i="0" u="none" strike="noStrike" kern="1200" cap="none" spc="0" normalizeH="0" baseline="0" noProof="0" dirty="0" smtClean="0">
                <a:ln>
                  <a:noFill/>
                </a:ln>
                <a:solidFill>
                  <a:prstClr val="black"/>
                </a:solidFill>
                <a:effectLst/>
                <a:uLnTx/>
                <a:uFillTx/>
                <a:latin typeface="Calibri" panose="020F0502020204030204"/>
                <a:ea typeface="+mn-ea"/>
                <a:cs typeface="+mn-cs"/>
              </a:rPr>
              <a:t>1-6 </a:t>
            </a: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años)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26 (2,1%) portadores de mutación </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gBRCA1/2 y/o ATM </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sym typeface="Symbol" panose="05050102010706020507" pitchFamily="18" charset="2"/>
              </a:rPr>
              <a:t> </a:t>
            </a: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11 (0,9</a:t>
            </a:r>
            <a:r>
              <a:rPr kumimoji="0" lang="es-ES" sz="1000" b="0" i="0" u="none" strike="noStrike" kern="1200" cap="none" spc="0" normalizeH="0" baseline="0" noProof="0" dirty="0" smtClean="0">
                <a:ln>
                  <a:noFill/>
                </a:ln>
                <a:solidFill>
                  <a:prstClr val="black"/>
                </a:solidFill>
                <a:effectLst/>
                <a:uLnTx/>
                <a:uFillTx/>
                <a:latin typeface="Calibri" panose="020F0502020204030204"/>
                <a:ea typeface="+mn-ea"/>
                <a:cs typeface="+mn-cs"/>
              </a:rPr>
              <a:t>%) portadores </a:t>
            </a: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de mutación </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gBRCA2</a:t>
            </a:r>
          </a:p>
        </p:txBody>
      </p:sp>
      <p:sp>
        <p:nvSpPr>
          <p:cNvPr id="32" name="CuadroTexto 31"/>
          <p:cNvSpPr txBox="1"/>
          <p:nvPr/>
        </p:nvSpPr>
        <p:spPr>
          <a:xfrm>
            <a:off x="5311872" y="5753504"/>
            <a:ext cx="1035861" cy="43858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750" b="1" i="1" u="none" strike="noStrike" kern="1200" cap="none" spc="0" normalizeH="0" baseline="0" noProof="0" dirty="0">
                <a:ln>
                  <a:noFill/>
                </a:ln>
                <a:solidFill>
                  <a:prstClr val="black"/>
                </a:solidFill>
                <a:effectLst/>
                <a:uLnTx/>
                <a:uFillTx/>
                <a:latin typeface="Calibri" panose="020F0502020204030204"/>
                <a:ea typeface="+mn-ea"/>
                <a:cs typeface="+mn-cs"/>
              </a:rPr>
              <a:t>Progresión en Grado: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750" b="1" i="1" u="none" strike="noStrike" kern="1200" cap="none" spc="0" normalizeH="0" baseline="0" noProof="0" dirty="0">
                <a:ln>
                  <a:noFill/>
                </a:ln>
                <a:solidFill>
                  <a:srgbClr val="1C2A87"/>
                </a:solidFill>
                <a:effectLst/>
                <a:uLnTx/>
                <a:uFillTx/>
                <a:latin typeface="Calibri" panose="020F0502020204030204"/>
                <a:ea typeface="+mn-ea"/>
                <a:cs typeface="+mn-cs"/>
              </a:rPr>
              <a:t>6/11 (54,5%)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750" b="1" i="1" u="none" strike="noStrike" kern="1200" cap="none" spc="0" normalizeH="0" baseline="0" noProof="0" dirty="0">
                <a:ln>
                  <a:noFill/>
                </a:ln>
                <a:solidFill>
                  <a:srgbClr val="C00000"/>
                </a:solidFill>
                <a:effectLst/>
                <a:uLnTx/>
                <a:uFillTx/>
                <a:latin typeface="Calibri" panose="020F0502020204030204"/>
                <a:ea typeface="+mn-ea"/>
                <a:cs typeface="+mn-cs"/>
              </a:rPr>
              <a:t>278/1185 (23,6%)</a:t>
            </a:r>
          </a:p>
        </p:txBody>
      </p:sp>
      <p:sp>
        <p:nvSpPr>
          <p:cNvPr id="11" name="Forma libre 10"/>
          <p:cNvSpPr/>
          <p:nvPr/>
        </p:nvSpPr>
        <p:spPr>
          <a:xfrm>
            <a:off x="1179500" y="2646662"/>
            <a:ext cx="4482731" cy="2469942"/>
          </a:xfrm>
          <a:custGeom>
            <a:avLst/>
            <a:gdLst>
              <a:gd name="connsiteX0" fmla="*/ 4454384 w 4482731"/>
              <a:gd name="connsiteY0" fmla="*/ 22796 h 2469942"/>
              <a:gd name="connsiteX1" fmla="*/ 4152042 w 4482731"/>
              <a:gd name="connsiteY1" fmla="*/ 44919 h 2469942"/>
              <a:gd name="connsiteX2" fmla="*/ 3864448 w 4482731"/>
              <a:gd name="connsiteY2" fmla="*/ 140783 h 2469942"/>
              <a:gd name="connsiteX3" fmla="*/ 3510487 w 4482731"/>
              <a:gd name="connsiteY3" fmla="*/ 325138 h 2469942"/>
              <a:gd name="connsiteX4" fmla="*/ 3045913 w 4482731"/>
              <a:gd name="connsiteY4" fmla="*/ 516867 h 2469942"/>
              <a:gd name="connsiteX5" fmla="*/ 2544468 w 4482731"/>
              <a:gd name="connsiteY5" fmla="*/ 597983 h 2469942"/>
              <a:gd name="connsiteX6" fmla="*/ 1910287 w 4482731"/>
              <a:gd name="connsiteY6" fmla="*/ 833957 h 2469942"/>
              <a:gd name="connsiteX7" fmla="*/ 1342474 w 4482731"/>
              <a:gd name="connsiteY7" fmla="*/ 1128925 h 2469942"/>
              <a:gd name="connsiteX8" fmla="*/ 538687 w 4482731"/>
              <a:gd name="connsiteY8" fmla="*/ 1519757 h 2469942"/>
              <a:gd name="connsiteX9" fmla="*/ 317461 w 4482731"/>
              <a:gd name="connsiteY9" fmla="*/ 1792603 h 2469942"/>
              <a:gd name="connsiteX10" fmla="*/ 371 w 4482731"/>
              <a:gd name="connsiteY10" fmla="*/ 2434157 h 2469942"/>
              <a:gd name="connsiteX11" fmla="*/ 258468 w 4482731"/>
              <a:gd name="connsiteY11" fmla="*/ 2353041 h 2469942"/>
              <a:gd name="connsiteX12" fmla="*/ 479694 w 4482731"/>
              <a:gd name="connsiteY12" fmla="*/ 2058073 h 2469942"/>
              <a:gd name="connsiteX13" fmla="*/ 708294 w 4482731"/>
              <a:gd name="connsiteY13" fmla="*/ 1910590 h 2469942"/>
              <a:gd name="connsiteX14" fmla="*/ 1578448 w 4482731"/>
              <a:gd name="connsiteY14" fmla="*/ 1379648 h 2469942"/>
              <a:gd name="connsiteX15" fmla="*/ 2935300 w 4482731"/>
              <a:gd name="connsiteY15" fmla="*/ 892951 h 2469942"/>
              <a:gd name="connsiteX16" fmla="*/ 3532610 w 4482731"/>
              <a:gd name="connsiteY16" fmla="*/ 679099 h 2469942"/>
              <a:gd name="connsiteX17" fmla="*/ 4137294 w 4482731"/>
              <a:gd name="connsiteY17" fmla="*/ 538990 h 2469942"/>
              <a:gd name="connsiteX18" fmla="*/ 4432261 w 4482731"/>
              <a:gd name="connsiteY18" fmla="*/ 369383 h 2469942"/>
              <a:gd name="connsiteX19" fmla="*/ 4454384 w 4482731"/>
              <a:gd name="connsiteY19" fmla="*/ 22796 h 24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82731" h="2469942">
                <a:moveTo>
                  <a:pt x="4454384" y="22796"/>
                </a:moveTo>
                <a:cubicBezTo>
                  <a:pt x="4407681" y="-31281"/>
                  <a:pt x="4250365" y="25255"/>
                  <a:pt x="4152042" y="44919"/>
                </a:cubicBezTo>
                <a:cubicBezTo>
                  <a:pt x="4053719" y="64583"/>
                  <a:pt x="3971374" y="94080"/>
                  <a:pt x="3864448" y="140783"/>
                </a:cubicBezTo>
                <a:cubicBezTo>
                  <a:pt x="3757522" y="187486"/>
                  <a:pt x="3646909" y="262457"/>
                  <a:pt x="3510487" y="325138"/>
                </a:cubicBezTo>
                <a:cubicBezTo>
                  <a:pt x="3374064" y="387819"/>
                  <a:pt x="3206916" y="471393"/>
                  <a:pt x="3045913" y="516867"/>
                </a:cubicBezTo>
                <a:cubicBezTo>
                  <a:pt x="2884910" y="562341"/>
                  <a:pt x="2733739" y="545135"/>
                  <a:pt x="2544468" y="597983"/>
                </a:cubicBezTo>
                <a:cubicBezTo>
                  <a:pt x="2355197" y="650831"/>
                  <a:pt x="2110619" y="745467"/>
                  <a:pt x="1910287" y="833957"/>
                </a:cubicBezTo>
                <a:cubicBezTo>
                  <a:pt x="1709955" y="922447"/>
                  <a:pt x="1571074" y="1014625"/>
                  <a:pt x="1342474" y="1128925"/>
                </a:cubicBezTo>
                <a:cubicBezTo>
                  <a:pt x="1113874" y="1243225"/>
                  <a:pt x="709522" y="1409144"/>
                  <a:pt x="538687" y="1519757"/>
                </a:cubicBezTo>
                <a:cubicBezTo>
                  <a:pt x="367852" y="1630370"/>
                  <a:pt x="407180" y="1640203"/>
                  <a:pt x="317461" y="1792603"/>
                </a:cubicBezTo>
                <a:cubicBezTo>
                  <a:pt x="227742" y="1945003"/>
                  <a:pt x="10203" y="2340751"/>
                  <a:pt x="371" y="2434157"/>
                </a:cubicBezTo>
                <a:cubicBezTo>
                  <a:pt x="-9461" y="2527563"/>
                  <a:pt x="178581" y="2415722"/>
                  <a:pt x="258468" y="2353041"/>
                </a:cubicBezTo>
                <a:cubicBezTo>
                  <a:pt x="338355" y="2290360"/>
                  <a:pt x="404723" y="2131815"/>
                  <a:pt x="479694" y="2058073"/>
                </a:cubicBezTo>
                <a:cubicBezTo>
                  <a:pt x="554665" y="1984331"/>
                  <a:pt x="708294" y="1910590"/>
                  <a:pt x="708294" y="1910590"/>
                </a:cubicBezTo>
                <a:cubicBezTo>
                  <a:pt x="891420" y="1797519"/>
                  <a:pt x="1207280" y="1549254"/>
                  <a:pt x="1578448" y="1379648"/>
                </a:cubicBezTo>
                <a:cubicBezTo>
                  <a:pt x="1949616" y="1210042"/>
                  <a:pt x="2935300" y="892951"/>
                  <a:pt x="2935300" y="892951"/>
                </a:cubicBezTo>
                <a:cubicBezTo>
                  <a:pt x="3260994" y="776193"/>
                  <a:pt x="3332278" y="738092"/>
                  <a:pt x="3532610" y="679099"/>
                </a:cubicBezTo>
                <a:cubicBezTo>
                  <a:pt x="3732942" y="620106"/>
                  <a:pt x="3987352" y="590609"/>
                  <a:pt x="4137294" y="538990"/>
                </a:cubicBezTo>
                <a:cubicBezTo>
                  <a:pt x="4287236" y="487371"/>
                  <a:pt x="4376955" y="450499"/>
                  <a:pt x="4432261" y="369383"/>
                </a:cubicBezTo>
                <a:cubicBezTo>
                  <a:pt x="4487567" y="288267"/>
                  <a:pt x="4501087" y="76873"/>
                  <a:pt x="4454384" y="227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ángulo 29"/>
          <p:cNvSpPr/>
          <p:nvPr/>
        </p:nvSpPr>
        <p:spPr>
          <a:xfrm>
            <a:off x="1035971" y="2863345"/>
            <a:ext cx="3515706" cy="338554"/>
          </a:xfrm>
          <a:prstGeom prst="rect">
            <a:avLst/>
          </a:prstGeom>
          <a:ln>
            <a:solidFill>
              <a:srgbClr val="C0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alibri" panose="020F0502020204030204"/>
                <a:ea typeface="+mn-ea"/>
                <a:cs typeface="+mn-cs"/>
              </a:rPr>
              <a:t>HR = 2,74 </a:t>
            </a:r>
            <a:r>
              <a:rPr kumimoji="0" lang="en-US" sz="1600" b="0" i="1" u="none" strike="noStrike" kern="1200" cap="none" spc="0" normalizeH="0" baseline="0" noProof="0" dirty="0">
                <a:ln>
                  <a:noFill/>
                </a:ln>
                <a:solidFill>
                  <a:srgbClr val="C00000"/>
                </a:solidFill>
                <a:effectLst/>
                <a:uLnTx/>
                <a:uFillTx/>
                <a:latin typeface="Calibri" panose="020F0502020204030204"/>
                <a:ea typeface="+mn-ea"/>
                <a:cs typeface="+mn-cs"/>
              </a:rPr>
              <a:t>(95% CI = 1,26–5,96; p = 0,01)</a:t>
            </a:r>
            <a:endParaRPr kumimoji="0" lang="es-ES" sz="16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7" name="CuadroTexto 56"/>
          <p:cNvSpPr txBox="1"/>
          <p:nvPr/>
        </p:nvSpPr>
        <p:spPr>
          <a:xfrm>
            <a:off x="896839" y="2091268"/>
            <a:ext cx="3852145" cy="400110"/>
          </a:xfrm>
          <a:prstGeom prst="rect">
            <a:avLst/>
          </a:prstGeom>
          <a:solidFill>
            <a:schemeClr val="accent2">
              <a:lumMod val="20000"/>
              <a:lumOff val="80000"/>
            </a:schemeClr>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srgbClr val="C00000"/>
                </a:solidFill>
                <a:effectLst/>
                <a:uLnTx/>
                <a:uFillTx/>
                <a:latin typeface="Calibri" panose="020F0502020204030204"/>
                <a:ea typeface="+mn-ea"/>
                <a:cs typeface="+mn-cs"/>
              </a:rPr>
              <a:t>Progresión en Grado </a:t>
            </a:r>
            <a:r>
              <a:rPr kumimoji="0" lang="es-ES" sz="2000" b="1" i="0" u="none" strike="noStrike" kern="1200" cap="none" spc="0" normalizeH="0" baseline="0" noProof="0" smtClean="0">
                <a:ln>
                  <a:noFill/>
                </a:ln>
                <a:solidFill>
                  <a:srgbClr val="C00000"/>
                </a:solidFill>
                <a:effectLst/>
                <a:uLnTx/>
                <a:uFillTx/>
                <a:latin typeface="Calibri" panose="020F0502020204030204"/>
                <a:ea typeface="+mn-ea"/>
                <a:cs typeface="+mn-cs"/>
              </a:rPr>
              <a:t>en Re-Bx </a:t>
            </a:r>
            <a:r>
              <a:rPr kumimoji="0" lang="es-ES" sz="2000" b="0" i="0" u="none" strike="noStrike" kern="1200" cap="none" spc="0" normalizeH="0" baseline="0" noProof="0" dirty="0" smtClean="0">
                <a:ln>
                  <a:noFill/>
                </a:ln>
                <a:solidFill>
                  <a:srgbClr val="C00000"/>
                </a:solidFill>
                <a:effectLst/>
                <a:uLnTx/>
                <a:uFillTx/>
                <a:latin typeface="Calibri" panose="020F0502020204030204"/>
                <a:ea typeface="+mn-ea"/>
                <a:cs typeface="+mn-cs"/>
              </a:rPr>
              <a:t>(VA)</a:t>
            </a:r>
            <a:endParaRPr kumimoji="0" lang="es-E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9" name="Grupo 8"/>
          <p:cNvGrpSpPr/>
          <p:nvPr/>
        </p:nvGrpSpPr>
        <p:grpSpPr>
          <a:xfrm>
            <a:off x="6347733" y="114256"/>
            <a:ext cx="5652923" cy="3916457"/>
            <a:chOff x="6347733" y="114256"/>
            <a:chExt cx="5652923" cy="3916457"/>
          </a:xfrm>
        </p:grpSpPr>
        <p:sp>
          <p:nvSpPr>
            <p:cNvPr id="3" name="Rectángulo 2"/>
            <p:cNvSpPr/>
            <p:nvPr/>
          </p:nvSpPr>
          <p:spPr>
            <a:xfrm>
              <a:off x="6347733" y="114256"/>
              <a:ext cx="5652923" cy="3916457"/>
            </a:xfrm>
            <a:prstGeom prst="rect">
              <a:avLst/>
            </a:prstGeom>
            <a:solidFill>
              <a:schemeClr val="accent1">
                <a:lumMod val="20000"/>
                <a:lumOff val="80000"/>
              </a:schemeClr>
            </a:solidFill>
            <a:ln>
              <a:solidFill>
                <a:srgbClr val="0070C0"/>
              </a:solidFill>
            </a:ln>
          </p:spPr>
          <p:txBody>
            <a:bodyPr wrap="squar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Recently, a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rPr>
                <a:t>multidisciplinary consensus conference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on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rPr>
                <a:t>germline testing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attempted to develop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a genetic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implementation framework for the management of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PCa</a:t>
              </a:r>
              <a:r>
                <a:rPr kumimoji="0" lang="en-GB" sz="1600" b="0" i="0" u="none" strike="noStrike" kern="1200" cap="none" spc="0" normalizeH="0" baseline="30000" noProof="0" dirty="0" smtClean="0">
                  <a:ln>
                    <a:noFill/>
                  </a:ln>
                  <a:solidFill>
                    <a:prstClr val="black"/>
                  </a:solidFill>
                  <a:effectLst/>
                  <a:uLnTx/>
                  <a:uFillTx/>
                  <a:latin typeface="Arial" panose="020B0604020202020204" pitchFamily="34" charset="0"/>
                  <a:ea typeface="+mn-ea"/>
                </a:rPr>
                <a:t>1</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Based on consensus, </a:t>
              </a:r>
              <a:r>
                <a:rPr kumimoji="0" lang="en-GB" sz="1600" b="0" i="0" u="none" strike="noStrike" kern="1200" cap="none" spc="0" normalizeH="0" baseline="0" noProof="0" dirty="0" smtClean="0">
                  <a:ln>
                    <a:noFill/>
                  </a:ln>
                  <a:solidFill>
                    <a:srgbClr val="0070C0"/>
                  </a:solidFill>
                  <a:effectLst/>
                  <a:uLnTx/>
                  <a:uFillTx/>
                  <a:latin typeface="Arial" panose="020B0604020202020204" pitchFamily="34" charset="0"/>
                  <a:ea typeface="+mn-ea"/>
                </a:rPr>
                <a:t>BRCA2-gene testing </a:t>
              </a:r>
              <a:r>
                <a:rPr kumimoji="0" lang="en-GB" sz="1600" b="0" i="0" u="none" strike="noStrike" kern="1200" cap="none" spc="0" normalizeH="0" baseline="0" noProof="0" dirty="0">
                  <a:ln>
                    <a:noFill/>
                  </a:ln>
                  <a:solidFill>
                    <a:srgbClr val="0070C0"/>
                  </a:solidFill>
                  <a:effectLst/>
                  <a:uLnTx/>
                  <a:uFillTx/>
                  <a:latin typeface="Arial" panose="020B0604020202020204" pitchFamily="34" charset="0"/>
                  <a:ea typeface="+mn-ea"/>
                </a:rPr>
                <a:t>was recommended for AS discussions and could be performed in men with family history of prostate</a:t>
              </a:r>
              <a:r>
                <a:rPr kumimoji="0" lang="en-GB" sz="1600" b="0" i="0" u="none" strike="noStrike" kern="1200" cap="none" spc="0" normalizeH="0" baseline="0" noProof="0" dirty="0" smtClean="0">
                  <a:ln>
                    <a:noFill/>
                  </a:ln>
                  <a:solidFill>
                    <a:srgbClr val="0070C0"/>
                  </a:solidFill>
                  <a:effectLst/>
                  <a:uLnTx/>
                  <a:uFillTx/>
                  <a:latin typeface="Arial" panose="020B0604020202020204" pitchFamily="34" charset="0"/>
                  <a:ea typeface="+mn-ea"/>
                </a:rPr>
                <a:t>, breast </a:t>
              </a:r>
              <a:r>
                <a:rPr kumimoji="0" lang="en-GB" sz="1600" b="0" i="0" u="none" strike="noStrike" kern="1200" cap="none" spc="0" normalizeH="0" baseline="0" noProof="0" dirty="0">
                  <a:ln>
                    <a:noFill/>
                  </a:ln>
                  <a:solidFill>
                    <a:srgbClr val="0070C0"/>
                  </a:solidFill>
                  <a:effectLst/>
                  <a:uLnTx/>
                  <a:uFillTx/>
                  <a:latin typeface="Arial" panose="020B0604020202020204" pitchFamily="34" charset="0"/>
                  <a:ea typeface="+mn-ea"/>
                </a:rPr>
                <a:t>or ovarian cancers</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However, the nature of such discussions and how a positive result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influences management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were beyond the scope of the project. Currently, </a:t>
              </a:r>
              <a:r>
                <a:rPr kumimoji="0" lang="en-GB" sz="1600" b="1" i="1" u="none" strike="noStrike" kern="1200" cap="none" spc="0" normalizeH="0" baseline="0" noProof="0" dirty="0">
                  <a:ln>
                    <a:noFill/>
                  </a:ln>
                  <a:solidFill>
                    <a:srgbClr val="0070C0"/>
                  </a:solidFill>
                  <a:effectLst/>
                  <a:uLnTx/>
                  <a:uFillTx/>
                  <a:latin typeface="Arial" panose="020B0604020202020204" pitchFamily="34" charset="0"/>
                  <a:ea typeface="+mn-ea"/>
                </a:rPr>
                <a:t>BRCA2 mutation does not exclude a </a:t>
              </a:r>
              <a:r>
                <a:rPr kumimoji="0" lang="en-GB" sz="1600" b="1" i="1" u="none" strike="noStrike" kern="1200" cap="none" spc="0" normalizeH="0" baseline="0" noProof="0" dirty="0" smtClean="0">
                  <a:ln>
                    <a:noFill/>
                  </a:ln>
                  <a:solidFill>
                    <a:srgbClr val="0070C0"/>
                  </a:solidFill>
                  <a:effectLst/>
                  <a:uLnTx/>
                  <a:uFillTx/>
                  <a:latin typeface="Arial" panose="020B0604020202020204" pitchFamily="34" charset="0"/>
                  <a:ea typeface="+mn-ea"/>
                </a:rPr>
                <a:t>patient from </a:t>
              </a:r>
              <a:r>
                <a:rPr kumimoji="0" lang="en-GB" sz="1600" b="1" i="1" u="none" strike="noStrike" kern="1200" cap="none" spc="0" normalizeH="0" baseline="0" noProof="0" dirty="0">
                  <a:ln>
                    <a:noFill/>
                  </a:ln>
                  <a:solidFill>
                    <a:srgbClr val="0070C0"/>
                  </a:solidFill>
                  <a:effectLst/>
                  <a:uLnTx/>
                  <a:uFillTx/>
                  <a:latin typeface="Arial" panose="020B0604020202020204" pitchFamily="34" charset="0"/>
                  <a:ea typeface="+mn-ea"/>
                </a:rPr>
                <a:t>AS if tumour factors are otherwise favourable</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Furthermore, </a:t>
              </a:r>
              <a:r>
                <a:rPr kumimoji="0" lang="en-GB" sz="1600" b="1" i="1" u="none" strike="noStrike" kern="1200" cap="none" spc="0" normalizeH="0" baseline="0" noProof="0" dirty="0">
                  <a:ln>
                    <a:noFill/>
                  </a:ln>
                  <a:solidFill>
                    <a:srgbClr val="0070C0"/>
                  </a:solidFill>
                  <a:effectLst/>
                  <a:uLnTx/>
                  <a:uFillTx/>
                  <a:latin typeface="Arial" panose="020B0604020202020204" pitchFamily="34" charset="0"/>
                  <a:ea typeface="+mn-ea"/>
                </a:rPr>
                <a:t>if included in AS programmes, patients </a:t>
              </a:r>
              <a:r>
                <a:rPr kumimoji="0" lang="en-GB" sz="1600" b="1" i="1" u="none" strike="noStrike" kern="1200" cap="none" spc="0" normalizeH="0" baseline="0" noProof="0" dirty="0" smtClean="0">
                  <a:ln>
                    <a:noFill/>
                  </a:ln>
                  <a:solidFill>
                    <a:srgbClr val="0070C0"/>
                  </a:solidFill>
                  <a:effectLst/>
                  <a:uLnTx/>
                  <a:uFillTx/>
                  <a:latin typeface="Arial" panose="020B0604020202020204" pitchFamily="34" charset="0"/>
                  <a:ea typeface="+mn-ea"/>
                </a:rPr>
                <a:t>with a </a:t>
              </a:r>
              <a:r>
                <a:rPr kumimoji="0" lang="en-GB" sz="1600" b="1" i="1" u="none" strike="noStrike" kern="1200" cap="none" spc="0" normalizeH="0" baseline="0" noProof="0" dirty="0">
                  <a:ln>
                    <a:noFill/>
                  </a:ln>
                  <a:solidFill>
                    <a:srgbClr val="0070C0"/>
                  </a:solidFill>
                  <a:effectLst/>
                  <a:uLnTx/>
                  <a:uFillTx/>
                  <a:latin typeface="Arial" panose="020B0604020202020204" pitchFamily="34" charset="0"/>
                  <a:ea typeface="+mn-ea"/>
                </a:rPr>
                <a:t>known BRCA2 mutation should be cautiously monitored until such time that more robust data are available</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 </a:t>
              </a: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GB" sz="1050" b="0" i="0" u="none" strike="noStrike" kern="1200" cap="none" spc="0" normalizeH="0" baseline="30000" noProof="0" dirty="0" smtClean="0">
                  <a:ln>
                    <a:noFill/>
                  </a:ln>
                  <a:solidFill>
                    <a:prstClr val="black"/>
                  </a:solidFill>
                  <a:effectLst/>
                  <a:uLnTx/>
                  <a:uFillTx/>
                  <a:latin typeface="Arial" panose="020B0604020202020204" pitchFamily="34" charset="0"/>
                  <a:ea typeface="+mn-ea"/>
                </a:rPr>
                <a:t>1</a:t>
              </a:r>
              <a:r>
                <a:rPr kumimoji="0" lang="en-GB" sz="1050" b="0" i="0" u="none" strike="noStrike" kern="1200" cap="none" spc="0" normalizeH="0" baseline="0" noProof="0" dirty="0" smtClean="0">
                  <a:ln>
                    <a:noFill/>
                  </a:ln>
                  <a:solidFill>
                    <a:prstClr val="black"/>
                  </a:solidFill>
                  <a:effectLst/>
                  <a:uLnTx/>
                  <a:uFillTx/>
                  <a:latin typeface="HelveticaNeue-Roman"/>
                  <a:ea typeface="+mn-ea"/>
                </a:rPr>
                <a:t>Giri </a:t>
              </a:r>
              <a:r>
                <a:rPr kumimoji="0" lang="en-GB" sz="1050" b="0" i="0" u="none" strike="noStrike" kern="1200" cap="none" spc="0" normalizeH="0" baseline="0" noProof="0" dirty="0">
                  <a:ln>
                    <a:noFill/>
                  </a:ln>
                  <a:solidFill>
                    <a:prstClr val="black"/>
                  </a:solidFill>
                  <a:effectLst/>
                  <a:uLnTx/>
                  <a:uFillTx/>
                  <a:latin typeface="HelveticaNeue-Roman"/>
                  <a:ea typeface="+mn-ea"/>
                </a:rPr>
                <a:t>VN. Philadelphia Prostate </a:t>
              </a:r>
              <a:r>
                <a:rPr kumimoji="0" lang="en-US" sz="1050" b="0" i="0" u="none" strike="noStrike" kern="1200" cap="none" spc="0" normalizeH="0" baseline="0" noProof="0" dirty="0">
                  <a:ln>
                    <a:noFill/>
                  </a:ln>
                  <a:solidFill>
                    <a:prstClr val="black"/>
                  </a:solidFill>
                  <a:effectLst/>
                  <a:uLnTx/>
                  <a:uFillTx/>
                  <a:latin typeface="HelveticaNeue-Roman"/>
                  <a:ea typeface="+mn-ea"/>
                </a:rPr>
                <a:t>Cancer Consensus Conference 2019. JCO 2020;38:2798</a:t>
              </a:r>
              <a:r>
                <a:rPr kumimoji="0" lang="en-US" sz="1050" b="0" i="0" u="none" strike="noStrike" kern="1200" cap="none" spc="0" normalizeH="0" baseline="0" noProof="0" dirty="0" smtClean="0">
                  <a:ln>
                    <a:noFill/>
                  </a:ln>
                  <a:solidFill>
                    <a:prstClr val="black"/>
                  </a:solidFill>
                  <a:effectLst/>
                  <a:uLnTx/>
                  <a:uFillTx/>
                  <a:latin typeface="HelveticaNeue-Roman"/>
                  <a:ea typeface="+mn-ea"/>
                </a:rPr>
                <a:t>.</a:t>
              </a: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42" name="CuadroTexto 41"/>
            <p:cNvSpPr txBox="1"/>
            <p:nvPr/>
          </p:nvSpPr>
          <p:spPr>
            <a:xfrm>
              <a:off x="7651643" y="3754473"/>
              <a:ext cx="4204997" cy="230832"/>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900" b="1" i="0" u="none" strike="noStrike" kern="1200" cap="none" spc="0" normalizeH="0" baseline="0" noProof="0" dirty="0" smtClean="0">
                  <a:ln>
                    <a:noFill/>
                  </a:ln>
                  <a:solidFill>
                    <a:srgbClr val="C00000"/>
                  </a:solidFill>
                  <a:effectLst/>
                  <a:uLnTx/>
                  <a:uFillTx/>
                  <a:latin typeface="Arial" panose="020B0604020202020204" pitchFamily="34" charset="0"/>
                  <a:ea typeface="+mn-ea"/>
                </a:rPr>
                <a:t>EAU EANM ESTRO ESUR ISUP SIOG </a:t>
              </a:r>
              <a:r>
                <a:rPr kumimoji="0" lang="es-ES" sz="900" b="1" i="0" u="none" strike="noStrike" kern="1200" cap="none" spc="0" normalizeH="0" baseline="0" noProof="0" dirty="0" err="1" smtClean="0">
                  <a:ln>
                    <a:noFill/>
                  </a:ln>
                  <a:solidFill>
                    <a:srgbClr val="C00000"/>
                  </a:solidFill>
                  <a:effectLst/>
                  <a:uLnTx/>
                  <a:uFillTx/>
                  <a:latin typeface="Arial" panose="020B0604020202020204" pitchFamily="34" charset="0"/>
                  <a:ea typeface="+mn-ea"/>
                </a:rPr>
                <a:t>Guidelines</a:t>
              </a:r>
              <a:r>
                <a:rPr kumimoji="0" lang="es-ES" sz="900" b="1" i="0" u="none" strike="noStrike" kern="1200" cap="none" spc="0" normalizeH="0" baseline="0" noProof="0" dirty="0" smtClean="0">
                  <a:ln>
                    <a:noFill/>
                  </a:ln>
                  <a:solidFill>
                    <a:srgbClr val="C00000"/>
                  </a:solidFill>
                  <a:effectLst/>
                  <a:uLnTx/>
                  <a:uFillTx/>
                  <a:latin typeface="Arial" panose="020B0604020202020204" pitchFamily="34" charset="0"/>
                  <a:ea typeface="+mn-ea"/>
                </a:rPr>
                <a:t> on Prostate Cancer 2023</a:t>
              </a:r>
              <a:endParaRPr kumimoji="0" lang="es-ES" sz="900" b="1"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grpSp>
      <p:grpSp>
        <p:nvGrpSpPr>
          <p:cNvPr id="10" name="Grupo 9"/>
          <p:cNvGrpSpPr/>
          <p:nvPr/>
        </p:nvGrpSpPr>
        <p:grpSpPr>
          <a:xfrm>
            <a:off x="6347733" y="4149080"/>
            <a:ext cx="5652923" cy="2554545"/>
            <a:chOff x="6347733" y="4039751"/>
            <a:chExt cx="5652923" cy="2554545"/>
          </a:xfrm>
        </p:grpSpPr>
        <p:sp>
          <p:nvSpPr>
            <p:cNvPr id="5" name="Rectángulo 4"/>
            <p:cNvSpPr/>
            <p:nvPr/>
          </p:nvSpPr>
          <p:spPr>
            <a:xfrm>
              <a:off x="6347733" y="4039751"/>
              <a:ext cx="5652923" cy="2554545"/>
            </a:xfrm>
            <a:prstGeom prst="rect">
              <a:avLst/>
            </a:prstGeom>
            <a:solidFill>
              <a:schemeClr val="accent2">
                <a:lumMod val="20000"/>
                <a:lumOff val="80000"/>
              </a:schemeClr>
            </a:solidFill>
            <a:ln>
              <a:solidFill>
                <a:srgbClr val="C00000"/>
              </a:solidFill>
            </a:ln>
          </p:spPr>
          <p:txBody>
            <a:bodyPr wrap="squar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The </a:t>
              </a: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rPr>
                <a:t>panel</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recognizes that there is </a:t>
              </a: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rPr>
                <a:t>heterogeneity across the low-risk group</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and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that some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factors may be associated with an increased probability of near-term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grade reclassification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including high PSA density, a high number of positive cores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rPr>
                <a:t>eg</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≥3</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rPr>
                <a:t>), high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genomic risk (from tissue-based molecular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rPr>
                <a:t>tumor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analysis), and/or a </a:t>
              </a:r>
              <a:r>
                <a:rPr kumimoji="0" lang="en-GB" sz="1600" b="1" i="1" u="none" strike="noStrike" kern="1200" cap="none" spc="0" normalizeH="0" baseline="0" noProof="0" dirty="0">
                  <a:ln>
                    <a:noFill/>
                  </a:ln>
                  <a:solidFill>
                    <a:srgbClr val="C00000"/>
                  </a:solidFill>
                  <a:effectLst/>
                  <a:uLnTx/>
                  <a:uFillTx/>
                  <a:latin typeface="Arial" panose="020B0604020202020204" pitchFamily="34" charset="0"/>
                  <a:ea typeface="+mn-ea"/>
                </a:rPr>
                <a:t>known </a:t>
              </a:r>
              <a:r>
                <a:rPr kumimoji="0" lang="en-GB" sz="1600" b="1" i="1" u="none" strike="noStrike" kern="1200" cap="none" spc="0" normalizeH="0" baseline="0" noProof="0" dirty="0" smtClean="0">
                  <a:ln>
                    <a:noFill/>
                  </a:ln>
                  <a:solidFill>
                    <a:srgbClr val="C00000"/>
                  </a:solidFill>
                  <a:effectLst/>
                  <a:uLnTx/>
                  <a:uFillTx/>
                  <a:latin typeface="Arial" panose="020B0604020202020204" pitchFamily="34" charset="0"/>
                  <a:ea typeface="+mn-ea"/>
                </a:rPr>
                <a:t>BRCA2 germline </a:t>
              </a:r>
              <a:r>
                <a:rPr kumimoji="0" lang="en-GB" sz="1600" b="1" i="1" u="none" strike="noStrike" kern="1200" cap="none" spc="0" normalizeH="0" baseline="0" noProof="0" dirty="0">
                  <a:ln>
                    <a:noFill/>
                  </a:ln>
                  <a:solidFill>
                    <a:srgbClr val="C00000"/>
                  </a:solidFill>
                  <a:effectLst/>
                  <a:uLnTx/>
                  <a:uFillTx/>
                  <a:latin typeface="Arial" panose="020B0604020202020204" pitchFamily="34" charset="0"/>
                  <a:ea typeface="+mn-ea"/>
                </a:rPr>
                <a:t>mutation</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rPr>
                <a:t>. In some of these cases, upfront</a:t>
              </a:r>
              <a:r>
                <a:rPr kumimoji="0" lang="en-GB" sz="1600" b="1" i="1" u="none" strike="noStrike" kern="1200" cap="none" spc="0" normalizeH="0" baseline="0" noProof="0" dirty="0">
                  <a:ln>
                    <a:noFill/>
                  </a:ln>
                  <a:solidFill>
                    <a:srgbClr val="C00000"/>
                  </a:solidFill>
                  <a:effectLst/>
                  <a:uLnTx/>
                  <a:uFillTx/>
                  <a:latin typeface="Arial" panose="020B0604020202020204" pitchFamily="34" charset="0"/>
                  <a:ea typeface="+mn-ea"/>
                </a:rPr>
                <a:t> treatment with radical </a:t>
              </a:r>
              <a:r>
                <a:rPr kumimoji="0" lang="en-GB" sz="1600" b="1" i="1" u="none" strike="noStrike" kern="1200" cap="none" spc="0" normalizeH="0" baseline="0" noProof="0" dirty="0" smtClean="0">
                  <a:ln>
                    <a:noFill/>
                  </a:ln>
                  <a:solidFill>
                    <a:srgbClr val="C00000"/>
                  </a:solidFill>
                  <a:effectLst/>
                  <a:uLnTx/>
                  <a:uFillTx/>
                  <a:latin typeface="Arial" panose="020B0604020202020204" pitchFamily="34" charset="0"/>
                  <a:ea typeface="+mn-ea"/>
                </a:rPr>
                <a:t>prostatectomy or </a:t>
              </a:r>
              <a:r>
                <a:rPr kumimoji="0" lang="en-GB" sz="1600" b="1" i="1" u="none" strike="noStrike" kern="1200" cap="none" spc="0" normalizeH="0" baseline="0" noProof="0" dirty="0">
                  <a:ln>
                    <a:noFill/>
                  </a:ln>
                  <a:solidFill>
                    <a:srgbClr val="C00000"/>
                  </a:solidFill>
                  <a:effectLst/>
                  <a:uLnTx/>
                  <a:uFillTx/>
                  <a:latin typeface="Arial" panose="020B0604020202020204" pitchFamily="34" charset="0"/>
                  <a:ea typeface="+mn-ea"/>
                </a:rPr>
                <a:t>prostate RT may be preferred based on shared decision-making with the </a:t>
              </a:r>
              <a:r>
                <a:rPr kumimoji="0" lang="en-GB" sz="1600" b="1" i="1" u="none" strike="noStrike" kern="1200" cap="none" spc="0" normalizeH="0" baseline="0" noProof="0" dirty="0" smtClean="0">
                  <a:ln>
                    <a:noFill/>
                  </a:ln>
                  <a:solidFill>
                    <a:srgbClr val="C00000"/>
                  </a:solidFill>
                  <a:effectLst/>
                  <a:uLnTx/>
                  <a:uFillTx/>
                  <a:latin typeface="Arial" panose="020B0604020202020204" pitchFamily="34" charset="0"/>
                  <a:ea typeface="+mn-ea"/>
                </a:rPr>
                <a:t>patient.</a:t>
              </a:r>
              <a:endParaRPr kumimoji="0" lang="en-US" sz="1600" b="1" i="1"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58" name="CuadroTexto 57"/>
            <p:cNvSpPr txBox="1"/>
            <p:nvPr/>
          </p:nvSpPr>
          <p:spPr>
            <a:xfrm>
              <a:off x="9030225" y="6327022"/>
              <a:ext cx="2826415" cy="230832"/>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900" b="1" i="0" u="none" strike="noStrike" kern="1200" cap="none" spc="0" normalizeH="0" baseline="0" noProof="0" dirty="0" smtClean="0">
                  <a:ln>
                    <a:noFill/>
                  </a:ln>
                  <a:solidFill>
                    <a:srgbClr val="C00000"/>
                  </a:solidFill>
                  <a:effectLst/>
                  <a:uLnTx/>
                  <a:uFillTx/>
                  <a:latin typeface="Arial" panose="020B0604020202020204" pitchFamily="34" charset="0"/>
                  <a:ea typeface="+mn-ea"/>
                </a:rPr>
                <a:t>NCCN </a:t>
              </a:r>
              <a:r>
                <a:rPr kumimoji="0" lang="es-ES" sz="900" b="1" i="0" u="none" strike="noStrike" kern="1200" cap="none" spc="0" normalizeH="0" baseline="0" noProof="0" dirty="0" err="1" smtClean="0">
                  <a:ln>
                    <a:noFill/>
                  </a:ln>
                  <a:solidFill>
                    <a:srgbClr val="C00000"/>
                  </a:solidFill>
                  <a:effectLst/>
                  <a:uLnTx/>
                  <a:uFillTx/>
                  <a:latin typeface="Arial" panose="020B0604020202020204" pitchFamily="34" charset="0"/>
                  <a:ea typeface="+mn-ea"/>
                </a:rPr>
                <a:t>Guidelines</a:t>
              </a:r>
              <a:r>
                <a:rPr kumimoji="0" lang="es-ES" sz="900" b="1" i="0" u="none" strike="noStrike" kern="1200" cap="none" spc="0" normalizeH="0" baseline="0" noProof="0" dirty="0" smtClean="0">
                  <a:ln>
                    <a:noFill/>
                  </a:ln>
                  <a:solidFill>
                    <a:srgbClr val="C00000"/>
                  </a:solidFill>
                  <a:effectLst/>
                  <a:uLnTx/>
                  <a:uFillTx/>
                  <a:latin typeface="Arial" panose="020B0604020202020204" pitchFamily="34" charset="0"/>
                  <a:ea typeface="+mn-ea"/>
                </a:rPr>
                <a:t> v.1.2023 Prostate </a:t>
              </a:r>
              <a:r>
                <a:rPr kumimoji="0" lang="es-ES" sz="900" b="1" i="0" u="none" strike="noStrike" kern="1200" cap="none" spc="0" normalizeH="0" baseline="0" noProof="0" dirty="0" err="1" smtClean="0">
                  <a:ln>
                    <a:noFill/>
                  </a:ln>
                  <a:solidFill>
                    <a:srgbClr val="C00000"/>
                  </a:solidFill>
                  <a:effectLst/>
                  <a:uLnTx/>
                  <a:uFillTx/>
                  <a:latin typeface="Arial" panose="020B0604020202020204" pitchFamily="34" charset="0"/>
                  <a:ea typeface="+mn-ea"/>
                </a:rPr>
                <a:t>Cancer</a:t>
              </a:r>
              <a:r>
                <a:rPr kumimoji="0" lang="es-ES" sz="900" b="1" i="0" u="none" strike="noStrike" kern="1200" cap="none" spc="0" normalizeH="0" baseline="0" noProof="0" dirty="0" smtClean="0">
                  <a:ln>
                    <a:noFill/>
                  </a:ln>
                  <a:solidFill>
                    <a:srgbClr val="C00000"/>
                  </a:solidFill>
                  <a:effectLst/>
                  <a:uLnTx/>
                  <a:uFillTx/>
                  <a:latin typeface="Arial" panose="020B0604020202020204" pitchFamily="34" charset="0"/>
                  <a:ea typeface="+mn-ea"/>
                </a:rPr>
                <a:t> 2023</a:t>
              </a:r>
              <a:endParaRPr kumimoji="0" lang="es-ES" sz="900" b="1"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grpSp>
    </p:spTree>
    <p:extLst>
      <p:ext uri="{BB962C8B-B14F-4D97-AF65-F5344CB8AC3E}">
        <p14:creationId xmlns:p14="http://schemas.microsoft.com/office/powerpoint/2010/main" val="295846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par>
                          <p:cTn id="15" fill="hold">
                            <p:stCondLst>
                              <p:cond delay="0"/>
                            </p:stCondLst>
                            <p:childTnLst>
                              <p:par>
                                <p:cTn id="16" presetID="22" presetClass="exit" presetSubtype="8" fill="hold" grpId="0" nodeType="afterEffect">
                                  <p:stCondLst>
                                    <p:cond delay="0"/>
                                  </p:stCondLst>
                                  <p:childTnLst>
                                    <p:animEffect transition="out" filter="wipe(left)">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par>
                          <p:cTn id="19" fill="hold">
                            <p:stCondLst>
                              <p:cond delay="250"/>
                            </p:stCondLst>
                            <p:childTnLst>
                              <p:par>
                                <p:cTn id="20" presetID="1" presetClass="entr" presetSubtype="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p:bldP spid="11" grpId="0" animBg="1"/>
      <p:bldP spid="30" grpId="0" animBg="1"/>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 name="Grupo 185"/>
          <p:cNvGrpSpPr/>
          <p:nvPr/>
        </p:nvGrpSpPr>
        <p:grpSpPr>
          <a:xfrm>
            <a:off x="6507993" y="2470909"/>
            <a:ext cx="2887906" cy="4174964"/>
            <a:chOff x="6833113" y="2470909"/>
            <a:chExt cx="2887906" cy="4174964"/>
          </a:xfrm>
        </p:grpSpPr>
        <p:grpSp>
          <p:nvGrpSpPr>
            <p:cNvPr id="95" name="Grupo 94"/>
            <p:cNvGrpSpPr/>
            <p:nvPr/>
          </p:nvGrpSpPr>
          <p:grpSpPr>
            <a:xfrm>
              <a:off x="7114032" y="4372626"/>
              <a:ext cx="2227538" cy="900000"/>
              <a:chOff x="2590937" y="4655726"/>
              <a:chExt cx="2227538" cy="900000"/>
            </a:xfrm>
          </p:grpSpPr>
          <p:cxnSp>
            <p:nvCxnSpPr>
              <p:cNvPr id="96" name="Conector angular 95"/>
              <p:cNvCxnSpPr/>
              <p:nvPr/>
            </p:nvCxnSpPr>
            <p:spPr>
              <a:xfrm rot="5400000">
                <a:off x="3072475" y="4925726"/>
                <a:ext cx="900000" cy="360000"/>
              </a:xfrm>
              <a:prstGeom prst="bentConnector3">
                <a:avLst/>
              </a:prstGeom>
              <a:ln w="19050">
                <a:solidFill>
                  <a:srgbClr val="2E6CA4"/>
                </a:solidFill>
              </a:ln>
            </p:spPr>
            <p:style>
              <a:lnRef idx="1">
                <a:schemeClr val="accent1"/>
              </a:lnRef>
              <a:fillRef idx="0">
                <a:schemeClr val="accent1"/>
              </a:fillRef>
              <a:effectRef idx="0">
                <a:schemeClr val="accent1"/>
              </a:effectRef>
              <a:fontRef idx="minor">
                <a:schemeClr val="tx1"/>
              </a:fontRef>
            </p:style>
          </p:cxnSp>
          <p:cxnSp>
            <p:nvCxnSpPr>
              <p:cNvPr id="97" name="Conector angular 96"/>
              <p:cNvCxnSpPr/>
              <p:nvPr/>
            </p:nvCxnSpPr>
            <p:spPr>
              <a:xfrm rot="16200000" flipH="1">
                <a:off x="3432475" y="4925726"/>
                <a:ext cx="900000" cy="360000"/>
              </a:xfrm>
              <a:prstGeom prst="bentConnector3">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cxnSp>
            <p:nvCxnSpPr>
              <p:cNvPr id="98" name="Conector angular 97"/>
              <p:cNvCxnSpPr/>
              <p:nvPr/>
            </p:nvCxnSpPr>
            <p:spPr>
              <a:xfrm>
                <a:off x="4062475" y="5105726"/>
                <a:ext cx="756000" cy="450000"/>
              </a:xfrm>
              <a:prstGeom prst="bentConnector2">
                <a:avLst/>
              </a:prstGeom>
              <a:ln w="19050">
                <a:solidFill>
                  <a:srgbClr val="2E6CA4"/>
                </a:solidFill>
              </a:ln>
            </p:spPr>
            <p:style>
              <a:lnRef idx="1">
                <a:schemeClr val="accent1"/>
              </a:lnRef>
              <a:fillRef idx="0">
                <a:schemeClr val="accent1"/>
              </a:fillRef>
              <a:effectRef idx="0">
                <a:schemeClr val="accent1"/>
              </a:effectRef>
              <a:fontRef idx="minor">
                <a:schemeClr val="tx1"/>
              </a:fontRef>
            </p:style>
          </p:cxnSp>
          <p:cxnSp>
            <p:nvCxnSpPr>
              <p:cNvPr id="99" name="Conector angular 98"/>
              <p:cNvCxnSpPr/>
              <p:nvPr/>
            </p:nvCxnSpPr>
            <p:spPr>
              <a:xfrm flipH="1">
                <a:off x="2590937" y="5105726"/>
                <a:ext cx="756000" cy="450000"/>
              </a:xfrm>
              <a:prstGeom prst="bentConnector2">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grpSp>
        <p:pic>
          <p:nvPicPr>
            <p:cNvPr id="105" name="Imagen 104"/>
            <p:cNvPicPr>
              <a:picLocks noChangeAspect="1"/>
            </p:cNvPicPr>
            <p:nvPr/>
          </p:nvPicPr>
          <p:blipFill>
            <a:blip r:embed="rId3">
              <a:extLst>
                <a:ext uri="{BEBA8EAE-BF5A-486C-A8C5-ECC9F3942E4B}">
                  <a14:imgProps xmlns:a14="http://schemas.microsoft.com/office/drawing/2010/main">
                    <a14:imgLayer r:embed="rId4">
                      <a14:imgEffect>
                        <a14:backgroundRemoval t="1000" b="100000" l="10000" r="90000">
                          <a14:foregroundMark x1="34286" y1="17600" x2="56667" y2="19000"/>
                        </a14:backgroundRemoval>
                      </a14:imgEffect>
                    </a14:imgLayer>
                  </a14:imgProps>
                </a:ext>
              </a:extLst>
            </a:blip>
            <a:stretch>
              <a:fillRect/>
            </a:stretch>
          </p:blipFill>
          <p:spPr>
            <a:xfrm>
              <a:off x="6879633" y="5285282"/>
              <a:ext cx="542926" cy="1292682"/>
            </a:xfrm>
            <a:prstGeom prst="rect">
              <a:avLst/>
            </a:prstGeom>
          </p:spPr>
        </p:pic>
        <p:pic>
          <p:nvPicPr>
            <p:cNvPr id="106" name="Imagen 105"/>
            <p:cNvPicPr>
              <a:picLocks noChangeAspect="1"/>
            </p:cNvPicPr>
            <p:nvPr/>
          </p:nvPicPr>
          <p:blipFill>
            <a:blip r:embed="rId5">
              <a:extLst>
                <a:ext uri="{BEBA8EAE-BF5A-486C-A8C5-ECC9F3942E4B}">
                  <a14:imgProps xmlns:a14="http://schemas.microsoft.com/office/drawing/2010/main">
                    <a14:imgLayer r:embed="rId6">
                      <a14:imgEffect>
                        <a14:backgroundRemoval t="2357" b="95455" l="9653" r="97683"/>
                      </a14:imgEffect>
                    </a14:imgLayer>
                  </a14:imgProps>
                </a:ext>
              </a:extLst>
            </a:blip>
            <a:stretch>
              <a:fillRect/>
            </a:stretch>
          </p:blipFill>
          <p:spPr>
            <a:xfrm>
              <a:off x="8324208" y="5292404"/>
              <a:ext cx="590149" cy="1353469"/>
            </a:xfrm>
            <a:prstGeom prst="rect">
              <a:avLst/>
            </a:prstGeom>
          </p:spPr>
        </p:pic>
        <p:pic>
          <p:nvPicPr>
            <p:cNvPr id="124" name="Imagen 123"/>
            <p:cNvPicPr>
              <a:picLocks noChangeAspect="1"/>
            </p:cNvPicPr>
            <p:nvPr/>
          </p:nvPicPr>
          <p:blipFill>
            <a:blip r:embed="rId7">
              <a:extLst>
                <a:ext uri="{BEBA8EAE-BF5A-486C-A8C5-ECC9F3942E4B}">
                  <a14:imgProps xmlns:a14="http://schemas.microsoft.com/office/drawing/2010/main">
                    <a14:imgLayer r:embed="rId8">
                      <a14:imgEffect>
                        <a14:backgroundRemoval t="2222" b="97193" l="9551" r="89888"/>
                      </a14:imgEffect>
                    </a14:imgLayer>
                  </a14:imgProps>
                </a:ext>
              </a:extLst>
            </a:blip>
            <a:stretch>
              <a:fillRect/>
            </a:stretch>
          </p:blipFill>
          <p:spPr>
            <a:xfrm>
              <a:off x="9064265" y="5313873"/>
              <a:ext cx="554610" cy="1332000"/>
            </a:xfrm>
            <a:prstGeom prst="rect">
              <a:avLst/>
            </a:prstGeom>
          </p:spPr>
        </p:pic>
        <p:pic>
          <p:nvPicPr>
            <p:cNvPr id="130" name="Imagen 129"/>
            <p:cNvPicPr>
              <a:picLocks noChangeAspect="1"/>
            </p:cNvPicPr>
            <p:nvPr/>
          </p:nvPicPr>
          <p:blipFill>
            <a:blip r:embed="rId9">
              <a:extLst>
                <a:ext uri="{BEBA8EAE-BF5A-486C-A8C5-ECC9F3942E4B}">
                  <a14:imgProps xmlns:a14="http://schemas.microsoft.com/office/drawing/2010/main">
                    <a14:imgLayer r:embed="rId10">
                      <a14:imgEffect>
                        <a14:backgroundRemoval t="1976" b="97595" l="9830" r="97543">
                          <a14:foregroundMark x1="41399" y1="13832" x2="53875" y2="16065"/>
                        </a14:backgroundRemoval>
                      </a14:imgEffect>
                    </a14:imgLayer>
                  </a14:imgProps>
                </a:ext>
              </a:extLst>
            </a:blip>
            <a:stretch>
              <a:fillRect/>
            </a:stretch>
          </p:blipFill>
          <p:spPr>
            <a:xfrm>
              <a:off x="7562895" y="5292404"/>
              <a:ext cx="605350" cy="1332000"/>
            </a:xfrm>
            <a:prstGeom prst="rect">
              <a:avLst/>
            </a:prstGeom>
          </p:spPr>
        </p:pic>
        <p:pic>
          <p:nvPicPr>
            <p:cNvPr id="133" name="Imagen 132"/>
            <p:cNvPicPr>
              <a:picLocks noChangeAspect="1"/>
            </p:cNvPicPr>
            <p:nvPr/>
          </p:nvPicPr>
          <p:blipFill rotWithShape="1">
            <a:blip r:embed="rId11"/>
            <a:srcRect l="39012" t="22865" r="39608" b="33051"/>
            <a:stretch/>
          </p:blipFill>
          <p:spPr>
            <a:xfrm>
              <a:off x="6833113" y="2470909"/>
              <a:ext cx="1238298" cy="2071857"/>
            </a:xfrm>
            <a:prstGeom prst="rect">
              <a:avLst/>
            </a:prstGeom>
          </p:spPr>
        </p:pic>
        <p:cxnSp>
          <p:nvCxnSpPr>
            <p:cNvPr id="140" name="Conector angular 139"/>
            <p:cNvCxnSpPr/>
            <p:nvPr/>
          </p:nvCxnSpPr>
          <p:spPr>
            <a:xfrm rot="16200000" flipH="1">
              <a:off x="7519989" y="3797828"/>
              <a:ext cx="1103223" cy="310252"/>
            </a:xfrm>
            <a:prstGeom prst="bentConnector3">
              <a:avLst>
                <a:gd name="adj1" fmla="val -76"/>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cxnSp>
          <p:nvCxnSpPr>
            <p:cNvPr id="141" name="Conector angular 140"/>
            <p:cNvCxnSpPr/>
            <p:nvPr/>
          </p:nvCxnSpPr>
          <p:spPr>
            <a:xfrm rot="5400000">
              <a:off x="7830240" y="3797828"/>
              <a:ext cx="1103223" cy="310252"/>
            </a:xfrm>
            <a:prstGeom prst="bentConnector3">
              <a:avLst>
                <a:gd name="adj1" fmla="val -76"/>
              </a:avLst>
            </a:prstGeom>
            <a:ln w="19050">
              <a:solidFill>
                <a:srgbClr val="2E6CA4"/>
              </a:solidFill>
            </a:ln>
          </p:spPr>
          <p:style>
            <a:lnRef idx="1">
              <a:schemeClr val="accent1"/>
            </a:lnRef>
            <a:fillRef idx="0">
              <a:schemeClr val="accent1"/>
            </a:fillRef>
            <a:effectRef idx="0">
              <a:schemeClr val="accent1"/>
            </a:effectRef>
            <a:fontRef idx="minor">
              <a:schemeClr val="tx1"/>
            </a:fontRef>
          </p:style>
        </p:cxnSp>
        <p:sp>
          <p:nvSpPr>
            <p:cNvPr id="181" name="CuadroTexto 180"/>
            <p:cNvSpPr txBox="1"/>
            <p:nvPr/>
          </p:nvSpPr>
          <p:spPr>
            <a:xfrm>
              <a:off x="7090603" y="5090276"/>
              <a:ext cx="38183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smtClean="0">
                  <a:ln>
                    <a:noFill/>
                  </a:ln>
                  <a:solidFill>
                    <a:srgbClr val="BE5108"/>
                  </a:solidFill>
                  <a:effectLst/>
                  <a:uLnTx/>
                  <a:uFillTx/>
                  <a:latin typeface="Calibri" panose="020F0502020204030204"/>
                  <a:ea typeface="+mn-ea"/>
                  <a:cs typeface="+mn-cs"/>
                </a:rPr>
                <a:t>25%</a:t>
              </a:r>
              <a:endParaRPr kumimoji="0" lang="es-ES" sz="900" b="0" i="0" u="none" strike="noStrike" kern="1200" cap="none" spc="0" normalizeH="0" baseline="0" noProof="0" dirty="0">
                <a:ln>
                  <a:noFill/>
                </a:ln>
                <a:solidFill>
                  <a:srgbClr val="BE5108"/>
                </a:solidFill>
                <a:effectLst/>
                <a:uLnTx/>
                <a:uFillTx/>
                <a:latin typeface="Calibri" panose="020F0502020204030204"/>
                <a:ea typeface="+mn-ea"/>
                <a:cs typeface="+mn-cs"/>
              </a:endParaRPr>
            </a:p>
          </p:txBody>
        </p:sp>
        <p:sp>
          <p:nvSpPr>
            <p:cNvPr id="182" name="CuadroTexto 181"/>
            <p:cNvSpPr txBox="1"/>
            <p:nvPr/>
          </p:nvSpPr>
          <p:spPr>
            <a:xfrm>
              <a:off x="7833131" y="5100513"/>
              <a:ext cx="38183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smtClean="0">
                  <a:ln>
                    <a:noFill/>
                  </a:ln>
                  <a:solidFill>
                    <a:srgbClr val="2E6CA4"/>
                  </a:solidFill>
                  <a:effectLst/>
                  <a:uLnTx/>
                  <a:uFillTx/>
                  <a:latin typeface="Calibri" panose="020F0502020204030204"/>
                  <a:ea typeface="+mn-ea"/>
                  <a:cs typeface="+mn-cs"/>
                </a:rPr>
                <a:t>25%</a:t>
              </a:r>
              <a:endParaRPr kumimoji="0" lang="es-ES" sz="900" b="0" i="0" u="none" strike="noStrike" kern="1200" cap="none" spc="0" normalizeH="0" baseline="0" noProof="0" dirty="0">
                <a:ln>
                  <a:noFill/>
                </a:ln>
                <a:solidFill>
                  <a:srgbClr val="2E6CA4"/>
                </a:solidFill>
                <a:effectLst/>
                <a:uLnTx/>
                <a:uFillTx/>
                <a:latin typeface="Calibri" panose="020F0502020204030204"/>
                <a:ea typeface="+mn-ea"/>
                <a:cs typeface="+mn-cs"/>
              </a:endParaRPr>
            </a:p>
          </p:txBody>
        </p:sp>
        <p:sp>
          <p:nvSpPr>
            <p:cNvPr id="183" name="CuadroTexto 182"/>
            <p:cNvSpPr txBox="1"/>
            <p:nvPr/>
          </p:nvSpPr>
          <p:spPr>
            <a:xfrm>
              <a:off x="8566987" y="5086764"/>
              <a:ext cx="38183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smtClean="0">
                  <a:ln>
                    <a:noFill/>
                  </a:ln>
                  <a:solidFill>
                    <a:srgbClr val="BE5108"/>
                  </a:solidFill>
                  <a:effectLst/>
                  <a:uLnTx/>
                  <a:uFillTx/>
                  <a:latin typeface="Calibri" panose="020F0502020204030204"/>
                  <a:ea typeface="+mn-ea"/>
                  <a:cs typeface="+mn-cs"/>
                </a:rPr>
                <a:t>25%</a:t>
              </a:r>
              <a:endParaRPr kumimoji="0" lang="es-ES" sz="900" b="0" i="0" u="none" strike="noStrike" kern="1200" cap="none" spc="0" normalizeH="0" baseline="0" noProof="0" dirty="0">
                <a:ln>
                  <a:noFill/>
                </a:ln>
                <a:solidFill>
                  <a:srgbClr val="BE5108"/>
                </a:solidFill>
                <a:effectLst/>
                <a:uLnTx/>
                <a:uFillTx/>
                <a:latin typeface="Calibri" panose="020F0502020204030204"/>
                <a:ea typeface="+mn-ea"/>
                <a:cs typeface="+mn-cs"/>
              </a:endParaRPr>
            </a:p>
          </p:txBody>
        </p:sp>
        <p:sp>
          <p:nvSpPr>
            <p:cNvPr id="184" name="CuadroTexto 183"/>
            <p:cNvSpPr txBox="1"/>
            <p:nvPr/>
          </p:nvSpPr>
          <p:spPr>
            <a:xfrm>
              <a:off x="9339183" y="5085687"/>
              <a:ext cx="38183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smtClean="0">
                  <a:ln>
                    <a:noFill/>
                  </a:ln>
                  <a:solidFill>
                    <a:srgbClr val="2E6CA4"/>
                  </a:solidFill>
                  <a:effectLst/>
                  <a:uLnTx/>
                  <a:uFillTx/>
                  <a:latin typeface="Calibri" panose="020F0502020204030204"/>
                  <a:ea typeface="+mn-ea"/>
                  <a:cs typeface="+mn-cs"/>
                </a:rPr>
                <a:t>25%</a:t>
              </a:r>
              <a:endParaRPr kumimoji="0" lang="es-ES" sz="900" b="0" i="0" u="none" strike="noStrike" kern="1200" cap="none" spc="0" normalizeH="0" baseline="0" noProof="0" dirty="0">
                <a:ln>
                  <a:noFill/>
                </a:ln>
                <a:solidFill>
                  <a:srgbClr val="2E6CA4"/>
                </a:solidFill>
                <a:effectLst/>
                <a:uLnTx/>
                <a:uFillTx/>
                <a:latin typeface="Calibri" panose="020F0502020204030204"/>
                <a:ea typeface="+mn-ea"/>
                <a:cs typeface="+mn-cs"/>
              </a:endParaRPr>
            </a:p>
          </p:txBody>
        </p:sp>
      </p:grpSp>
      <p:sp>
        <p:nvSpPr>
          <p:cNvPr id="10" name="Rectángulo 9"/>
          <p:cNvSpPr/>
          <p:nvPr/>
        </p:nvSpPr>
        <p:spPr>
          <a:xfrm>
            <a:off x="119336" y="272002"/>
            <a:ext cx="11873488" cy="1144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p:cNvSpPr/>
          <p:nvPr/>
        </p:nvSpPr>
        <p:spPr>
          <a:xfrm>
            <a:off x="8461491" y="6581001"/>
            <a:ext cx="3730509" cy="292388"/>
          </a:xfrm>
          <a:prstGeom prst="rect">
            <a:avLst/>
          </a:prstGeom>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ES" sz="7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Infografía Ángel Borque (ASGECAP-HUMS).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Modificado de iconos realizados por </a:t>
            </a:r>
            <a:r>
              <a:rPr kumimoji="0" lang="es-E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Blackwoods</a:t>
            </a:r>
            <a:r>
              <a:rPr kumimoji="0" lang="es-E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Eucalyp</a:t>
            </a:r>
            <a:r>
              <a:rPr kumimoji="0" lang="es-ES" sz="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Freepick</a:t>
            </a:r>
            <a:r>
              <a:rPr kumimoji="0" lang="es-ES" sz="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y </a:t>
            </a:r>
            <a:r>
              <a:rPr kumimoji="0" lang="es-E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Pixel </a:t>
            </a:r>
            <a:r>
              <a:rPr kumimoji="0" lang="es-ES" sz="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perfect</a:t>
            </a:r>
            <a:r>
              <a:rPr kumimoji="0" lang="es-E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2"/>
              </a:rPr>
              <a:t>www.flaticon.com</a:t>
            </a:r>
            <a:r>
              <a:rPr kumimoji="0" lang="es-ES" sz="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3" name="Imagen 2"/>
          <p:cNvPicPr>
            <a:picLocks noChangeAspect="1"/>
          </p:cNvPicPr>
          <p:nvPr/>
        </p:nvPicPr>
        <p:blipFill>
          <a:blip r:embed="rId13"/>
          <a:stretch>
            <a:fillRect/>
          </a:stretch>
        </p:blipFill>
        <p:spPr>
          <a:xfrm>
            <a:off x="527036" y="349078"/>
            <a:ext cx="4240569" cy="4043614"/>
          </a:xfrm>
          <a:prstGeom prst="rect">
            <a:avLst/>
          </a:prstGeom>
        </p:spPr>
      </p:pic>
      <p:pic>
        <p:nvPicPr>
          <p:cNvPr id="8" name="Imagen 7"/>
          <p:cNvPicPr>
            <a:picLocks noChangeAspect="1"/>
          </p:cNvPicPr>
          <p:nvPr/>
        </p:nvPicPr>
        <p:blipFill>
          <a:blip r:embed="rId14"/>
          <a:stretch>
            <a:fillRect/>
          </a:stretch>
        </p:blipFill>
        <p:spPr>
          <a:xfrm>
            <a:off x="7660545" y="640826"/>
            <a:ext cx="3399299" cy="3790117"/>
          </a:xfrm>
          <a:prstGeom prst="rect">
            <a:avLst/>
          </a:prstGeom>
        </p:spPr>
      </p:pic>
      <p:grpSp>
        <p:nvGrpSpPr>
          <p:cNvPr id="144" name="Grupo 143"/>
          <p:cNvGrpSpPr/>
          <p:nvPr/>
        </p:nvGrpSpPr>
        <p:grpSpPr>
          <a:xfrm>
            <a:off x="119336" y="44743"/>
            <a:ext cx="11953328" cy="6808110"/>
            <a:chOff x="119336" y="44743"/>
            <a:chExt cx="11953328" cy="6808110"/>
          </a:xfrm>
        </p:grpSpPr>
        <p:cxnSp>
          <p:nvCxnSpPr>
            <p:cNvPr id="143" name="Conector recto 142"/>
            <p:cNvCxnSpPr/>
            <p:nvPr/>
          </p:nvCxnSpPr>
          <p:spPr>
            <a:xfrm>
              <a:off x="6115720" y="444853"/>
              <a:ext cx="9525" cy="6408000"/>
            </a:xfrm>
            <a:prstGeom prst="line">
              <a:avLst/>
            </a:prstGeom>
            <a:ln w="76200">
              <a:solidFill>
                <a:srgbClr val="BC916C"/>
              </a:solidFill>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119336" y="44743"/>
              <a:ext cx="11953328" cy="400110"/>
            </a:xfrm>
            <a:prstGeom prst="rect">
              <a:avLst/>
            </a:prstGeom>
            <a:solidFill>
              <a:srgbClr val="002060"/>
            </a:solidFill>
            <a:ln>
              <a:noFill/>
            </a:ln>
            <a:effectLst>
              <a:outerShdw blurRad="50800" dist="38100" dir="2700000" algn="tl" rotWithShape="0">
                <a:prstClr val="black">
                  <a:alpha val="40000"/>
                </a:prstClr>
              </a:outerShdw>
            </a:effectLst>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Mutaciones Somáticas, Germinales y Síndromes de Cáncer Hereditario (SCH)</a:t>
              </a:r>
            </a:p>
          </p:txBody>
        </p:sp>
      </p:grpSp>
      <p:sp>
        <p:nvSpPr>
          <p:cNvPr id="145" name="Pentágono 144"/>
          <p:cNvSpPr/>
          <p:nvPr/>
        </p:nvSpPr>
        <p:spPr>
          <a:xfrm rot="10800000">
            <a:off x="3799072" y="3634567"/>
            <a:ext cx="54000" cy="54000"/>
          </a:xfrm>
          <a:prstGeom prst="homePlate">
            <a:avLst/>
          </a:prstGeom>
          <a:solidFill>
            <a:srgbClr val="FF0000"/>
          </a:solidFill>
          <a:ln w="6350">
            <a:solidFill>
              <a:srgbClr val="8AD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52" name="Grupo 151"/>
          <p:cNvGrpSpPr/>
          <p:nvPr/>
        </p:nvGrpSpPr>
        <p:grpSpPr>
          <a:xfrm>
            <a:off x="683717" y="3223554"/>
            <a:ext cx="707873" cy="584775"/>
            <a:chOff x="541477" y="3223554"/>
            <a:chExt cx="707873" cy="584775"/>
          </a:xfrm>
        </p:grpSpPr>
        <p:sp>
          <p:nvSpPr>
            <p:cNvPr id="146" name="CuadroTexto 145"/>
            <p:cNvSpPr txBox="1"/>
            <p:nvPr/>
          </p:nvSpPr>
          <p:spPr>
            <a:xfrm>
              <a:off x="541477" y="3223554"/>
              <a:ext cx="696024" cy="584775"/>
            </a:xfrm>
            <a:prstGeom prst="rect">
              <a:avLst/>
            </a:prstGeom>
            <a:noFill/>
          </p:spPr>
          <p:txBody>
            <a:bodyPr wrap="none"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00B050"/>
                  </a:solidFill>
                  <a:effectLst/>
                  <a:uLnTx/>
                  <a:uFillTx/>
                  <a:latin typeface="Calibri" panose="020F0502020204030204"/>
                  <a:ea typeface="+mn-ea"/>
                  <a:cs typeface="+mn-cs"/>
                </a:rPr>
                <a:t>Terapia 1:</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FFC000">
                      <a:lumMod val="50000"/>
                    </a:srgbClr>
                  </a:solidFill>
                  <a:effectLst/>
                  <a:uLnTx/>
                  <a:uFillTx/>
                  <a:latin typeface="Calibri" panose="020F0502020204030204"/>
                  <a:ea typeface="+mn-ea"/>
                  <a:cs typeface="+mn-cs"/>
                </a:rPr>
                <a:t>Terapia 2:</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FF0000"/>
                  </a:solidFill>
                  <a:effectLst/>
                  <a:uLnTx/>
                  <a:uFillTx/>
                  <a:latin typeface="Calibri" panose="020F0502020204030204"/>
                  <a:ea typeface="+mn-ea"/>
                  <a:cs typeface="+mn-cs"/>
                </a:rPr>
                <a:t>Terapia 3:</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7030A0"/>
                  </a:solidFill>
                  <a:effectLst/>
                  <a:uLnTx/>
                  <a:uFillTx/>
                  <a:latin typeface="Calibri" panose="020F0502020204030204"/>
                  <a:ea typeface="+mn-ea"/>
                  <a:cs typeface="+mn-cs"/>
                </a:rPr>
                <a:t>Terapia 4:</a:t>
              </a:r>
              <a:endParaRPr kumimoji="0" lang="es-ES" sz="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47" name="Elipse 146"/>
            <p:cNvSpPr/>
            <p:nvPr/>
          </p:nvSpPr>
          <p:spPr>
            <a:xfrm>
              <a:off x="1177350" y="3663497"/>
              <a:ext cx="72000" cy="7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Cheurón 147"/>
            <p:cNvSpPr/>
            <p:nvPr/>
          </p:nvSpPr>
          <p:spPr>
            <a:xfrm rot="10800000">
              <a:off x="1177350" y="3541466"/>
              <a:ext cx="72000" cy="72000"/>
            </a:xfrm>
            <a:prstGeom prst="chevron">
              <a:avLst/>
            </a:prstGeom>
            <a:solidFill>
              <a:srgbClr val="FF000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Estrella de 7 puntas 148"/>
            <p:cNvSpPr/>
            <p:nvPr/>
          </p:nvSpPr>
          <p:spPr>
            <a:xfrm>
              <a:off x="1177350" y="3419435"/>
              <a:ext cx="72000" cy="72000"/>
            </a:xfrm>
            <a:prstGeom prst="star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Circular 149"/>
            <p:cNvSpPr/>
            <p:nvPr/>
          </p:nvSpPr>
          <p:spPr>
            <a:xfrm>
              <a:off x="1177350" y="3297404"/>
              <a:ext cx="72000" cy="72000"/>
            </a:xfrm>
            <a:prstGeom prst="pi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3" name="Grupo 152"/>
          <p:cNvGrpSpPr/>
          <p:nvPr/>
        </p:nvGrpSpPr>
        <p:grpSpPr>
          <a:xfrm>
            <a:off x="9836033" y="4080238"/>
            <a:ext cx="707873" cy="584775"/>
            <a:chOff x="541477" y="3223554"/>
            <a:chExt cx="707873" cy="584775"/>
          </a:xfrm>
        </p:grpSpPr>
        <p:sp>
          <p:nvSpPr>
            <p:cNvPr id="154" name="CuadroTexto 153"/>
            <p:cNvSpPr txBox="1"/>
            <p:nvPr/>
          </p:nvSpPr>
          <p:spPr>
            <a:xfrm>
              <a:off x="541477" y="3223554"/>
              <a:ext cx="696024" cy="584775"/>
            </a:xfrm>
            <a:prstGeom prst="rect">
              <a:avLst/>
            </a:prstGeom>
            <a:noFill/>
          </p:spPr>
          <p:txBody>
            <a:bodyPr wrap="none" rtlCol="0">
              <a:spAutoFit/>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00B050"/>
                  </a:solidFill>
                  <a:effectLst/>
                  <a:uLnTx/>
                  <a:uFillTx/>
                  <a:latin typeface="Calibri" panose="020F0502020204030204"/>
                  <a:ea typeface="+mn-ea"/>
                  <a:cs typeface="+mn-cs"/>
                </a:rPr>
                <a:t>Terapia 1:</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FFC000">
                      <a:lumMod val="50000"/>
                    </a:srgbClr>
                  </a:solidFill>
                  <a:effectLst/>
                  <a:uLnTx/>
                  <a:uFillTx/>
                  <a:latin typeface="Calibri" panose="020F0502020204030204"/>
                  <a:ea typeface="+mn-ea"/>
                  <a:cs typeface="+mn-cs"/>
                </a:rPr>
                <a:t>Terapia 2:</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FF0000"/>
                  </a:solidFill>
                  <a:effectLst/>
                  <a:uLnTx/>
                  <a:uFillTx/>
                  <a:latin typeface="Calibri" panose="020F0502020204030204"/>
                  <a:ea typeface="+mn-ea"/>
                  <a:cs typeface="+mn-cs"/>
                </a:rPr>
                <a:t>Terapia 3:</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800" b="1" i="0" u="none" strike="noStrike" kern="1200" cap="none" spc="0" normalizeH="0" baseline="0" noProof="0" dirty="0" smtClean="0">
                  <a:ln>
                    <a:noFill/>
                  </a:ln>
                  <a:solidFill>
                    <a:srgbClr val="7030A0"/>
                  </a:solidFill>
                  <a:effectLst/>
                  <a:uLnTx/>
                  <a:uFillTx/>
                  <a:latin typeface="Calibri" panose="020F0502020204030204"/>
                  <a:ea typeface="+mn-ea"/>
                  <a:cs typeface="+mn-cs"/>
                </a:rPr>
                <a:t>Terapia 4:</a:t>
              </a:r>
              <a:endParaRPr kumimoji="0" lang="es-ES" sz="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55" name="Elipse 154"/>
            <p:cNvSpPr/>
            <p:nvPr/>
          </p:nvSpPr>
          <p:spPr>
            <a:xfrm>
              <a:off x="1177350" y="3663497"/>
              <a:ext cx="72000" cy="7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Cheurón 155"/>
            <p:cNvSpPr/>
            <p:nvPr/>
          </p:nvSpPr>
          <p:spPr>
            <a:xfrm rot="10800000" flipH="1">
              <a:off x="1177350" y="3541466"/>
              <a:ext cx="72000" cy="72000"/>
            </a:xfrm>
            <a:prstGeom prst="chevron">
              <a:avLst/>
            </a:prstGeom>
            <a:solidFill>
              <a:srgbClr val="FF000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Estrella de 7 puntas 156"/>
            <p:cNvSpPr/>
            <p:nvPr/>
          </p:nvSpPr>
          <p:spPr>
            <a:xfrm>
              <a:off x="1177350" y="3419435"/>
              <a:ext cx="72000" cy="72000"/>
            </a:xfrm>
            <a:prstGeom prst="star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Circular 157"/>
            <p:cNvSpPr/>
            <p:nvPr/>
          </p:nvSpPr>
          <p:spPr>
            <a:xfrm>
              <a:off x="1177350" y="3297404"/>
              <a:ext cx="72000" cy="72000"/>
            </a:xfrm>
            <a:prstGeom prst="pi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9" name="Pentágono 158"/>
          <p:cNvSpPr/>
          <p:nvPr/>
        </p:nvSpPr>
        <p:spPr>
          <a:xfrm rot="10800000" flipH="1">
            <a:off x="8573564" y="3634567"/>
            <a:ext cx="54000" cy="54000"/>
          </a:xfrm>
          <a:prstGeom prst="homePlate">
            <a:avLst/>
          </a:prstGeom>
          <a:solidFill>
            <a:srgbClr val="FF0000"/>
          </a:solidFill>
          <a:ln w="6350">
            <a:solidFill>
              <a:srgbClr val="8AD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160" name="Imagen 159"/>
          <p:cNvPicPr>
            <a:picLocks noChangeAspect="1"/>
          </p:cNvPicPr>
          <p:nvPr/>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28305" y="3345029"/>
            <a:ext cx="180000" cy="180000"/>
          </a:xfrm>
          <a:prstGeom prst="rect">
            <a:avLst/>
          </a:prstGeom>
        </p:spPr>
      </p:pic>
      <p:pic>
        <p:nvPicPr>
          <p:cNvPr id="161" name="Imagen 160"/>
          <p:cNvPicPr>
            <a:picLocks noChangeAspect="1"/>
          </p:cNvPicPr>
          <p:nvPr/>
        </p:nvPicPr>
        <p:blipFill>
          <a:blip r:embed="rId16" cstate="print">
            <a:duotone>
              <a:schemeClr val="accent5">
                <a:shade val="45000"/>
                <a:satMod val="135000"/>
              </a:schemeClr>
              <a:prstClr val="white"/>
            </a:duotone>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91235" y="2954051"/>
            <a:ext cx="262924" cy="262924"/>
          </a:xfrm>
          <a:prstGeom prst="rect">
            <a:avLst/>
          </a:prstGeom>
        </p:spPr>
      </p:pic>
      <p:pic>
        <p:nvPicPr>
          <p:cNvPr id="162" name="Imagen 161"/>
          <p:cNvPicPr>
            <a:picLocks noChangeAspect="1"/>
          </p:cNvPicPr>
          <p:nvPr/>
        </p:nvPicPr>
        <p:blipFill>
          <a:blip r:embed="rId1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11665" y="3109492"/>
            <a:ext cx="165580" cy="165580"/>
          </a:xfrm>
          <a:prstGeom prst="rect">
            <a:avLst/>
          </a:prstGeom>
        </p:spPr>
      </p:pic>
      <p:pic>
        <p:nvPicPr>
          <p:cNvPr id="163" name="Imagen 162"/>
          <p:cNvPicPr>
            <a:picLocks noChangeAspect="1"/>
          </p:cNvPicPr>
          <p:nvPr/>
        </p:nvPicPr>
        <p:blipFill>
          <a:blip r:embed="rId1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68544" y="5860517"/>
            <a:ext cx="121183" cy="121183"/>
          </a:xfrm>
          <a:prstGeom prst="rect">
            <a:avLst/>
          </a:prstGeom>
        </p:spPr>
      </p:pic>
      <p:pic>
        <p:nvPicPr>
          <p:cNvPr id="164" name="Imagen 163"/>
          <p:cNvPicPr>
            <a:picLocks noChangeAspect="1"/>
          </p:cNvPicPr>
          <p:nvPr/>
        </p:nvPicPr>
        <p:blipFill>
          <a:blip r:embed="rId2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04470" y="5698713"/>
            <a:ext cx="120557" cy="120557"/>
          </a:xfrm>
          <a:prstGeom prst="rect">
            <a:avLst/>
          </a:prstGeom>
        </p:spPr>
      </p:pic>
      <p:sp>
        <p:nvSpPr>
          <p:cNvPr id="165" name="Pentágono 164"/>
          <p:cNvSpPr/>
          <p:nvPr/>
        </p:nvSpPr>
        <p:spPr>
          <a:xfrm rot="10800000" flipH="1">
            <a:off x="8667455" y="3136211"/>
            <a:ext cx="54000" cy="54000"/>
          </a:xfrm>
          <a:prstGeom prst="homePlate">
            <a:avLst/>
          </a:prstGeom>
          <a:solidFill>
            <a:srgbClr val="FF0000"/>
          </a:solidFill>
          <a:ln w="6350">
            <a:solidFill>
              <a:srgbClr val="8AD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6" name="Pentágono 165"/>
          <p:cNvSpPr/>
          <p:nvPr/>
        </p:nvSpPr>
        <p:spPr>
          <a:xfrm rot="10800000" flipH="1">
            <a:off x="8569703" y="3398959"/>
            <a:ext cx="54000" cy="54000"/>
          </a:xfrm>
          <a:prstGeom prst="homePlate">
            <a:avLst/>
          </a:prstGeom>
          <a:solidFill>
            <a:srgbClr val="FF0000"/>
          </a:solidFill>
          <a:ln w="6350">
            <a:solidFill>
              <a:srgbClr val="8AD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67" name="Pentágono 166"/>
          <p:cNvSpPr/>
          <p:nvPr/>
        </p:nvSpPr>
        <p:spPr>
          <a:xfrm rot="10800000" flipH="1">
            <a:off x="8294162" y="3058513"/>
            <a:ext cx="54000" cy="54000"/>
          </a:xfrm>
          <a:prstGeom prst="homePlate">
            <a:avLst/>
          </a:prstGeom>
          <a:solidFill>
            <a:srgbClr val="FF0000"/>
          </a:solidFill>
          <a:ln w="6350">
            <a:solidFill>
              <a:srgbClr val="8AD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3074" name="Picture 2" descr="próstata icono gratis"/>
          <p:cNvPicPr>
            <a:picLocks noChangeAspect="1" noChangeArrowheads="1"/>
          </p:cNvPicPr>
          <p:nvPr/>
        </p:nvPicPr>
        <p:blipFill>
          <a:blip r:embed="rId2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1557" y="5879511"/>
            <a:ext cx="157786" cy="157786"/>
          </a:xfrm>
          <a:prstGeom prst="rect">
            <a:avLst/>
          </a:prstGeom>
          <a:noFill/>
          <a:extLst>
            <a:ext uri="{909E8E84-426E-40DD-AFC4-6F175D3DCCD1}">
              <a14:hiddenFill xmlns:a14="http://schemas.microsoft.com/office/drawing/2010/main">
                <a:solidFill>
                  <a:srgbClr val="FFFFFF"/>
                </a:solidFill>
              </a14:hiddenFill>
            </a:ext>
          </a:extLst>
        </p:spPr>
      </p:pic>
      <p:pic>
        <p:nvPicPr>
          <p:cNvPr id="170" name="Imagen 169"/>
          <p:cNvPicPr>
            <a:picLocks noChangeAspect="1"/>
          </p:cNvPicPr>
          <p:nvPr/>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66327" y="5718491"/>
            <a:ext cx="161020" cy="161020"/>
          </a:xfrm>
          <a:prstGeom prst="rect">
            <a:avLst/>
          </a:prstGeom>
        </p:spPr>
      </p:pic>
      <p:pic>
        <p:nvPicPr>
          <p:cNvPr id="175" name="Imagen 174"/>
          <p:cNvPicPr>
            <a:picLocks noChangeAspect="1"/>
          </p:cNvPicPr>
          <p:nvPr/>
        </p:nvPicPr>
        <p:blipFill>
          <a:blip r:embed="rId23" cstate="print">
            <a:duotone>
              <a:schemeClr val="accent5">
                <a:shade val="45000"/>
                <a:satMod val="135000"/>
              </a:schemeClr>
              <a:prstClr val="white"/>
            </a:duotone>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95885" y="5554376"/>
            <a:ext cx="182437" cy="182437"/>
          </a:xfrm>
          <a:prstGeom prst="rect">
            <a:avLst/>
          </a:prstGeom>
        </p:spPr>
      </p:pic>
      <p:sp>
        <p:nvSpPr>
          <p:cNvPr id="171" name="Pentágono 170"/>
          <p:cNvSpPr/>
          <p:nvPr/>
        </p:nvSpPr>
        <p:spPr>
          <a:xfrm rot="10800000" flipH="1">
            <a:off x="7370237" y="5611213"/>
            <a:ext cx="54000" cy="54000"/>
          </a:xfrm>
          <a:prstGeom prst="homePlate">
            <a:avLst/>
          </a:prstGeom>
          <a:solidFill>
            <a:srgbClr val="FF0000"/>
          </a:solidFill>
          <a:ln w="6350">
            <a:solidFill>
              <a:srgbClr val="8AD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72" name="Pentágono 171"/>
          <p:cNvSpPr/>
          <p:nvPr/>
        </p:nvSpPr>
        <p:spPr>
          <a:xfrm rot="10800000" flipH="1">
            <a:off x="9046637" y="5735038"/>
            <a:ext cx="54000" cy="54000"/>
          </a:xfrm>
          <a:prstGeom prst="homePlate">
            <a:avLst/>
          </a:prstGeom>
          <a:solidFill>
            <a:srgbClr val="FF0000"/>
          </a:solidFill>
          <a:ln w="6350">
            <a:solidFill>
              <a:srgbClr val="8AD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85" name="Grupo 184"/>
          <p:cNvGrpSpPr/>
          <p:nvPr/>
        </p:nvGrpSpPr>
        <p:grpSpPr>
          <a:xfrm>
            <a:off x="3260680" y="2447473"/>
            <a:ext cx="2731966" cy="4195981"/>
            <a:chOff x="3118440" y="2447473"/>
            <a:chExt cx="2731966" cy="4195981"/>
          </a:xfrm>
        </p:grpSpPr>
        <p:pic>
          <p:nvPicPr>
            <p:cNvPr id="132" name="Imagen 131"/>
            <p:cNvPicPr>
              <a:picLocks noChangeAspect="1"/>
            </p:cNvPicPr>
            <p:nvPr/>
          </p:nvPicPr>
          <p:blipFill rotWithShape="1">
            <a:blip r:embed="rId11"/>
            <a:srcRect l="39012" t="22865" r="39608" b="33051"/>
            <a:stretch/>
          </p:blipFill>
          <p:spPr>
            <a:xfrm>
              <a:off x="4612108" y="2447473"/>
              <a:ext cx="1238298" cy="2071857"/>
            </a:xfrm>
            <a:prstGeom prst="rect">
              <a:avLst/>
            </a:prstGeom>
          </p:spPr>
        </p:pic>
        <p:grpSp>
          <p:nvGrpSpPr>
            <p:cNvPr id="139" name="Grupo 138"/>
            <p:cNvGrpSpPr/>
            <p:nvPr/>
          </p:nvGrpSpPr>
          <p:grpSpPr>
            <a:xfrm>
              <a:off x="3118440" y="3377906"/>
              <a:ext cx="2731966" cy="3265548"/>
              <a:chOff x="3125909" y="3613469"/>
              <a:chExt cx="2731966" cy="3265548"/>
            </a:xfrm>
          </p:grpSpPr>
          <p:grpSp>
            <p:nvGrpSpPr>
              <p:cNvPr id="138" name="Grupo 137"/>
              <p:cNvGrpSpPr/>
              <p:nvPr/>
            </p:nvGrpSpPr>
            <p:grpSpPr>
              <a:xfrm>
                <a:off x="3125909" y="4676742"/>
                <a:ext cx="2731966" cy="2202275"/>
                <a:chOff x="2375550" y="4655726"/>
                <a:chExt cx="2731966" cy="2202275"/>
              </a:xfrm>
            </p:grpSpPr>
            <p:pic>
              <p:nvPicPr>
                <p:cNvPr id="39" name="Imagen 38"/>
                <p:cNvPicPr>
                  <a:picLocks noChangeAspect="1"/>
                </p:cNvPicPr>
                <p:nvPr/>
              </p:nvPicPr>
              <p:blipFill>
                <a:blip r:embed="rId25">
                  <a:extLst>
                    <a:ext uri="{BEBA8EAE-BF5A-486C-A8C5-ECC9F3942E4B}">
                      <a14:imgProps xmlns:a14="http://schemas.microsoft.com/office/drawing/2010/main">
                        <a14:imgLayer r:embed="rId6">
                          <a14:imgEffect>
                            <a14:backgroundRemoval t="3704" b="97138" l="2317" r="89189">
                              <a14:backgroundMark x1="4633" y1="20875" x2="8108" y2="35185"/>
                            </a14:backgroundRemoval>
                          </a14:imgEffect>
                        </a14:imgLayer>
                      </a14:imgProps>
                    </a:ext>
                  </a:extLst>
                </a:blip>
                <a:stretch>
                  <a:fillRect/>
                </a:stretch>
              </p:blipFill>
              <p:spPr>
                <a:xfrm>
                  <a:off x="3074226" y="5504532"/>
                  <a:ext cx="590149" cy="1353469"/>
                </a:xfrm>
                <a:prstGeom prst="rect">
                  <a:avLst/>
                </a:prstGeom>
              </p:spPr>
            </p:pic>
            <p:pic>
              <p:nvPicPr>
                <p:cNvPr id="62" name="Imagen 61"/>
                <p:cNvPicPr>
                  <a:picLocks noChangeAspect="1"/>
                </p:cNvPicPr>
                <p:nvPr/>
              </p:nvPicPr>
              <p:blipFill>
                <a:blip r:embed="rId26">
                  <a:extLst>
                    <a:ext uri="{BEBA8EAE-BF5A-486C-A8C5-ECC9F3942E4B}">
                      <a14:imgProps xmlns:a14="http://schemas.microsoft.com/office/drawing/2010/main">
                        <a14:imgLayer r:embed="rId4">
                          <a14:imgEffect>
                            <a14:backgroundRemoval t="10000" b="97400" l="10000" r="90000">
                              <a14:foregroundMark x1="42381" y1="17000" x2="55238" y2="19200"/>
                            </a14:backgroundRemoval>
                          </a14:imgEffect>
                        </a14:imgLayer>
                      </a14:imgProps>
                    </a:ext>
                  </a:extLst>
                </a:blip>
                <a:stretch>
                  <a:fillRect/>
                </a:stretch>
              </p:blipFill>
              <p:spPr>
                <a:xfrm>
                  <a:off x="2375550" y="5497410"/>
                  <a:ext cx="542926" cy="1292682"/>
                </a:xfrm>
                <a:prstGeom prst="rect">
                  <a:avLst/>
                </a:prstGeom>
              </p:spPr>
            </p:pic>
            <p:pic>
              <p:nvPicPr>
                <p:cNvPr id="63" name="Imagen 62"/>
                <p:cNvPicPr>
                  <a:picLocks noChangeAspect="1"/>
                </p:cNvPicPr>
                <p:nvPr/>
              </p:nvPicPr>
              <p:blipFill>
                <a:blip r:embed="rId27">
                  <a:extLst>
                    <a:ext uri="{BEBA8EAE-BF5A-486C-A8C5-ECC9F3942E4B}">
                      <a14:imgProps xmlns:a14="http://schemas.microsoft.com/office/drawing/2010/main">
                        <a14:imgLayer r:embed="rId6">
                          <a14:imgEffect>
                            <a14:backgroundRemoval t="3704" b="95286" l="0" r="89189">
                              <a14:backgroundMark x1="4247" y1="22391" x2="7722" y2="35185"/>
                            </a14:backgroundRemoval>
                          </a14:imgEffect>
                        </a14:imgLayer>
                      </a14:imgProps>
                    </a:ext>
                  </a:extLst>
                </a:blip>
                <a:stretch>
                  <a:fillRect/>
                </a:stretch>
              </p:blipFill>
              <p:spPr>
                <a:xfrm>
                  <a:off x="3820125" y="5504532"/>
                  <a:ext cx="590149" cy="1353469"/>
                </a:xfrm>
                <a:prstGeom prst="rect">
                  <a:avLst/>
                </a:prstGeom>
              </p:spPr>
            </p:pic>
            <p:pic>
              <p:nvPicPr>
                <p:cNvPr id="64" name="Imagen 63"/>
                <p:cNvPicPr>
                  <a:picLocks noChangeAspect="1"/>
                </p:cNvPicPr>
                <p:nvPr/>
              </p:nvPicPr>
              <p:blipFill>
                <a:blip r:embed="rId28">
                  <a:extLst>
                    <a:ext uri="{BEBA8EAE-BF5A-486C-A8C5-ECC9F3942E4B}">
                      <a14:imgProps xmlns:a14="http://schemas.microsoft.com/office/drawing/2010/main">
                        <a14:imgLayer r:embed="rId4">
                          <a14:imgEffect>
                            <a14:backgroundRemoval t="10000" b="100000" l="10000" r="90000">
                              <a14:foregroundMark x1="43333" y1="18000" x2="55238" y2="16000"/>
                            </a14:backgroundRemoval>
                          </a14:imgEffect>
                        </a14:imgLayer>
                      </a14:imgProps>
                    </a:ext>
                  </a:extLst>
                </a:blip>
                <a:stretch>
                  <a:fillRect/>
                </a:stretch>
              </p:blipFill>
              <p:spPr>
                <a:xfrm>
                  <a:off x="4564590" y="5504532"/>
                  <a:ext cx="542926" cy="1292682"/>
                </a:xfrm>
                <a:prstGeom prst="rect">
                  <a:avLst/>
                </a:prstGeom>
              </p:spPr>
            </p:pic>
            <p:grpSp>
              <p:nvGrpSpPr>
                <p:cNvPr id="94" name="Grupo 93"/>
                <p:cNvGrpSpPr/>
                <p:nvPr/>
              </p:nvGrpSpPr>
              <p:grpSpPr>
                <a:xfrm>
                  <a:off x="2590937" y="4655726"/>
                  <a:ext cx="2227538" cy="900000"/>
                  <a:chOff x="2590937" y="4655726"/>
                  <a:chExt cx="2227538" cy="900000"/>
                </a:xfrm>
              </p:grpSpPr>
              <p:cxnSp>
                <p:nvCxnSpPr>
                  <p:cNvPr id="74" name="Conector angular 73"/>
                  <p:cNvCxnSpPr/>
                  <p:nvPr/>
                </p:nvCxnSpPr>
                <p:spPr>
                  <a:xfrm rot="5400000">
                    <a:off x="3072475" y="4925726"/>
                    <a:ext cx="900000" cy="360000"/>
                  </a:xfrm>
                  <a:prstGeom prst="bentConnector3">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cxnSp>
                <p:nvCxnSpPr>
                  <p:cNvPr id="75" name="Conector angular 74"/>
                  <p:cNvCxnSpPr/>
                  <p:nvPr/>
                </p:nvCxnSpPr>
                <p:spPr>
                  <a:xfrm rot="16200000" flipH="1">
                    <a:off x="3432475" y="4925726"/>
                    <a:ext cx="900000" cy="360000"/>
                  </a:xfrm>
                  <a:prstGeom prst="bentConnector3">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cxnSp>
                <p:nvCxnSpPr>
                  <p:cNvPr id="78" name="Conector angular 77"/>
                  <p:cNvCxnSpPr/>
                  <p:nvPr/>
                </p:nvCxnSpPr>
                <p:spPr>
                  <a:xfrm>
                    <a:off x="4062475" y="5105726"/>
                    <a:ext cx="756000" cy="450000"/>
                  </a:xfrm>
                  <a:prstGeom prst="bentConnector2">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cxnSp>
                <p:nvCxnSpPr>
                  <p:cNvPr id="79" name="Conector angular 78"/>
                  <p:cNvCxnSpPr/>
                  <p:nvPr/>
                </p:nvCxnSpPr>
                <p:spPr>
                  <a:xfrm flipH="1">
                    <a:off x="2590937" y="5105726"/>
                    <a:ext cx="756000" cy="450000"/>
                  </a:xfrm>
                  <a:prstGeom prst="bentConnector2">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grpSp>
          </p:grpSp>
          <p:cxnSp>
            <p:nvCxnSpPr>
              <p:cNvPr id="135" name="Conector angular 134"/>
              <p:cNvCxnSpPr/>
              <p:nvPr/>
            </p:nvCxnSpPr>
            <p:spPr>
              <a:xfrm rot="16200000" flipH="1">
                <a:off x="3747276" y="4009955"/>
                <a:ext cx="1103223" cy="310252"/>
              </a:xfrm>
              <a:prstGeom prst="bentConnector3">
                <a:avLst>
                  <a:gd name="adj1" fmla="val -76"/>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cxnSp>
            <p:nvCxnSpPr>
              <p:cNvPr id="137" name="Conector angular 136"/>
              <p:cNvCxnSpPr/>
              <p:nvPr/>
            </p:nvCxnSpPr>
            <p:spPr>
              <a:xfrm rot="5400000">
                <a:off x="4057527" y="4009955"/>
                <a:ext cx="1103223" cy="310252"/>
              </a:xfrm>
              <a:prstGeom prst="bentConnector3">
                <a:avLst>
                  <a:gd name="adj1" fmla="val -76"/>
                </a:avLst>
              </a:prstGeom>
              <a:ln w="19050">
                <a:solidFill>
                  <a:srgbClr val="BE5108"/>
                </a:solidFill>
              </a:ln>
            </p:spPr>
            <p:style>
              <a:lnRef idx="1">
                <a:schemeClr val="accent1"/>
              </a:lnRef>
              <a:fillRef idx="0">
                <a:schemeClr val="accent1"/>
              </a:fillRef>
              <a:effectRef idx="0">
                <a:schemeClr val="accent1"/>
              </a:effectRef>
              <a:fontRef idx="minor">
                <a:schemeClr val="tx1"/>
              </a:fontRef>
            </p:style>
          </p:cxnSp>
        </p:grpSp>
      </p:grpSp>
      <p:sp>
        <p:nvSpPr>
          <p:cNvPr id="4" name="Rectángulo 3"/>
          <p:cNvSpPr/>
          <p:nvPr/>
        </p:nvSpPr>
        <p:spPr>
          <a:xfrm>
            <a:off x="527036" y="1200839"/>
            <a:ext cx="1675358" cy="1989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ángulo 69"/>
          <p:cNvSpPr/>
          <p:nvPr/>
        </p:nvSpPr>
        <p:spPr>
          <a:xfrm>
            <a:off x="9424406" y="1044154"/>
            <a:ext cx="1675358" cy="2946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5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wipe(up)">
                                      <p:cBhvr>
                                        <p:cTn id="19" dur="250"/>
                                        <p:tgtEl>
                                          <p:spTgt spid="18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5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6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6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6"/>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165"/>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6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86"/>
                                        </p:tgtEl>
                                        <p:attrNameLst>
                                          <p:attrName>style.visibility</p:attrName>
                                        </p:attrNameLst>
                                      </p:cBhvr>
                                      <p:to>
                                        <p:strVal val="visible"/>
                                      </p:to>
                                    </p:set>
                                    <p:animEffect transition="in" filter="wipe(up)">
                                      <p:cBhvr>
                                        <p:cTn id="56" dur="250"/>
                                        <p:tgtEl>
                                          <p:spTgt spid="18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59" grpId="0" animBg="1"/>
      <p:bldP spid="165" grpId="0" animBg="1"/>
      <p:bldP spid="166" grpId="0" animBg="1"/>
      <p:bldP spid="167" grpId="0" animBg="1"/>
      <p:bldP spid="171" grpId="0" animBg="1"/>
      <p:bldP spid="172" grpId="0" animBg="1"/>
      <p:bldP spid="4" grpId="0" animBg="1"/>
      <p:bldP spid="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esquinas redondeadas 2"/>
          <p:cNvSpPr>
            <a:spLocks noChangeArrowheads="1"/>
          </p:cNvSpPr>
          <p:nvPr/>
        </p:nvSpPr>
        <p:spPr bwMode="auto">
          <a:xfrm>
            <a:off x="185719" y="131357"/>
            <a:ext cx="5857240" cy="540000"/>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2800" b="1" i="0" u="none" strike="noStrike" kern="1200" cap="none" spc="0" normalizeH="0" baseline="0" noProof="0" dirty="0" smtClean="0">
                <a:ln>
                  <a:noFill/>
                </a:ln>
                <a:solidFill>
                  <a:srgbClr val="800000"/>
                </a:solidFill>
                <a:effectLst/>
                <a:uLnTx/>
                <a:uFillTx/>
                <a:latin typeface="Calibri" panose="020F0502020204030204"/>
                <a:ea typeface="+mn-ea"/>
                <a:cs typeface="+mn-cs"/>
              </a:rPr>
              <a:t>CaP </a:t>
            </a:r>
            <a:r>
              <a:rPr kumimoji="0" lang="es-ES" altLang="es-ES" sz="2800" b="1" i="0" u="none" strike="noStrike" kern="1200" cap="none" spc="0" normalizeH="0" baseline="0" noProof="0" dirty="0">
                <a:ln>
                  <a:noFill/>
                </a:ln>
                <a:solidFill>
                  <a:srgbClr val="800000"/>
                </a:solidFill>
                <a:effectLst/>
                <a:uLnTx/>
                <a:uFillTx/>
                <a:latin typeface="Calibri" panose="020F0502020204030204"/>
                <a:ea typeface="+mn-ea"/>
                <a:cs typeface="+mn-cs"/>
              </a:rPr>
              <a:t>localizado/localmente avanzado</a:t>
            </a:r>
            <a:r>
              <a:rPr kumimoji="0" lang="es-ES" altLang="es-ES" sz="2800" b="0" i="0" u="none" strike="noStrike" kern="1200" cap="none" spc="0" normalizeH="0" baseline="0" noProof="0" dirty="0">
                <a:ln>
                  <a:noFill/>
                </a:ln>
                <a:solidFill>
                  <a:srgbClr val="800000"/>
                </a:solidFill>
                <a:effectLst/>
                <a:uLnTx/>
                <a:uFillTx/>
                <a:latin typeface="Calibri" panose="020F0502020204030204"/>
                <a:ea typeface="+mn-ea"/>
                <a:cs typeface="+mn-cs"/>
              </a:rPr>
              <a:t>:</a:t>
            </a:r>
          </a:p>
        </p:txBody>
      </p:sp>
      <p:sp>
        <p:nvSpPr>
          <p:cNvPr id="40" name="Rectángulo 39"/>
          <p:cNvSpPr/>
          <p:nvPr/>
        </p:nvSpPr>
        <p:spPr>
          <a:xfrm>
            <a:off x="6312024" y="221357"/>
            <a:ext cx="5786120" cy="36000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1.302 </a:t>
            </a:r>
            <a:r>
              <a:rPr kumimoji="0" lang="es-ES" sz="1000" b="0" i="0" u="none" strike="noStrike" kern="1200" cap="none" spc="0" normalizeH="0" baseline="0" noProof="0" dirty="0" err="1">
                <a:ln>
                  <a:noFill/>
                </a:ln>
                <a:solidFill>
                  <a:prstClr val="black"/>
                </a:solidFill>
                <a:effectLst/>
                <a:uLnTx/>
                <a:uFillTx/>
                <a:latin typeface="Calibri" panose="020F0502020204030204"/>
                <a:ea typeface="+mn-ea"/>
                <a:cs typeface="+mn-cs"/>
              </a:rPr>
              <a:t>pacs</a:t>
            </a: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 (535 PR + 767 EBRT) CaP localizado/localmente avanzado. Mediana de seguimiento, 64 meses.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67 mutaciones </a:t>
            </a:r>
            <a:r>
              <a:rPr kumimoji="0" lang="es-ES" sz="1000" b="0" i="1" u="none" strike="noStrike" kern="1200" cap="none" spc="0" normalizeH="0" baseline="0" noProof="0" dirty="0">
                <a:ln>
                  <a:noFill/>
                </a:ln>
                <a:solidFill>
                  <a:prstClr val="black"/>
                </a:solidFill>
                <a:effectLst/>
                <a:uLnTx/>
                <a:uFillTx/>
                <a:latin typeface="Calibri" panose="020F0502020204030204"/>
                <a:ea typeface="+mn-ea"/>
                <a:cs typeface="+mn-cs"/>
              </a:rPr>
              <a:t>gBRCA2</a:t>
            </a:r>
            <a:r>
              <a:rPr kumimoji="0" lang="es-ES" sz="1000" b="0" i="0" u="none" strike="noStrike" kern="1200" cap="none" spc="0" normalizeH="0" baseline="0" noProof="0" dirty="0">
                <a:ln>
                  <a:noFill/>
                </a:ln>
                <a:solidFill>
                  <a:prstClr val="black"/>
                </a:solidFill>
                <a:effectLst/>
                <a:uLnTx/>
                <a:uFillTx/>
                <a:latin typeface="Calibri" panose="020F0502020204030204"/>
                <a:ea typeface="+mn-ea"/>
                <a:cs typeface="+mn-cs"/>
              </a:rPr>
              <a:t> (5,1%): 35 en PR + 32 en EBRT</a:t>
            </a:r>
          </a:p>
        </p:txBody>
      </p:sp>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1295300"/>
            <a:ext cx="5875338"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917" y="1342925"/>
            <a:ext cx="6061074"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orma libre 22"/>
          <p:cNvSpPr/>
          <p:nvPr/>
        </p:nvSpPr>
        <p:spPr>
          <a:xfrm>
            <a:off x="1107706" y="1590583"/>
            <a:ext cx="3849329" cy="2595716"/>
          </a:xfrm>
          <a:custGeom>
            <a:avLst/>
            <a:gdLst>
              <a:gd name="connsiteX0" fmla="*/ 3849329 w 3849329"/>
              <a:gd name="connsiteY0" fmla="*/ 2536722 h 2595716"/>
              <a:gd name="connsiteX1" fmla="*/ 2271251 w 3849329"/>
              <a:gd name="connsiteY1" fmla="*/ 2595716 h 2595716"/>
              <a:gd name="connsiteX2" fmla="*/ 1887793 w 3849329"/>
              <a:gd name="connsiteY2" fmla="*/ 1799303 h 2595716"/>
              <a:gd name="connsiteX3" fmla="*/ 1076632 w 3849329"/>
              <a:gd name="connsiteY3" fmla="*/ 1106129 h 2595716"/>
              <a:gd name="connsiteX4" fmla="*/ 545690 w 3849329"/>
              <a:gd name="connsiteY4" fmla="*/ 575187 h 2595716"/>
              <a:gd name="connsiteX5" fmla="*/ 162232 w 3849329"/>
              <a:gd name="connsiteY5" fmla="*/ 294968 h 2595716"/>
              <a:gd name="connsiteX6" fmla="*/ 0 w 3849329"/>
              <a:gd name="connsiteY6" fmla="*/ 14748 h 2595716"/>
              <a:gd name="connsiteX7" fmla="*/ 117987 w 3849329"/>
              <a:gd name="connsiteY7" fmla="*/ 0 h 2595716"/>
              <a:gd name="connsiteX8" fmla="*/ 235974 w 3849329"/>
              <a:gd name="connsiteY8" fmla="*/ 0 h 2595716"/>
              <a:gd name="connsiteX9" fmla="*/ 294967 w 3849329"/>
              <a:gd name="connsiteY9" fmla="*/ 14748 h 2595716"/>
              <a:gd name="connsiteX10" fmla="*/ 457200 w 3849329"/>
              <a:gd name="connsiteY10" fmla="*/ 73742 h 2595716"/>
              <a:gd name="connsiteX11" fmla="*/ 884903 w 3849329"/>
              <a:gd name="connsiteY11" fmla="*/ 250722 h 2595716"/>
              <a:gd name="connsiteX12" fmla="*/ 1445342 w 3849329"/>
              <a:gd name="connsiteY12" fmla="*/ 737419 h 2595716"/>
              <a:gd name="connsiteX13" fmla="*/ 2212258 w 3849329"/>
              <a:gd name="connsiteY13" fmla="*/ 1224116 h 2595716"/>
              <a:gd name="connsiteX14" fmla="*/ 2905432 w 3849329"/>
              <a:gd name="connsiteY14" fmla="*/ 1592826 h 2595716"/>
              <a:gd name="connsiteX15" fmla="*/ 2949677 w 3849329"/>
              <a:gd name="connsiteY15" fmla="*/ 1755058 h 2595716"/>
              <a:gd name="connsiteX16" fmla="*/ 2979174 w 3849329"/>
              <a:gd name="connsiteY16" fmla="*/ 1828800 h 2595716"/>
              <a:gd name="connsiteX17" fmla="*/ 3008671 w 3849329"/>
              <a:gd name="connsiteY17" fmla="*/ 1887793 h 2595716"/>
              <a:gd name="connsiteX18" fmla="*/ 3613355 w 3849329"/>
              <a:gd name="connsiteY18" fmla="*/ 2300748 h 2595716"/>
              <a:gd name="connsiteX19" fmla="*/ 3790335 w 3849329"/>
              <a:gd name="connsiteY19" fmla="*/ 2462980 h 259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9329" h="2595716">
                <a:moveTo>
                  <a:pt x="3849329" y="2536722"/>
                </a:moveTo>
                <a:lnTo>
                  <a:pt x="2271251" y="2595716"/>
                </a:lnTo>
                <a:lnTo>
                  <a:pt x="1887793" y="1799303"/>
                </a:lnTo>
                <a:lnTo>
                  <a:pt x="1076632" y="1106129"/>
                </a:lnTo>
                <a:lnTo>
                  <a:pt x="545690" y="575187"/>
                </a:lnTo>
                <a:lnTo>
                  <a:pt x="162232" y="294968"/>
                </a:lnTo>
                <a:lnTo>
                  <a:pt x="0" y="14748"/>
                </a:lnTo>
                <a:lnTo>
                  <a:pt x="117987" y="0"/>
                </a:lnTo>
                <a:lnTo>
                  <a:pt x="235974" y="0"/>
                </a:lnTo>
                <a:lnTo>
                  <a:pt x="294967" y="14748"/>
                </a:lnTo>
                <a:lnTo>
                  <a:pt x="457200" y="73742"/>
                </a:lnTo>
                <a:lnTo>
                  <a:pt x="884903" y="250722"/>
                </a:lnTo>
                <a:lnTo>
                  <a:pt x="1445342" y="737419"/>
                </a:lnTo>
                <a:lnTo>
                  <a:pt x="2212258" y="1224116"/>
                </a:lnTo>
                <a:lnTo>
                  <a:pt x="2905432" y="1592826"/>
                </a:lnTo>
                <a:cubicBezTo>
                  <a:pt x="2920180" y="1646903"/>
                  <a:pt x="2932958" y="1701557"/>
                  <a:pt x="2949677" y="1755058"/>
                </a:cubicBezTo>
                <a:cubicBezTo>
                  <a:pt x="2957574" y="1780327"/>
                  <a:pt x="2968422" y="1804608"/>
                  <a:pt x="2979174" y="1828800"/>
                </a:cubicBezTo>
                <a:cubicBezTo>
                  <a:pt x="2988103" y="1848891"/>
                  <a:pt x="3008671" y="1887793"/>
                  <a:pt x="3008671" y="1887793"/>
                </a:cubicBezTo>
                <a:lnTo>
                  <a:pt x="3613355" y="2300748"/>
                </a:lnTo>
                <a:lnTo>
                  <a:pt x="3790335" y="246298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a libre 23"/>
          <p:cNvSpPr/>
          <p:nvPr/>
        </p:nvSpPr>
        <p:spPr>
          <a:xfrm>
            <a:off x="6986167" y="1675386"/>
            <a:ext cx="4229100" cy="3371850"/>
          </a:xfrm>
          <a:custGeom>
            <a:avLst/>
            <a:gdLst>
              <a:gd name="connsiteX0" fmla="*/ 4076700 w 4229100"/>
              <a:gd name="connsiteY0" fmla="*/ 3371850 h 3371850"/>
              <a:gd name="connsiteX1" fmla="*/ 4210050 w 4229100"/>
              <a:gd name="connsiteY1" fmla="*/ 3371850 h 3371850"/>
              <a:gd name="connsiteX2" fmla="*/ 4200525 w 4229100"/>
              <a:gd name="connsiteY2" fmla="*/ 2819400 h 3371850"/>
              <a:gd name="connsiteX3" fmla="*/ 4229100 w 4229100"/>
              <a:gd name="connsiteY3" fmla="*/ 2105025 h 3371850"/>
              <a:gd name="connsiteX4" fmla="*/ 4200525 w 4229100"/>
              <a:gd name="connsiteY4" fmla="*/ 1609725 h 3371850"/>
              <a:gd name="connsiteX5" fmla="*/ 3409950 w 4229100"/>
              <a:gd name="connsiteY5" fmla="*/ 1514475 h 3371850"/>
              <a:gd name="connsiteX6" fmla="*/ 1971675 w 4229100"/>
              <a:gd name="connsiteY6" fmla="*/ 942975 h 3371850"/>
              <a:gd name="connsiteX7" fmla="*/ 1362075 w 4229100"/>
              <a:gd name="connsiteY7" fmla="*/ 581025 h 3371850"/>
              <a:gd name="connsiteX8" fmla="*/ 952500 w 4229100"/>
              <a:gd name="connsiteY8" fmla="*/ 247650 h 3371850"/>
              <a:gd name="connsiteX9" fmla="*/ 733425 w 4229100"/>
              <a:gd name="connsiteY9" fmla="*/ 142875 h 3371850"/>
              <a:gd name="connsiteX10" fmla="*/ 571500 w 4229100"/>
              <a:gd name="connsiteY10" fmla="*/ 38100 h 3371850"/>
              <a:gd name="connsiteX11" fmla="*/ 295275 w 4229100"/>
              <a:gd name="connsiteY11" fmla="*/ 0 h 3371850"/>
              <a:gd name="connsiteX12" fmla="*/ 0 w 4229100"/>
              <a:gd name="connsiteY12" fmla="*/ 0 h 3371850"/>
              <a:gd name="connsiteX13" fmla="*/ 104775 w 4229100"/>
              <a:gd name="connsiteY13" fmla="*/ 371475 h 3371850"/>
              <a:gd name="connsiteX14" fmla="*/ 1562100 w 4229100"/>
              <a:gd name="connsiteY14" fmla="*/ 1685925 h 3371850"/>
              <a:gd name="connsiteX15" fmla="*/ 2771775 w 4229100"/>
              <a:gd name="connsiteY15" fmla="*/ 2095500 h 3371850"/>
              <a:gd name="connsiteX16" fmla="*/ 3552825 w 4229100"/>
              <a:gd name="connsiteY16" fmla="*/ 2095500 h 3371850"/>
              <a:gd name="connsiteX17" fmla="*/ 4038600 w 4229100"/>
              <a:gd name="connsiteY17" fmla="*/ 2343150 h 3371850"/>
              <a:gd name="connsiteX18" fmla="*/ 4095750 w 4229100"/>
              <a:gd name="connsiteY18" fmla="*/ 2571750 h 3371850"/>
              <a:gd name="connsiteX19" fmla="*/ 4067175 w 4229100"/>
              <a:gd name="connsiteY19" fmla="*/ 3095625 h 3371850"/>
              <a:gd name="connsiteX20" fmla="*/ 4105275 w 4229100"/>
              <a:gd name="connsiteY20" fmla="*/ 3314700 h 3371850"/>
              <a:gd name="connsiteX21" fmla="*/ 4076700 w 4229100"/>
              <a:gd name="connsiteY21" fmla="*/ 3371850 h 337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9100" h="3371850">
                <a:moveTo>
                  <a:pt x="4076700" y="3371850"/>
                </a:moveTo>
                <a:lnTo>
                  <a:pt x="4210050" y="3371850"/>
                </a:lnTo>
                <a:lnTo>
                  <a:pt x="4200525" y="2819400"/>
                </a:lnTo>
                <a:lnTo>
                  <a:pt x="4229100" y="2105025"/>
                </a:lnTo>
                <a:lnTo>
                  <a:pt x="4200525" y="1609725"/>
                </a:lnTo>
                <a:lnTo>
                  <a:pt x="3409950" y="1514475"/>
                </a:lnTo>
                <a:lnTo>
                  <a:pt x="1971675" y="942975"/>
                </a:lnTo>
                <a:lnTo>
                  <a:pt x="1362075" y="581025"/>
                </a:lnTo>
                <a:lnTo>
                  <a:pt x="952500" y="247650"/>
                </a:lnTo>
                <a:lnTo>
                  <a:pt x="733425" y="142875"/>
                </a:lnTo>
                <a:lnTo>
                  <a:pt x="571500" y="38100"/>
                </a:lnTo>
                <a:lnTo>
                  <a:pt x="295275" y="0"/>
                </a:lnTo>
                <a:lnTo>
                  <a:pt x="0" y="0"/>
                </a:lnTo>
                <a:lnTo>
                  <a:pt x="104775" y="371475"/>
                </a:lnTo>
                <a:lnTo>
                  <a:pt x="1562100" y="1685925"/>
                </a:lnTo>
                <a:lnTo>
                  <a:pt x="2771775" y="2095500"/>
                </a:lnTo>
                <a:lnTo>
                  <a:pt x="3552825" y="2095500"/>
                </a:lnTo>
                <a:lnTo>
                  <a:pt x="4038600" y="2343150"/>
                </a:lnTo>
                <a:lnTo>
                  <a:pt x="4095750" y="2571750"/>
                </a:lnTo>
                <a:lnTo>
                  <a:pt x="4067175" y="3095625"/>
                </a:lnTo>
                <a:lnTo>
                  <a:pt x="4105275" y="3314700"/>
                </a:lnTo>
                <a:lnTo>
                  <a:pt x="4076700" y="33718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uadroTexto 24"/>
          <p:cNvSpPr txBox="1"/>
          <p:nvPr/>
        </p:nvSpPr>
        <p:spPr>
          <a:xfrm>
            <a:off x="5245202" y="2121263"/>
            <a:ext cx="606256" cy="307777"/>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700" b="1" i="0" u="none" strike="noStrike" kern="1200" cap="none" spc="0" normalizeH="0" baseline="0" noProof="0" dirty="0" smtClean="0">
                <a:ln>
                  <a:noFill/>
                </a:ln>
                <a:solidFill>
                  <a:srgbClr val="1C2A87"/>
                </a:solidFill>
                <a:effectLst/>
                <a:uLnTx/>
                <a:uFillTx/>
                <a:latin typeface="Arial" panose="020B0604020202020204" pitchFamily="34" charset="0"/>
                <a:ea typeface="+mn-ea"/>
              </a:rPr>
              <a:t>Non </a:t>
            </a:r>
            <a:r>
              <a:rPr kumimoji="0" lang="es-ES" sz="700" b="1" i="0" u="none" strike="noStrike" kern="1200" cap="none" spc="0" normalizeH="0" baseline="0" noProof="0" dirty="0" err="1" smtClean="0">
                <a:ln>
                  <a:noFill/>
                </a:ln>
                <a:solidFill>
                  <a:srgbClr val="1C2A87"/>
                </a:solidFill>
                <a:effectLst/>
                <a:uLnTx/>
                <a:uFillTx/>
                <a:latin typeface="Arial" panose="020B0604020202020204" pitchFamily="34" charset="0"/>
                <a:ea typeface="+mn-ea"/>
              </a:rPr>
              <a:t>carrier</a:t>
            </a:r>
            <a:endParaRPr kumimoji="0" lang="es-ES" sz="700" b="1" i="0" u="none" strike="noStrike" kern="1200" cap="none" spc="0" normalizeH="0" baseline="0" noProof="0" dirty="0" smtClean="0">
              <a:ln>
                <a:noFill/>
              </a:ln>
              <a:solidFill>
                <a:srgbClr val="1C2A87"/>
              </a:solidFill>
              <a:effectLst/>
              <a:uLnTx/>
              <a:uFillTx/>
              <a:latin typeface="Arial" panose="020B0604020202020204" pitchFamily="34" charset="0"/>
              <a:ea typeface="+mn-ea"/>
            </a:endParaRP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700" b="1" i="0" u="none" strike="noStrike" kern="1200" cap="none" spc="0" normalizeH="0" baseline="0" noProof="0" dirty="0" err="1" smtClean="0">
                <a:ln>
                  <a:noFill/>
                </a:ln>
                <a:solidFill>
                  <a:srgbClr val="B5531B"/>
                </a:solidFill>
                <a:effectLst/>
                <a:uLnTx/>
                <a:uFillTx/>
                <a:latin typeface="Arial" panose="020B0604020202020204" pitchFamily="34" charset="0"/>
                <a:ea typeface="+mn-ea"/>
              </a:rPr>
              <a:t>Carrier</a:t>
            </a:r>
            <a:endParaRPr kumimoji="0" lang="es-ES" sz="700" b="1" i="0" u="none" strike="noStrike" kern="1200" cap="none" spc="0" normalizeH="0" baseline="0" noProof="0" dirty="0">
              <a:ln>
                <a:noFill/>
              </a:ln>
              <a:solidFill>
                <a:srgbClr val="B5531B"/>
              </a:solidFill>
              <a:effectLst/>
              <a:uLnTx/>
              <a:uFillTx/>
              <a:latin typeface="Arial" panose="020B0604020202020204" pitchFamily="34" charset="0"/>
              <a:ea typeface="+mn-ea"/>
            </a:endParaRPr>
          </a:p>
        </p:txBody>
      </p:sp>
      <p:sp>
        <p:nvSpPr>
          <p:cNvPr id="26" name="CuadroTexto 25"/>
          <p:cNvSpPr txBox="1"/>
          <p:nvPr/>
        </p:nvSpPr>
        <p:spPr>
          <a:xfrm>
            <a:off x="11459407" y="2121263"/>
            <a:ext cx="606256" cy="307777"/>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700" b="1" i="0" u="none" strike="noStrike" kern="1200" cap="none" spc="0" normalizeH="0" baseline="0" noProof="0" dirty="0" smtClean="0">
                <a:ln>
                  <a:noFill/>
                </a:ln>
                <a:solidFill>
                  <a:srgbClr val="1C2A87"/>
                </a:solidFill>
                <a:effectLst/>
                <a:uLnTx/>
                <a:uFillTx/>
                <a:latin typeface="Arial" panose="020B0604020202020204" pitchFamily="34" charset="0"/>
                <a:ea typeface="+mn-ea"/>
              </a:rPr>
              <a:t>Non </a:t>
            </a:r>
            <a:r>
              <a:rPr kumimoji="0" lang="es-ES" sz="700" b="1" i="0" u="none" strike="noStrike" kern="1200" cap="none" spc="0" normalizeH="0" baseline="0" noProof="0" dirty="0" err="1" smtClean="0">
                <a:ln>
                  <a:noFill/>
                </a:ln>
                <a:solidFill>
                  <a:srgbClr val="1C2A87"/>
                </a:solidFill>
                <a:effectLst/>
                <a:uLnTx/>
                <a:uFillTx/>
                <a:latin typeface="Arial" panose="020B0604020202020204" pitchFamily="34" charset="0"/>
                <a:ea typeface="+mn-ea"/>
              </a:rPr>
              <a:t>carrier</a:t>
            </a:r>
            <a:endParaRPr kumimoji="0" lang="es-ES" sz="700" b="1" i="0" u="none" strike="noStrike" kern="1200" cap="none" spc="0" normalizeH="0" baseline="0" noProof="0" dirty="0" smtClean="0">
              <a:ln>
                <a:noFill/>
              </a:ln>
              <a:solidFill>
                <a:srgbClr val="1C2A87"/>
              </a:solidFill>
              <a:effectLst/>
              <a:uLnTx/>
              <a:uFillTx/>
              <a:latin typeface="Arial" panose="020B0604020202020204" pitchFamily="34" charset="0"/>
              <a:ea typeface="+mn-ea"/>
            </a:endParaRP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700" b="1" i="0" u="none" strike="noStrike" kern="1200" cap="none" spc="0" normalizeH="0" baseline="0" noProof="0" dirty="0" err="1" smtClean="0">
                <a:ln>
                  <a:noFill/>
                </a:ln>
                <a:solidFill>
                  <a:srgbClr val="B5531B"/>
                </a:solidFill>
                <a:effectLst/>
                <a:uLnTx/>
                <a:uFillTx/>
                <a:latin typeface="Arial" panose="020B0604020202020204" pitchFamily="34" charset="0"/>
                <a:ea typeface="+mn-ea"/>
              </a:rPr>
              <a:t>Carrier</a:t>
            </a:r>
            <a:endParaRPr kumimoji="0" lang="es-ES" sz="700" b="1" i="0" u="none" strike="noStrike" kern="1200" cap="none" spc="0" normalizeH="0" baseline="0" noProof="0" dirty="0">
              <a:ln>
                <a:noFill/>
              </a:ln>
              <a:solidFill>
                <a:srgbClr val="B5531B"/>
              </a:solidFill>
              <a:effectLst/>
              <a:uLnTx/>
              <a:uFillTx/>
              <a:latin typeface="Arial" panose="020B0604020202020204" pitchFamily="34" charset="0"/>
              <a:ea typeface="+mn-ea"/>
            </a:endParaRPr>
          </a:p>
        </p:txBody>
      </p:sp>
      <p:sp>
        <p:nvSpPr>
          <p:cNvPr id="27" name="CuadroTexto 26"/>
          <p:cNvSpPr txBox="1"/>
          <p:nvPr/>
        </p:nvSpPr>
        <p:spPr>
          <a:xfrm>
            <a:off x="2752578" y="974606"/>
            <a:ext cx="2811992" cy="400110"/>
          </a:xfrm>
          <a:prstGeom prst="rect">
            <a:avLst/>
          </a:prstGeom>
          <a:solidFill>
            <a:schemeClr val="accent2">
              <a:lumMod val="20000"/>
              <a:lumOff val="80000"/>
            </a:schemeClr>
          </a:solidFill>
          <a:ln>
            <a:solidFill>
              <a:srgbClr val="C00000"/>
            </a:solidFill>
          </a:ln>
        </p:spPr>
        <p:txBody>
          <a:bodyPr wrap="squar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2000" b="1" i="0" u="none" strike="noStrike" kern="1200" cap="none" spc="0" normalizeH="0" baseline="0" noProof="0" dirty="0" smtClean="0">
                <a:ln>
                  <a:noFill/>
                </a:ln>
                <a:solidFill>
                  <a:srgbClr val="C00000"/>
                </a:solidFill>
                <a:effectLst/>
                <a:uLnTx/>
                <a:uFillTx/>
                <a:latin typeface="Arial" panose="020B0604020202020204" pitchFamily="34" charset="0"/>
                <a:ea typeface="+mn-ea"/>
              </a:rPr>
              <a:t>SLM</a:t>
            </a:r>
            <a:r>
              <a:rPr kumimoji="0" lang="es-ES" sz="1800" b="1" i="0" u="none" strike="noStrike" kern="1200" cap="none" spc="0" normalizeH="0" baseline="0" noProof="0" dirty="0" smtClean="0">
                <a:ln>
                  <a:noFill/>
                </a:ln>
                <a:solidFill>
                  <a:srgbClr val="C00000"/>
                </a:solidFill>
                <a:effectLst/>
                <a:uLnTx/>
                <a:uFillTx/>
                <a:latin typeface="Arial" panose="020B0604020202020204" pitchFamily="34" charset="0"/>
                <a:ea typeface="+mn-ea"/>
              </a:rPr>
              <a:t> </a:t>
            </a:r>
            <a:r>
              <a:rPr kumimoji="0" lang="es-ES" sz="1400" b="0" i="0" u="none" strike="noStrike" kern="1200" cap="none" spc="0" normalizeH="0" baseline="0" noProof="0" dirty="0" smtClean="0">
                <a:ln>
                  <a:noFill/>
                </a:ln>
                <a:solidFill>
                  <a:srgbClr val="C00000"/>
                </a:solidFill>
                <a:effectLst/>
                <a:uLnTx/>
                <a:uFillTx/>
                <a:latin typeface="Arial" panose="020B0604020202020204" pitchFamily="34" charset="0"/>
                <a:ea typeface="+mn-ea"/>
              </a:rPr>
              <a:t>(Cirugía y Radioterapia)</a:t>
            </a:r>
            <a:endParaRPr kumimoji="0" lang="es-ES" sz="1400" b="1"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28" name="CuadroTexto 27"/>
          <p:cNvSpPr txBox="1"/>
          <p:nvPr/>
        </p:nvSpPr>
        <p:spPr>
          <a:xfrm>
            <a:off x="9035030" y="948372"/>
            <a:ext cx="2733242" cy="400110"/>
          </a:xfrm>
          <a:prstGeom prst="rect">
            <a:avLst/>
          </a:prstGeom>
          <a:solidFill>
            <a:schemeClr val="accent2">
              <a:lumMod val="20000"/>
              <a:lumOff val="80000"/>
            </a:schemeClr>
          </a:solidFill>
          <a:ln>
            <a:solidFill>
              <a:srgbClr val="C00000"/>
            </a:solidFill>
          </a:ln>
        </p:spPr>
        <p:txBody>
          <a:bodyPr wrap="squar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2000" b="1" i="0" u="none" strike="noStrike" kern="1200" cap="none" spc="0" normalizeH="0" baseline="0" noProof="0" dirty="0" smtClean="0">
                <a:ln>
                  <a:noFill/>
                </a:ln>
                <a:solidFill>
                  <a:srgbClr val="C00000"/>
                </a:solidFill>
                <a:effectLst/>
                <a:uLnTx/>
                <a:uFillTx/>
                <a:latin typeface="Arial" panose="020B0604020202020204" pitchFamily="34" charset="0"/>
                <a:ea typeface="+mn-ea"/>
              </a:rPr>
              <a:t>SCE </a:t>
            </a:r>
            <a:r>
              <a:rPr kumimoji="0" lang="es-ES" sz="1400" b="0" i="0" u="none" strike="noStrike" kern="1200" cap="none" spc="0" normalizeH="0" baseline="0" noProof="0" dirty="0">
                <a:ln>
                  <a:noFill/>
                </a:ln>
                <a:solidFill>
                  <a:srgbClr val="C00000"/>
                </a:solidFill>
                <a:effectLst/>
                <a:uLnTx/>
                <a:uFillTx/>
                <a:latin typeface="Arial" panose="020B0604020202020204" pitchFamily="34" charset="0"/>
                <a:ea typeface="+mn-ea"/>
              </a:rPr>
              <a:t>(Cirugía y Radioterapia</a:t>
            </a:r>
            <a:r>
              <a:rPr kumimoji="0" lang="es-ES" sz="1400" b="0" i="0" u="none" strike="noStrike" kern="1200" cap="none" spc="0" normalizeH="0" baseline="0" noProof="0" dirty="0" smtClean="0">
                <a:ln>
                  <a:noFill/>
                </a:ln>
                <a:solidFill>
                  <a:srgbClr val="C00000"/>
                </a:solidFill>
                <a:effectLst/>
                <a:uLnTx/>
                <a:uFillTx/>
                <a:latin typeface="Arial" panose="020B0604020202020204" pitchFamily="34" charset="0"/>
                <a:ea typeface="+mn-ea"/>
              </a:rPr>
              <a:t>)</a:t>
            </a:r>
            <a:endParaRPr kumimoji="0" lang="es-ES" sz="1800" b="1"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grpSp>
        <p:nvGrpSpPr>
          <p:cNvPr id="29" name="Grupo 28"/>
          <p:cNvGrpSpPr/>
          <p:nvPr/>
        </p:nvGrpSpPr>
        <p:grpSpPr>
          <a:xfrm>
            <a:off x="1357902" y="1306440"/>
            <a:ext cx="2702526" cy="870967"/>
            <a:chOff x="1267835" y="1983729"/>
            <a:chExt cx="2702526" cy="870967"/>
          </a:xfrm>
        </p:grpSpPr>
        <p:sp>
          <p:nvSpPr>
            <p:cNvPr id="30" name="CuadroTexto 29"/>
            <p:cNvSpPr txBox="1"/>
            <p:nvPr/>
          </p:nvSpPr>
          <p:spPr>
            <a:xfrm>
              <a:off x="2989922" y="2485364"/>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000003"/>
                  </a:solidFill>
                  <a:effectLst/>
                  <a:uLnTx/>
                  <a:uFillTx/>
                  <a:latin typeface="Arial" panose="020B0604020202020204" pitchFamily="34" charset="0"/>
                  <a:ea typeface="+mn-ea"/>
                </a:rPr>
                <a:t>84%</a:t>
              </a:r>
              <a:endParaRPr kumimoji="0" lang="en-US" sz="1800" b="1" i="0" u="none" strike="noStrike" kern="1200" cap="none" spc="0" normalizeH="0" baseline="0" noProof="0" dirty="0">
                <a:ln>
                  <a:noFill/>
                </a:ln>
                <a:solidFill>
                  <a:srgbClr val="000003"/>
                </a:solidFill>
                <a:effectLst/>
                <a:uLnTx/>
                <a:uFillTx/>
                <a:latin typeface="Arial" panose="020B0604020202020204" pitchFamily="34" charset="0"/>
                <a:ea typeface="+mn-ea"/>
              </a:endParaRPr>
            </a:p>
          </p:txBody>
        </p:sp>
        <p:sp>
          <p:nvSpPr>
            <p:cNvPr id="31" name="CuadroTexto 30"/>
            <p:cNvSpPr txBox="1"/>
            <p:nvPr/>
          </p:nvSpPr>
          <p:spPr>
            <a:xfrm>
              <a:off x="1267835" y="1983729"/>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000003"/>
                  </a:solidFill>
                  <a:effectLst/>
                  <a:uLnTx/>
                  <a:uFillTx/>
                  <a:latin typeface="Arial" panose="020B0604020202020204" pitchFamily="34" charset="0"/>
                  <a:ea typeface="+mn-ea"/>
                </a:rPr>
                <a:t>97%</a:t>
              </a:r>
              <a:endParaRPr kumimoji="0" lang="en-US" sz="1800" b="1" i="0" u="none" strike="noStrike" kern="1200" cap="none" spc="0" normalizeH="0" baseline="0" noProof="0" dirty="0">
                <a:ln>
                  <a:noFill/>
                </a:ln>
                <a:solidFill>
                  <a:srgbClr val="000003"/>
                </a:solidFill>
                <a:effectLst/>
                <a:uLnTx/>
                <a:uFillTx/>
                <a:latin typeface="Arial" panose="020B0604020202020204" pitchFamily="34" charset="0"/>
                <a:ea typeface="+mn-ea"/>
              </a:endParaRPr>
            </a:p>
          </p:txBody>
        </p:sp>
        <p:sp>
          <p:nvSpPr>
            <p:cNvPr id="32" name="CuadroTexto 31"/>
            <p:cNvSpPr txBox="1"/>
            <p:nvPr/>
          </p:nvSpPr>
          <p:spPr>
            <a:xfrm>
              <a:off x="1793661" y="2167178"/>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000003"/>
                  </a:solidFill>
                  <a:effectLst/>
                  <a:uLnTx/>
                  <a:uFillTx/>
                  <a:latin typeface="Arial" panose="020B0604020202020204" pitchFamily="34" charset="0"/>
                  <a:ea typeface="+mn-ea"/>
                </a:rPr>
                <a:t>94%</a:t>
              </a:r>
              <a:endParaRPr kumimoji="0" lang="en-US" sz="1800" b="1" i="0" u="none" strike="noStrike" kern="1200" cap="none" spc="0" normalizeH="0" baseline="0" noProof="0" dirty="0">
                <a:ln>
                  <a:noFill/>
                </a:ln>
                <a:solidFill>
                  <a:srgbClr val="000003"/>
                </a:solidFill>
                <a:effectLst/>
                <a:uLnTx/>
                <a:uFillTx/>
                <a:latin typeface="Arial" panose="020B0604020202020204" pitchFamily="34" charset="0"/>
                <a:ea typeface="+mn-ea"/>
              </a:endParaRPr>
            </a:p>
          </p:txBody>
        </p:sp>
      </p:grpSp>
      <p:grpSp>
        <p:nvGrpSpPr>
          <p:cNvPr id="33" name="Grupo 32"/>
          <p:cNvGrpSpPr/>
          <p:nvPr/>
        </p:nvGrpSpPr>
        <p:grpSpPr>
          <a:xfrm>
            <a:off x="1001843" y="1685357"/>
            <a:ext cx="3109104" cy="3326480"/>
            <a:chOff x="911776" y="2362646"/>
            <a:chExt cx="3109104" cy="3326480"/>
          </a:xfrm>
        </p:grpSpPr>
        <p:cxnSp>
          <p:nvCxnSpPr>
            <p:cNvPr id="34" name="Conector recto 33"/>
            <p:cNvCxnSpPr/>
            <p:nvPr/>
          </p:nvCxnSpPr>
          <p:spPr>
            <a:xfrm flipV="1">
              <a:off x="3230880" y="2808976"/>
              <a:ext cx="5080" cy="288000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CuadroTexto 34"/>
            <p:cNvSpPr txBox="1"/>
            <p:nvPr/>
          </p:nvSpPr>
          <p:spPr>
            <a:xfrm>
              <a:off x="3040441" y="3587524"/>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E86618"/>
                  </a:solidFill>
                  <a:effectLst/>
                  <a:uLnTx/>
                  <a:uFillTx/>
                  <a:latin typeface="Arial" panose="020B0604020202020204" pitchFamily="34" charset="0"/>
                  <a:ea typeface="+mn-ea"/>
                </a:rPr>
                <a:t>50%</a:t>
              </a:r>
              <a:endParaRPr kumimoji="0" lang="en-US" sz="1800" b="1" i="0" u="none" strike="noStrike" kern="1200" cap="none" spc="0" normalizeH="0" baseline="0" noProof="0" dirty="0">
                <a:ln>
                  <a:noFill/>
                </a:ln>
                <a:solidFill>
                  <a:srgbClr val="E86618"/>
                </a:solidFill>
                <a:effectLst/>
                <a:uLnTx/>
                <a:uFillTx/>
                <a:latin typeface="Arial" panose="020B0604020202020204" pitchFamily="34" charset="0"/>
                <a:ea typeface="+mn-ea"/>
              </a:endParaRPr>
            </a:p>
          </p:txBody>
        </p:sp>
        <p:cxnSp>
          <p:nvCxnSpPr>
            <p:cNvPr id="36" name="Conector recto 35"/>
            <p:cNvCxnSpPr/>
            <p:nvPr/>
          </p:nvCxnSpPr>
          <p:spPr>
            <a:xfrm flipV="1">
              <a:off x="1648960" y="2362646"/>
              <a:ext cx="3600" cy="331200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Conector recto 41"/>
            <p:cNvCxnSpPr/>
            <p:nvPr/>
          </p:nvCxnSpPr>
          <p:spPr>
            <a:xfrm flipV="1">
              <a:off x="2108601" y="2485126"/>
              <a:ext cx="5080" cy="320400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7" name="CuadroTexto 56"/>
            <p:cNvSpPr txBox="1"/>
            <p:nvPr/>
          </p:nvSpPr>
          <p:spPr>
            <a:xfrm>
              <a:off x="911776" y="2546433"/>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E86618"/>
                  </a:solidFill>
                  <a:effectLst/>
                  <a:uLnTx/>
                  <a:uFillTx/>
                  <a:latin typeface="Arial" panose="020B0604020202020204" pitchFamily="34" charset="0"/>
                  <a:ea typeface="+mn-ea"/>
                </a:rPr>
                <a:t>90%</a:t>
              </a:r>
              <a:endParaRPr kumimoji="0" lang="en-US" sz="1800" b="1" i="0" u="none" strike="noStrike" kern="1200" cap="none" spc="0" normalizeH="0" baseline="0" noProof="0" dirty="0">
                <a:ln>
                  <a:noFill/>
                </a:ln>
                <a:solidFill>
                  <a:srgbClr val="E86618"/>
                </a:solidFill>
                <a:effectLst/>
                <a:uLnTx/>
                <a:uFillTx/>
                <a:latin typeface="Arial" panose="020B0604020202020204" pitchFamily="34" charset="0"/>
                <a:ea typeface="+mn-ea"/>
              </a:endParaRPr>
            </a:p>
          </p:txBody>
        </p:sp>
        <p:sp>
          <p:nvSpPr>
            <p:cNvPr id="58" name="CuadroTexto 57"/>
            <p:cNvSpPr txBox="1"/>
            <p:nvPr/>
          </p:nvSpPr>
          <p:spPr>
            <a:xfrm>
              <a:off x="1876264" y="2892028"/>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E86618"/>
                  </a:solidFill>
                  <a:effectLst/>
                  <a:uLnTx/>
                  <a:uFillTx/>
                  <a:latin typeface="Arial" panose="020B0604020202020204" pitchFamily="34" charset="0"/>
                  <a:ea typeface="+mn-ea"/>
                </a:rPr>
                <a:t>72%</a:t>
              </a:r>
              <a:endParaRPr kumimoji="0" lang="en-US" sz="1800" b="1" i="0" u="none" strike="noStrike" kern="1200" cap="none" spc="0" normalizeH="0" baseline="0" noProof="0" dirty="0">
                <a:ln>
                  <a:noFill/>
                </a:ln>
                <a:solidFill>
                  <a:srgbClr val="E86618"/>
                </a:solidFill>
                <a:effectLst/>
                <a:uLnTx/>
                <a:uFillTx/>
                <a:latin typeface="Arial" panose="020B0604020202020204" pitchFamily="34" charset="0"/>
                <a:ea typeface="+mn-ea"/>
              </a:endParaRPr>
            </a:p>
          </p:txBody>
        </p:sp>
      </p:grpSp>
      <p:grpSp>
        <p:nvGrpSpPr>
          <p:cNvPr id="59" name="Grupo 58"/>
          <p:cNvGrpSpPr/>
          <p:nvPr/>
        </p:nvGrpSpPr>
        <p:grpSpPr>
          <a:xfrm>
            <a:off x="7025664" y="1276780"/>
            <a:ext cx="2709124" cy="915535"/>
            <a:chOff x="6935597" y="1954069"/>
            <a:chExt cx="2709124" cy="915535"/>
          </a:xfrm>
        </p:grpSpPr>
        <p:sp>
          <p:nvSpPr>
            <p:cNvPr id="60" name="CuadroTexto 59"/>
            <p:cNvSpPr txBox="1"/>
            <p:nvPr/>
          </p:nvSpPr>
          <p:spPr>
            <a:xfrm>
              <a:off x="8664282" y="2500272"/>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000003"/>
                  </a:solidFill>
                  <a:effectLst/>
                  <a:uLnTx/>
                  <a:uFillTx/>
                  <a:latin typeface="Arial" panose="020B0604020202020204" pitchFamily="34" charset="0"/>
                  <a:ea typeface="+mn-ea"/>
                </a:rPr>
                <a:t>85%</a:t>
              </a:r>
              <a:endParaRPr kumimoji="0" lang="en-US" sz="1800" b="1" i="0" u="none" strike="noStrike" kern="1200" cap="none" spc="0" normalizeH="0" baseline="0" noProof="0" dirty="0">
                <a:ln>
                  <a:noFill/>
                </a:ln>
                <a:solidFill>
                  <a:srgbClr val="000003"/>
                </a:solidFill>
                <a:effectLst/>
                <a:uLnTx/>
                <a:uFillTx/>
                <a:latin typeface="Arial" panose="020B0604020202020204" pitchFamily="34" charset="0"/>
                <a:ea typeface="+mn-ea"/>
              </a:endParaRPr>
            </a:p>
          </p:txBody>
        </p:sp>
        <p:sp>
          <p:nvSpPr>
            <p:cNvPr id="61" name="CuadroTexto 60"/>
            <p:cNvSpPr txBox="1"/>
            <p:nvPr/>
          </p:nvSpPr>
          <p:spPr>
            <a:xfrm>
              <a:off x="6935597" y="1954069"/>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000003"/>
                  </a:solidFill>
                  <a:effectLst/>
                  <a:uLnTx/>
                  <a:uFillTx/>
                  <a:latin typeface="Arial" panose="020B0604020202020204" pitchFamily="34" charset="0"/>
                  <a:ea typeface="+mn-ea"/>
                </a:rPr>
                <a:t>99%</a:t>
              </a:r>
              <a:endParaRPr kumimoji="0" lang="en-US" sz="1800" b="1" i="0" u="none" strike="noStrike" kern="1200" cap="none" spc="0" normalizeH="0" baseline="0" noProof="0" dirty="0">
                <a:ln>
                  <a:noFill/>
                </a:ln>
                <a:solidFill>
                  <a:srgbClr val="000003"/>
                </a:solidFill>
                <a:effectLst/>
                <a:uLnTx/>
                <a:uFillTx/>
                <a:latin typeface="Arial" panose="020B0604020202020204" pitchFamily="34" charset="0"/>
                <a:ea typeface="+mn-ea"/>
              </a:endParaRPr>
            </a:p>
          </p:txBody>
        </p:sp>
        <p:sp>
          <p:nvSpPr>
            <p:cNvPr id="62" name="CuadroTexto 61"/>
            <p:cNvSpPr txBox="1"/>
            <p:nvPr/>
          </p:nvSpPr>
          <p:spPr>
            <a:xfrm>
              <a:off x="7461423" y="2137518"/>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000003"/>
                  </a:solidFill>
                  <a:effectLst/>
                  <a:uLnTx/>
                  <a:uFillTx/>
                  <a:latin typeface="Arial" panose="020B0604020202020204" pitchFamily="34" charset="0"/>
                  <a:ea typeface="+mn-ea"/>
                </a:rPr>
                <a:t>97%</a:t>
              </a:r>
              <a:endParaRPr kumimoji="0" lang="en-US" sz="1800" b="1" i="0" u="none" strike="noStrike" kern="1200" cap="none" spc="0" normalizeH="0" baseline="0" noProof="0" dirty="0">
                <a:ln>
                  <a:noFill/>
                </a:ln>
                <a:solidFill>
                  <a:srgbClr val="000003"/>
                </a:solidFill>
                <a:effectLst/>
                <a:uLnTx/>
                <a:uFillTx/>
                <a:latin typeface="Arial" panose="020B0604020202020204" pitchFamily="34" charset="0"/>
                <a:ea typeface="+mn-ea"/>
              </a:endParaRPr>
            </a:p>
          </p:txBody>
        </p:sp>
      </p:grpSp>
      <p:grpSp>
        <p:nvGrpSpPr>
          <p:cNvPr id="63" name="Grupo 62"/>
          <p:cNvGrpSpPr/>
          <p:nvPr/>
        </p:nvGrpSpPr>
        <p:grpSpPr>
          <a:xfrm>
            <a:off x="6668933" y="1685396"/>
            <a:ext cx="3162094" cy="3398480"/>
            <a:chOff x="6578866" y="2362685"/>
            <a:chExt cx="3162094" cy="3398480"/>
          </a:xfrm>
        </p:grpSpPr>
        <p:cxnSp>
          <p:nvCxnSpPr>
            <p:cNvPr id="64" name="Conector recto 63"/>
            <p:cNvCxnSpPr/>
            <p:nvPr/>
          </p:nvCxnSpPr>
          <p:spPr>
            <a:xfrm flipV="1">
              <a:off x="8956040" y="2875016"/>
              <a:ext cx="5080" cy="288000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5" name="CuadroTexto 64"/>
            <p:cNvSpPr txBox="1"/>
            <p:nvPr/>
          </p:nvSpPr>
          <p:spPr>
            <a:xfrm>
              <a:off x="8760521" y="3321924"/>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E86618"/>
                  </a:solidFill>
                  <a:effectLst/>
                  <a:uLnTx/>
                  <a:uFillTx/>
                  <a:latin typeface="Arial" panose="020B0604020202020204" pitchFamily="34" charset="0"/>
                  <a:ea typeface="+mn-ea"/>
                </a:rPr>
                <a:t>61%</a:t>
              </a:r>
              <a:endParaRPr kumimoji="0" lang="en-US" sz="1800" b="1" i="0" u="none" strike="noStrike" kern="1200" cap="none" spc="0" normalizeH="0" baseline="0" noProof="0" dirty="0">
                <a:ln>
                  <a:noFill/>
                </a:ln>
                <a:solidFill>
                  <a:srgbClr val="E86618"/>
                </a:solidFill>
                <a:effectLst/>
                <a:uLnTx/>
                <a:uFillTx/>
                <a:latin typeface="Arial" panose="020B0604020202020204" pitchFamily="34" charset="0"/>
                <a:ea typeface="+mn-ea"/>
              </a:endParaRPr>
            </a:p>
          </p:txBody>
        </p:sp>
        <p:sp>
          <p:nvSpPr>
            <p:cNvPr id="66" name="CuadroTexto 65"/>
            <p:cNvSpPr txBox="1"/>
            <p:nvPr/>
          </p:nvSpPr>
          <p:spPr>
            <a:xfrm>
              <a:off x="6578866" y="2408333"/>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E86618"/>
                  </a:solidFill>
                  <a:effectLst/>
                  <a:uLnTx/>
                  <a:uFillTx/>
                  <a:latin typeface="Arial" panose="020B0604020202020204" pitchFamily="34" charset="0"/>
                  <a:ea typeface="+mn-ea"/>
                </a:rPr>
                <a:t>96%</a:t>
              </a:r>
              <a:endParaRPr kumimoji="0" lang="en-US" sz="1800" b="1" i="0" u="none" strike="noStrike" kern="1200" cap="none" spc="0" normalizeH="0" baseline="0" noProof="0" dirty="0">
                <a:ln>
                  <a:noFill/>
                </a:ln>
                <a:solidFill>
                  <a:srgbClr val="E86618"/>
                </a:solidFill>
                <a:effectLst/>
                <a:uLnTx/>
                <a:uFillTx/>
                <a:latin typeface="Arial" panose="020B0604020202020204" pitchFamily="34" charset="0"/>
                <a:ea typeface="+mn-ea"/>
              </a:endParaRPr>
            </a:p>
          </p:txBody>
        </p:sp>
        <p:sp>
          <p:nvSpPr>
            <p:cNvPr id="67" name="CuadroTexto 66"/>
            <p:cNvSpPr txBox="1"/>
            <p:nvPr/>
          </p:nvSpPr>
          <p:spPr>
            <a:xfrm>
              <a:off x="7593764" y="2813983"/>
              <a:ext cx="980439" cy="369332"/>
            </a:xfrm>
            <a:prstGeom prst="rect">
              <a:avLst/>
            </a:prstGeom>
            <a:noFill/>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E86618"/>
                  </a:solidFill>
                  <a:effectLst/>
                  <a:uLnTx/>
                  <a:uFillTx/>
                  <a:latin typeface="Arial" panose="020B0604020202020204" pitchFamily="34" charset="0"/>
                  <a:ea typeface="+mn-ea"/>
                </a:rPr>
                <a:t>76%</a:t>
              </a:r>
              <a:endParaRPr kumimoji="0" lang="en-US" sz="1800" b="1" i="0" u="none" strike="noStrike" kern="1200" cap="none" spc="0" normalizeH="0" baseline="0" noProof="0" dirty="0">
                <a:ln>
                  <a:noFill/>
                </a:ln>
                <a:solidFill>
                  <a:srgbClr val="E86618"/>
                </a:solidFill>
                <a:effectLst/>
                <a:uLnTx/>
                <a:uFillTx/>
                <a:latin typeface="Arial" panose="020B0604020202020204" pitchFamily="34" charset="0"/>
                <a:ea typeface="+mn-ea"/>
              </a:endParaRPr>
            </a:p>
          </p:txBody>
        </p:sp>
        <p:cxnSp>
          <p:nvCxnSpPr>
            <p:cNvPr id="68" name="Conector recto 67"/>
            <p:cNvCxnSpPr/>
            <p:nvPr/>
          </p:nvCxnSpPr>
          <p:spPr>
            <a:xfrm flipV="1">
              <a:off x="7363932" y="2362685"/>
              <a:ext cx="3600" cy="338400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9" name="Conector recto 68"/>
            <p:cNvCxnSpPr/>
            <p:nvPr/>
          </p:nvCxnSpPr>
          <p:spPr>
            <a:xfrm flipV="1">
              <a:off x="7823573" y="2485165"/>
              <a:ext cx="5080" cy="327600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0" name="Rectángulo 69"/>
          <p:cNvSpPr/>
          <p:nvPr/>
        </p:nvSpPr>
        <p:spPr>
          <a:xfrm>
            <a:off x="7115967" y="3475275"/>
            <a:ext cx="4099299" cy="338554"/>
          </a:xfrm>
          <a:prstGeom prst="rect">
            <a:avLst/>
          </a:prstGeom>
          <a:solidFill>
            <a:schemeClr val="bg1"/>
          </a:solidFill>
          <a:ln>
            <a:solidFill>
              <a:srgbClr val="C00000"/>
            </a:solidFill>
          </a:ln>
        </p:spPr>
        <p:txBody>
          <a:bodyPr wrap="squar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rPr>
              <a:t>HR = </a:t>
            </a: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rPr>
              <a:t>2,17 </a:t>
            </a:r>
            <a:r>
              <a:rPr kumimoji="0" lang="en-US" sz="1600" b="0" i="1" u="none" strike="noStrike" kern="1200" cap="none" spc="0" normalizeH="0" baseline="0" noProof="0" dirty="0">
                <a:ln>
                  <a:noFill/>
                </a:ln>
                <a:solidFill>
                  <a:srgbClr val="C00000"/>
                </a:solidFill>
                <a:effectLst/>
                <a:uLnTx/>
                <a:uFillTx/>
                <a:latin typeface="Arial" panose="020B0604020202020204" pitchFamily="34" charset="0"/>
                <a:ea typeface="+mn-ea"/>
              </a:rPr>
              <a:t>(95% CI = </a:t>
            </a:r>
            <a:r>
              <a:rPr kumimoji="0" lang="en-US" sz="1600" b="0" i="1" u="none" strike="noStrike" kern="1200" cap="none" spc="0" normalizeH="0" baseline="0" noProof="0" dirty="0" smtClean="0">
                <a:ln>
                  <a:noFill/>
                </a:ln>
                <a:solidFill>
                  <a:srgbClr val="C00000"/>
                </a:solidFill>
                <a:effectLst/>
                <a:uLnTx/>
                <a:uFillTx/>
                <a:latin typeface="Arial" panose="020B0604020202020204" pitchFamily="34" charset="0"/>
                <a:ea typeface="+mn-ea"/>
              </a:rPr>
              <a:t>1,16–4,07; </a:t>
            </a:r>
            <a:r>
              <a:rPr kumimoji="0" lang="en-US" sz="1600" b="0" i="1" u="none" strike="noStrike" kern="1200" cap="none" spc="0" normalizeH="0" baseline="0" noProof="0" dirty="0">
                <a:ln>
                  <a:noFill/>
                </a:ln>
                <a:solidFill>
                  <a:srgbClr val="C00000"/>
                </a:solidFill>
                <a:effectLst/>
                <a:uLnTx/>
                <a:uFillTx/>
                <a:latin typeface="Arial" panose="020B0604020202020204" pitchFamily="34" charset="0"/>
                <a:ea typeface="+mn-ea"/>
              </a:rPr>
              <a:t>p = </a:t>
            </a:r>
            <a:r>
              <a:rPr kumimoji="0" lang="en-US" sz="1600" b="0" i="1" u="none" strike="noStrike" kern="1200" cap="none" spc="0" normalizeH="0" baseline="0" noProof="0" dirty="0" smtClean="0">
                <a:ln>
                  <a:noFill/>
                </a:ln>
                <a:solidFill>
                  <a:srgbClr val="C00000"/>
                </a:solidFill>
                <a:effectLst/>
                <a:uLnTx/>
                <a:uFillTx/>
                <a:latin typeface="Arial" panose="020B0604020202020204" pitchFamily="34" charset="0"/>
                <a:ea typeface="+mn-ea"/>
              </a:rPr>
              <a:t>0,016)</a:t>
            </a:r>
            <a:endParaRPr kumimoji="0" lang="es-ES" sz="1600" b="0" i="1"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71" name="Rectángulo 70"/>
          <p:cNvSpPr/>
          <p:nvPr/>
        </p:nvSpPr>
        <p:spPr>
          <a:xfrm>
            <a:off x="1173371" y="3503315"/>
            <a:ext cx="4099299" cy="338554"/>
          </a:xfrm>
          <a:prstGeom prst="rect">
            <a:avLst/>
          </a:prstGeom>
          <a:solidFill>
            <a:schemeClr val="bg1"/>
          </a:solidFill>
          <a:ln>
            <a:solidFill>
              <a:srgbClr val="C00000"/>
            </a:solidFill>
          </a:ln>
        </p:spPr>
        <p:txBody>
          <a:bodyPr wrap="squar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mn-ea"/>
              </a:rPr>
              <a:t>HR = </a:t>
            </a:r>
            <a:r>
              <a:rPr kumimoji="0" lang="en-US" sz="1600" b="1" i="0" u="none" strike="noStrike" kern="1200" cap="none" spc="0" normalizeH="0" baseline="0" noProof="0" dirty="0" smtClean="0">
                <a:ln>
                  <a:noFill/>
                </a:ln>
                <a:solidFill>
                  <a:srgbClr val="C00000"/>
                </a:solidFill>
                <a:effectLst/>
                <a:uLnTx/>
                <a:uFillTx/>
                <a:latin typeface="Arial" panose="020B0604020202020204" pitchFamily="34" charset="0"/>
                <a:ea typeface="+mn-ea"/>
              </a:rPr>
              <a:t>2,36 </a:t>
            </a:r>
            <a:r>
              <a:rPr kumimoji="0" lang="en-US" sz="1600" b="0" i="1" u="none" strike="noStrike" kern="1200" cap="none" spc="0" normalizeH="0" baseline="0" noProof="0" dirty="0">
                <a:ln>
                  <a:noFill/>
                </a:ln>
                <a:solidFill>
                  <a:srgbClr val="C00000"/>
                </a:solidFill>
                <a:effectLst/>
                <a:uLnTx/>
                <a:uFillTx/>
                <a:latin typeface="Arial" panose="020B0604020202020204" pitchFamily="34" charset="0"/>
                <a:ea typeface="+mn-ea"/>
              </a:rPr>
              <a:t>(95% CI = </a:t>
            </a:r>
            <a:r>
              <a:rPr kumimoji="0" lang="en-US" sz="1600" b="0" i="1" u="none" strike="noStrike" kern="1200" cap="none" spc="0" normalizeH="0" baseline="0" noProof="0" dirty="0" smtClean="0">
                <a:ln>
                  <a:noFill/>
                </a:ln>
                <a:solidFill>
                  <a:srgbClr val="C00000"/>
                </a:solidFill>
                <a:effectLst/>
                <a:uLnTx/>
                <a:uFillTx/>
                <a:latin typeface="Arial" panose="020B0604020202020204" pitchFamily="34" charset="0"/>
                <a:ea typeface="+mn-ea"/>
              </a:rPr>
              <a:t>1,38–4,03; </a:t>
            </a:r>
            <a:r>
              <a:rPr kumimoji="0" lang="en-US" sz="1600" b="0" i="1" u="none" strike="noStrike" kern="1200" cap="none" spc="0" normalizeH="0" baseline="0" noProof="0" dirty="0">
                <a:ln>
                  <a:noFill/>
                </a:ln>
                <a:solidFill>
                  <a:srgbClr val="C00000"/>
                </a:solidFill>
                <a:effectLst/>
                <a:uLnTx/>
                <a:uFillTx/>
                <a:latin typeface="Arial" panose="020B0604020202020204" pitchFamily="34" charset="0"/>
                <a:ea typeface="+mn-ea"/>
              </a:rPr>
              <a:t>p = </a:t>
            </a:r>
            <a:r>
              <a:rPr kumimoji="0" lang="en-US" sz="1600" b="0" i="1" u="none" strike="noStrike" kern="1200" cap="none" spc="0" normalizeH="0" baseline="0" noProof="0" dirty="0" smtClean="0">
                <a:ln>
                  <a:noFill/>
                </a:ln>
                <a:solidFill>
                  <a:srgbClr val="C00000"/>
                </a:solidFill>
                <a:effectLst/>
                <a:uLnTx/>
                <a:uFillTx/>
                <a:latin typeface="Arial" panose="020B0604020202020204" pitchFamily="34" charset="0"/>
                <a:ea typeface="+mn-ea"/>
              </a:rPr>
              <a:t>0,002)</a:t>
            </a:r>
            <a:endParaRPr kumimoji="0" lang="es-ES" sz="1600" b="0" i="1"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72" name="Rectángulo 71"/>
          <p:cNvSpPr/>
          <p:nvPr/>
        </p:nvSpPr>
        <p:spPr>
          <a:xfrm>
            <a:off x="7654403" y="6552725"/>
            <a:ext cx="4480965" cy="230832"/>
          </a:xfrm>
          <a:prstGeom prst="rect">
            <a:avLst/>
          </a:prstGeom>
        </p:spPr>
        <p:txBody>
          <a:bodyPr wrap="square">
            <a:spAutoFit/>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Castro E. </a:t>
            </a:r>
            <a:r>
              <a:rPr kumimoji="0" lang="es-ES" sz="9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Eur</a:t>
            </a: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a:t>
            </a:r>
            <a:r>
              <a:rPr kumimoji="0" lang="es-ES" sz="9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Urol</a:t>
            </a:r>
            <a:r>
              <a:rPr kumimoji="0" lang="es-ES" sz="9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2015; 68: 186-93</a:t>
            </a:r>
            <a:endParaRPr kumimoji="0" lang="es-ES" sz="900" b="0"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val="3283584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250"/>
                                        <p:tgtEl>
                                          <p:spTgt spid="23"/>
                                        </p:tgtEl>
                                      </p:cBhvr>
                                    </p:animEffect>
                                    <p:set>
                                      <p:cBhvr>
                                        <p:cTn id="25" dur="1" fill="hold">
                                          <p:stCondLst>
                                            <p:cond delay="249"/>
                                          </p:stCondLst>
                                        </p:cTn>
                                        <p:tgtEl>
                                          <p:spTgt spid="23"/>
                                        </p:tgtEl>
                                        <p:attrNameLst>
                                          <p:attrName>style.visibility</p:attrName>
                                        </p:attrNameLst>
                                      </p:cBhvr>
                                      <p:to>
                                        <p:strVal val="hidden"/>
                                      </p:to>
                                    </p:set>
                                  </p:childTnLst>
                                </p:cTn>
                              </p:par>
                            </p:childTnLst>
                          </p:cTn>
                        </p:par>
                        <p:par>
                          <p:cTn id="26" fill="hold">
                            <p:stCondLst>
                              <p:cond delay="250"/>
                            </p:stCondLst>
                            <p:childTnLst>
                              <p:par>
                                <p:cTn id="27" presetID="1"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8" fill="hold" grpId="0" nodeType="clickEffect">
                                  <p:stCondLst>
                                    <p:cond delay="0"/>
                                  </p:stCondLst>
                                  <p:childTnLst>
                                    <p:animEffect transition="out" filter="wipe(left)">
                                      <p:cBhvr>
                                        <p:cTn id="49" dur="250"/>
                                        <p:tgtEl>
                                          <p:spTgt spid="24"/>
                                        </p:tgtEl>
                                      </p:cBhvr>
                                    </p:animEffect>
                                    <p:set>
                                      <p:cBhvr>
                                        <p:cTn id="50" dur="1" fill="hold">
                                          <p:stCondLst>
                                            <p:cond delay="249"/>
                                          </p:stCondLst>
                                        </p:cTn>
                                        <p:tgtEl>
                                          <p:spTgt spid="24"/>
                                        </p:tgtEl>
                                        <p:attrNameLst>
                                          <p:attrName>style.visibility</p:attrName>
                                        </p:attrNameLst>
                                      </p:cBhvr>
                                      <p:to>
                                        <p:strVal val="hidden"/>
                                      </p:to>
                                    </p:set>
                                  </p:childTnLst>
                                </p:cTn>
                              </p:par>
                            </p:childTnLst>
                          </p:cTn>
                        </p:par>
                        <p:par>
                          <p:cTn id="51" fill="hold">
                            <p:stCondLst>
                              <p:cond delay="250"/>
                            </p:stCondLst>
                            <p:childTnLst>
                              <p:par>
                                <p:cTn id="52" presetID="1" presetClass="entr" presetSubtype="0" fill="hold" nodeType="afterEffect">
                                  <p:stCondLst>
                                    <p:cond delay="0"/>
                                  </p:stCondLst>
                                  <p:childTnLst>
                                    <p:set>
                                      <p:cBhvr>
                                        <p:cTn id="53" dur="1" fill="hold">
                                          <p:stCondLst>
                                            <p:cond delay="0"/>
                                          </p:stCondLst>
                                        </p:cTn>
                                        <p:tgtEl>
                                          <p:spTgt spid="6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23" grpId="0" animBg="1"/>
      <p:bldP spid="24" grpId="0" animBg="1"/>
      <p:bldP spid="25" grpId="0"/>
      <p:bldP spid="26" grpId="0"/>
      <p:bldP spid="27" grpId="0" animBg="1"/>
      <p:bldP spid="28" grpId="0" animBg="1"/>
      <p:bldP spid="70" grpId="0" animBg="1"/>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032664" y="1117273"/>
            <a:ext cx="6825461" cy="5595932"/>
          </a:xfrm>
          <a:prstGeom prst="rect">
            <a:avLst/>
          </a:prstGeom>
        </p:spPr>
      </p:pic>
      <p:sp>
        <p:nvSpPr>
          <p:cNvPr id="15" name="Rectángulo 14"/>
          <p:cNvSpPr/>
          <p:nvPr/>
        </p:nvSpPr>
        <p:spPr>
          <a:xfrm>
            <a:off x="7654403" y="6552725"/>
            <a:ext cx="4480965" cy="307777"/>
          </a:xfrm>
          <a:prstGeom prst="rect">
            <a:avLst/>
          </a:prstGeom>
        </p:spPr>
        <p:txBody>
          <a:bodyPr wrap="square">
            <a:spAutoFit/>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400" b="0" i="0" u="none" strike="noStrike" kern="1200" cap="none" spc="0" normalizeH="0" baseline="0" noProof="0" dirty="0" smtClean="0">
                <a:ln>
                  <a:noFill/>
                </a:ln>
                <a:solidFill>
                  <a:srgbClr val="C00000"/>
                </a:solidFill>
                <a:effectLst/>
                <a:uLnTx/>
                <a:uFillTx/>
                <a:latin typeface="Arial" panose="020B0604020202020204" pitchFamily="34" charset="0"/>
                <a:ea typeface="+mn-ea"/>
              </a:rPr>
              <a:t>Castro E. </a:t>
            </a:r>
            <a:r>
              <a:rPr kumimoji="0" lang="es-ES" sz="14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Eur</a:t>
            </a:r>
            <a:r>
              <a:rPr kumimoji="0" lang="es-ES" sz="14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a:t>
            </a:r>
            <a:r>
              <a:rPr kumimoji="0" lang="es-ES" sz="14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Urol</a:t>
            </a:r>
            <a:r>
              <a:rPr kumimoji="0" lang="es-ES" sz="14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2015; 68</a:t>
            </a:r>
            <a:r>
              <a:rPr kumimoji="0" lang="es-ES" sz="1400" b="0" i="0" u="none" strike="noStrike" kern="1200" cap="none" spc="0" normalizeH="0" baseline="0" noProof="0" smtClean="0">
                <a:ln>
                  <a:noFill/>
                </a:ln>
                <a:solidFill>
                  <a:srgbClr val="C00000"/>
                </a:solidFill>
                <a:effectLst/>
                <a:uLnTx/>
                <a:uFillTx/>
                <a:latin typeface="Arial" panose="020B0604020202020204" pitchFamily="34" charset="0"/>
                <a:ea typeface="+mn-ea"/>
              </a:rPr>
              <a:t>: 186-93</a:t>
            </a:r>
            <a:endParaRPr kumimoji="0" lang="es-ES" sz="1400" b="0"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19" name="Rectángulo: esquinas redondeadas 2"/>
          <p:cNvSpPr>
            <a:spLocks noChangeArrowheads="1"/>
          </p:cNvSpPr>
          <p:nvPr/>
        </p:nvSpPr>
        <p:spPr bwMode="auto">
          <a:xfrm>
            <a:off x="199577" y="131357"/>
            <a:ext cx="5760000" cy="649694"/>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3200" b="1" i="0" u="none" strike="noStrike" kern="1200" cap="none" spc="0" normalizeH="0" baseline="0" noProof="0" dirty="0" smtClean="0">
                <a:ln>
                  <a:noFill/>
                </a:ln>
                <a:solidFill>
                  <a:srgbClr val="800000"/>
                </a:solidFill>
                <a:effectLst/>
                <a:uLnTx/>
                <a:uFillTx/>
                <a:latin typeface="Arial" panose="020B0604020202020204" pitchFamily="34" charset="0"/>
                <a:ea typeface="+mn-ea"/>
              </a:rPr>
              <a:t>ASGECAP </a:t>
            </a:r>
            <a:r>
              <a:rPr kumimoji="0" lang="es-ES" altLang="es-ES" sz="3200" b="0" i="0" u="none" strike="noStrike" kern="1200" cap="none" spc="0" normalizeH="0" baseline="0" noProof="0" dirty="0" smtClean="0">
                <a:ln>
                  <a:noFill/>
                </a:ln>
                <a:solidFill>
                  <a:srgbClr val="800000"/>
                </a:solidFill>
                <a:effectLst/>
                <a:uLnTx/>
                <a:uFillTx/>
                <a:latin typeface="Arial" panose="020B0604020202020204" pitchFamily="34" charset="0"/>
                <a:ea typeface="+mn-ea"/>
              </a:rPr>
              <a:t>y</a:t>
            </a:r>
            <a:r>
              <a:rPr kumimoji="0" lang="es-ES" altLang="es-ES" sz="3200" b="1" i="0" u="none" strike="noStrike" kern="1200" cap="none" spc="0" normalizeH="0" baseline="0" noProof="0" dirty="0" smtClean="0">
                <a:ln>
                  <a:noFill/>
                </a:ln>
                <a:solidFill>
                  <a:srgbClr val="800000"/>
                </a:solidFill>
                <a:effectLst/>
                <a:uLnTx/>
                <a:uFillTx/>
                <a:latin typeface="Arial" panose="020B0604020202020204" pitchFamily="34" charset="0"/>
                <a:ea typeface="+mn-ea"/>
              </a:rPr>
              <a:t> CaP localizado</a:t>
            </a:r>
            <a:r>
              <a:rPr kumimoji="0" lang="es-ES" altLang="es-ES" sz="3200" b="0" i="0" u="none" strike="noStrike" kern="1200" cap="none" spc="0" normalizeH="0" baseline="0" noProof="0" dirty="0" smtClean="0">
                <a:ln>
                  <a:noFill/>
                </a:ln>
                <a:solidFill>
                  <a:srgbClr val="800000"/>
                </a:solidFill>
                <a:effectLst/>
                <a:uLnTx/>
                <a:uFillTx/>
                <a:latin typeface="Arial" panose="020B0604020202020204" pitchFamily="34" charset="0"/>
                <a:ea typeface="+mn-ea"/>
              </a:rPr>
              <a:t>:</a:t>
            </a:r>
          </a:p>
        </p:txBody>
      </p:sp>
      <p:sp>
        <p:nvSpPr>
          <p:cNvPr id="24" name="CuadroTexto 23"/>
          <p:cNvSpPr txBox="1"/>
          <p:nvPr/>
        </p:nvSpPr>
        <p:spPr>
          <a:xfrm>
            <a:off x="147864" y="3442540"/>
            <a:ext cx="843501" cy="430887"/>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100" b="1" i="0" u="none" strike="noStrike" kern="1200" cap="none" spc="0" normalizeH="0" baseline="0" noProof="0" dirty="0" smtClean="0">
                <a:ln>
                  <a:noFill/>
                </a:ln>
                <a:solidFill>
                  <a:srgbClr val="1C2A87"/>
                </a:solidFill>
                <a:effectLst/>
                <a:uLnTx/>
                <a:uFillTx/>
                <a:latin typeface="Arial" panose="020B0604020202020204" pitchFamily="34" charset="0"/>
                <a:ea typeface="+mn-ea"/>
              </a:rPr>
              <a:t>Non </a:t>
            </a:r>
            <a:r>
              <a:rPr kumimoji="0" lang="es-ES" sz="1100" b="1" i="0" u="none" strike="noStrike" kern="1200" cap="none" spc="0" normalizeH="0" baseline="0" noProof="0" dirty="0" err="1" smtClean="0">
                <a:ln>
                  <a:noFill/>
                </a:ln>
                <a:solidFill>
                  <a:srgbClr val="1C2A87"/>
                </a:solidFill>
                <a:effectLst/>
                <a:uLnTx/>
                <a:uFillTx/>
                <a:latin typeface="Arial" panose="020B0604020202020204" pitchFamily="34" charset="0"/>
                <a:ea typeface="+mn-ea"/>
              </a:rPr>
              <a:t>carrier</a:t>
            </a:r>
            <a:endParaRPr kumimoji="0" lang="es-ES" sz="1100" b="1" i="0" u="none" strike="noStrike" kern="1200" cap="none" spc="0" normalizeH="0" baseline="0" noProof="0" dirty="0" smtClean="0">
              <a:ln>
                <a:noFill/>
              </a:ln>
              <a:solidFill>
                <a:srgbClr val="1C2A87"/>
              </a:solidFill>
              <a:effectLst/>
              <a:uLnTx/>
              <a:uFillTx/>
              <a:latin typeface="Arial" panose="020B0604020202020204" pitchFamily="34" charset="0"/>
              <a:ea typeface="+mn-ea"/>
            </a:endParaRPr>
          </a:p>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100" b="1" i="0" u="none" strike="noStrike" kern="1200" cap="none" spc="0" normalizeH="0" baseline="0" noProof="0" dirty="0" err="1" smtClean="0">
                <a:ln>
                  <a:noFill/>
                </a:ln>
                <a:solidFill>
                  <a:srgbClr val="B5531B"/>
                </a:solidFill>
                <a:effectLst/>
                <a:uLnTx/>
                <a:uFillTx/>
                <a:latin typeface="Arial" panose="020B0604020202020204" pitchFamily="34" charset="0"/>
                <a:ea typeface="+mn-ea"/>
              </a:rPr>
              <a:t>Carrier</a:t>
            </a:r>
            <a:endParaRPr kumimoji="0" lang="es-ES" sz="1100" b="1" i="0" u="none" strike="noStrike" kern="1200" cap="none" spc="0" normalizeH="0" baseline="0" noProof="0" dirty="0">
              <a:ln>
                <a:noFill/>
              </a:ln>
              <a:solidFill>
                <a:srgbClr val="B5531B"/>
              </a:solidFill>
              <a:effectLst/>
              <a:uLnTx/>
              <a:uFillTx/>
              <a:latin typeface="Arial" panose="020B0604020202020204" pitchFamily="34" charset="0"/>
              <a:ea typeface="+mn-ea"/>
            </a:endParaRPr>
          </a:p>
        </p:txBody>
      </p:sp>
      <p:sp>
        <p:nvSpPr>
          <p:cNvPr id="7" name="CuadroTexto 6"/>
          <p:cNvSpPr txBox="1"/>
          <p:nvPr/>
        </p:nvSpPr>
        <p:spPr>
          <a:xfrm>
            <a:off x="272899" y="2121828"/>
            <a:ext cx="593432" cy="369332"/>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C00000"/>
                </a:solidFill>
                <a:effectLst/>
                <a:uLnTx/>
                <a:uFillTx/>
                <a:latin typeface="Arial" panose="020B0604020202020204" pitchFamily="34" charset="0"/>
                <a:ea typeface="+mn-ea"/>
              </a:rPr>
              <a:t>SLM</a:t>
            </a:r>
            <a:endParaRPr kumimoji="0" lang="es-ES" sz="1800" b="1"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25" name="CuadroTexto 24"/>
          <p:cNvSpPr txBox="1"/>
          <p:nvPr/>
        </p:nvSpPr>
        <p:spPr>
          <a:xfrm>
            <a:off x="3530079" y="2581313"/>
            <a:ext cx="713657" cy="307777"/>
          </a:xfrm>
          <a:prstGeom prst="rect">
            <a:avLst/>
          </a:prstGeom>
          <a:solidFill>
            <a:schemeClr val="accent6">
              <a:lumMod val="50000"/>
            </a:schemeClr>
          </a:solid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400" b="0" i="1" u="none" strike="noStrike" kern="1200" cap="none" spc="0" normalizeH="0" baseline="0" noProof="0" dirty="0" smtClean="0">
                <a:ln>
                  <a:noFill/>
                </a:ln>
                <a:solidFill>
                  <a:prstClr val="white"/>
                </a:solidFill>
                <a:effectLst/>
                <a:uLnTx/>
                <a:uFillTx/>
                <a:latin typeface="Arial" panose="020B0604020202020204" pitchFamily="34" charset="0"/>
                <a:ea typeface="+mn-ea"/>
              </a:rPr>
              <a:t>Cirugía</a:t>
            </a:r>
            <a:endParaRPr kumimoji="0" lang="es-ES" sz="1400" b="0" i="1" u="none" strike="noStrike" kern="1200" cap="none" spc="0" normalizeH="0" baseline="0" noProof="0" dirty="0">
              <a:ln>
                <a:noFill/>
              </a:ln>
              <a:solidFill>
                <a:prstClr val="white"/>
              </a:solidFill>
              <a:effectLst/>
              <a:uLnTx/>
              <a:uFillTx/>
              <a:latin typeface="Arial" panose="020B0604020202020204" pitchFamily="34" charset="0"/>
              <a:ea typeface="+mn-ea"/>
            </a:endParaRPr>
          </a:p>
        </p:txBody>
      </p:sp>
      <p:sp>
        <p:nvSpPr>
          <p:cNvPr id="26" name="CuadroTexto 25"/>
          <p:cNvSpPr txBox="1"/>
          <p:nvPr/>
        </p:nvSpPr>
        <p:spPr>
          <a:xfrm>
            <a:off x="272899" y="4824808"/>
            <a:ext cx="527709" cy="369332"/>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C00000"/>
                </a:solidFill>
                <a:effectLst/>
                <a:uLnTx/>
                <a:uFillTx/>
                <a:latin typeface="Arial" panose="020B0604020202020204" pitchFamily="34" charset="0"/>
                <a:ea typeface="+mn-ea"/>
              </a:rPr>
              <a:t>SCE</a:t>
            </a:r>
            <a:endParaRPr kumimoji="0" lang="es-ES" sz="1800" b="1"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29" name="CuadroTexto 28"/>
          <p:cNvSpPr txBox="1"/>
          <p:nvPr/>
        </p:nvSpPr>
        <p:spPr>
          <a:xfrm>
            <a:off x="3530078" y="5334038"/>
            <a:ext cx="713657" cy="307777"/>
          </a:xfrm>
          <a:prstGeom prst="rect">
            <a:avLst/>
          </a:prstGeom>
          <a:solidFill>
            <a:schemeClr val="accent6">
              <a:lumMod val="50000"/>
            </a:schemeClr>
          </a:solid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400" b="0" i="1" u="none" strike="noStrike" kern="1200" cap="none" spc="0" normalizeH="0" baseline="0" noProof="0" dirty="0" smtClean="0">
                <a:ln>
                  <a:noFill/>
                </a:ln>
                <a:solidFill>
                  <a:prstClr val="white"/>
                </a:solidFill>
                <a:effectLst/>
                <a:uLnTx/>
                <a:uFillTx/>
                <a:latin typeface="Arial" panose="020B0604020202020204" pitchFamily="34" charset="0"/>
                <a:ea typeface="+mn-ea"/>
              </a:rPr>
              <a:t>Cirugía</a:t>
            </a:r>
            <a:endParaRPr kumimoji="0" lang="es-ES" sz="1400" b="0" i="1" u="none" strike="noStrike" kern="1200" cap="none" spc="0" normalizeH="0" baseline="0" noProof="0" dirty="0">
              <a:ln>
                <a:noFill/>
              </a:ln>
              <a:solidFill>
                <a:prstClr val="white"/>
              </a:solidFill>
              <a:effectLst/>
              <a:uLnTx/>
              <a:uFillTx/>
              <a:latin typeface="Arial" panose="020B0604020202020204" pitchFamily="34" charset="0"/>
              <a:ea typeface="+mn-ea"/>
            </a:endParaRPr>
          </a:p>
        </p:txBody>
      </p:sp>
      <p:sp>
        <p:nvSpPr>
          <p:cNvPr id="30" name="CuadroTexto 29"/>
          <p:cNvSpPr txBox="1"/>
          <p:nvPr/>
        </p:nvSpPr>
        <p:spPr>
          <a:xfrm>
            <a:off x="6435203" y="1357959"/>
            <a:ext cx="1154483" cy="307777"/>
          </a:xfrm>
          <a:prstGeom prst="rect">
            <a:avLst/>
          </a:prstGeom>
          <a:solidFill>
            <a:schemeClr val="accent5">
              <a:lumMod val="50000"/>
            </a:schemeClr>
          </a:solid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400" b="0" i="1" u="none" strike="noStrike" kern="1200" cap="none" spc="0" normalizeH="0" baseline="0" noProof="0" dirty="0" smtClean="0">
                <a:ln>
                  <a:noFill/>
                </a:ln>
                <a:solidFill>
                  <a:prstClr val="white"/>
                </a:solidFill>
                <a:effectLst/>
                <a:uLnTx/>
                <a:uFillTx/>
                <a:latin typeface="Arial" panose="020B0604020202020204" pitchFamily="34" charset="0"/>
                <a:ea typeface="+mn-ea"/>
              </a:rPr>
              <a:t>Radioterapia</a:t>
            </a:r>
            <a:endParaRPr kumimoji="0" lang="es-ES" sz="1400" b="0" i="1" u="none" strike="noStrike" kern="1200" cap="none" spc="0" normalizeH="0" baseline="0" noProof="0" dirty="0">
              <a:ln>
                <a:noFill/>
              </a:ln>
              <a:solidFill>
                <a:prstClr val="white"/>
              </a:solidFill>
              <a:effectLst/>
              <a:uLnTx/>
              <a:uFillTx/>
              <a:latin typeface="Arial" panose="020B0604020202020204" pitchFamily="34" charset="0"/>
              <a:ea typeface="+mn-ea"/>
            </a:endParaRPr>
          </a:p>
        </p:txBody>
      </p:sp>
      <p:sp>
        <p:nvSpPr>
          <p:cNvPr id="31" name="CuadroTexto 30"/>
          <p:cNvSpPr txBox="1"/>
          <p:nvPr/>
        </p:nvSpPr>
        <p:spPr>
          <a:xfrm>
            <a:off x="6435203" y="4161418"/>
            <a:ext cx="1154483" cy="307777"/>
          </a:xfrm>
          <a:prstGeom prst="rect">
            <a:avLst/>
          </a:prstGeom>
          <a:solidFill>
            <a:schemeClr val="accent5">
              <a:lumMod val="50000"/>
            </a:schemeClr>
          </a:solid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400" b="0" i="1" u="none" strike="noStrike" kern="1200" cap="none" spc="0" normalizeH="0" baseline="0" noProof="0" dirty="0">
                <a:ln>
                  <a:noFill/>
                </a:ln>
                <a:solidFill>
                  <a:prstClr val="white"/>
                </a:solidFill>
                <a:effectLst/>
                <a:uLnTx/>
                <a:uFillTx/>
                <a:latin typeface="Arial" panose="020B0604020202020204" pitchFamily="34" charset="0"/>
                <a:ea typeface="+mn-ea"/>
              </a:rPr>
              <a:t>Radioterapia</a:t>
            </a:r>
          </a:p>
        </p:txBody>
      </p:sp>
      <p:pic>
        <p:nvPicPr>
          <p:cNvPr id="2" name="Imagen 1"/>
          <p:cNvPicPr>
            <a:picLocks noChangeAspect="1"/>
          </p:cNvPicPr>
          <p:nvPr/>
        </p:nvPicPr>
        <p:blipFill>
          <a:blip r:embed="rId4"/>
          <a:stretch>
            <a:fillRect/>
          </a:stretch>
        </p:blipFill>
        <p:spPr>
          <a:xfrm>
            <a:off x="8124746" y="1412139"/>
            <a:ext cx="3744000" cy="5006199"/>
          </a:xfrm>
          <a:prstGeom prst="rect">
            <a:avLst/>
          </a:prstGeom>
        </p:spPr>
      </p:pic>
      <p:sp>
        <p:nvSpPr>
          <p:cNvPr id="16" name="CuadroTexto 15"/>
          <p:cNvSpPr txBox="1"/>
          <p:nvPr/>
        </p:nvSpPr>
        <p:spPr>
          <a:xfrm>
            <a:off x="0" y="853474"/>
            <a:ext cx="12135370" cy="338554"/>
          </a:xfrm>
          <a:prstGeom prst="rect">
            <a:avLst/>
          </a:prstGeom>
          <a:noFill/>
          <a:ln>
            <a:solidFill>
              <a:srgbClr val="C00000"/>
            </a:solidFill>
          </a:ln>
        </p:spPr>
        <p:txBody>
          <a:bodyPr wrap="square" rtlCol="0">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600" b="1" i="0" u="none" strike="noStrike" kern="1200" cap="none" spc="0" normalizeH="0" baseline="0" noProof="0" dirty="0" smtClean="0">
                <a:ln>
                  <a:noFill/>
                </a:ln>
                <a:solidFill>
                  <a:srgbClr val="C00000"/>
                </a:solidFill>
                <a:effectLst/>
                <a:uLnTx/>
                <a:uFillTx/>
                <a:latin typeface="Arial" panose="020B0604020202020204" pitchFamily="34" charset="0"/>
                <a:ea typeface="+mn-ea"/>
              </a:rPr>
              <a:t>Supervivencia Libre de Metástasis y Cáncer Específica tras Cirugía/Radioterapia, </a:t>
            </a:r>
            <a:r>
              <a:rPr kumimoji="0" lang="es-ES" sz="1600" b="1" i="0" u="none" strike="noStrike" kern="1200" cap="none" spc="0" normalizeH="0" baseline="0" noProof="0" dirty="0" smtClean="0">
                <a:ln>
                  <a:noFill/>
                </a:ln>
                <a:solidFill>
                  <a:prstClr val="black"/>
                </a:solidFill>
                <a:effectLst/>
                <a:uLnTx/>
                <a:uFillTx/>
                <a:latin typeface="Arial" panose="020B0604020202020204" pitchFamily="34" charset="0"/>
                <a:ea typeface="+mn-ea"/>
              </a:rPr>
              <a:t>según sean portadores </a:t>
            </a:r>
            <a:r>
              <a:rPr kumimoji="0" lang="es-ES" sz="1600" b="1" i="1" u="none" strike="noStrike" kern="1200" cap="none" spc="0" normalizeH="0" baseline="0" noProof="0" dirty="0" smtClean="0">
                <a:ln>
                  <a:noFill/>
                </a:ln>
                <a:solidFill>
                  <a:prstClr val="black"/>
                </a:solidFill>
                <a:effectLst/>
                <a:uLnTx/>
                <a:uFillTx/>
                <a:latin typeface="Arial" panose="020B0604020202020204" pitchFamily="34" charset="0"/>
                <a:ea typeface="+mn-ea"/>
              </a:rPr>
              <a:t>gBRCA1/2</a:t>
            </a:r>
            <a:endParaRPr kumimoji="0" lang="es-ES" sz="1600" b="1" i="1"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17" name="Rectángulo 16"/>
          <p:cNvSpPr/>
          <p:nvPr/>
        </p:nvSpPr>
        <p:spPr>
          <a:xfrm>
            <a:off x="7320136" y="47365"/>
            <a:ext cx="4769774" cy="646331"/>
          </a:xfrm>
          <a:prstGeom prst="rect">
            <a:avLst/>
          </a:prstGeom>
        </p:spPr>
        <p:txBody>
          <a:bodyPr wrap="squar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1.302 </a:t>
            </a:r>
            <a:r>
              <a:rPr kumimoji="0" lang="es-E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rPr>
              <a:t>pacs</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(535 PR + 767 EBRT) CaP localizado/localmente avanzado. Mediana de seguimiento, 64 meses.</a:t>
            </a:r>
          </a:p>
          <a:p>
            <a:pPr marL="285750" marR="0" lvl="0" indent="-285750"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67 mutaciones </a:t>
            </a:r>
            <a:r>
              <a:rPr kumimoji="0" lang="es-ES" sz="1200" b="0" i="1" u="none" strike="noStrike" kern="1200" cap="none" spc="0" normalizeH="0" baseline="0" noProof="0" dirty="0" smtClean="0">
                <a:ln>
                  <a:noFill/>
                </a:ln>
                <a:solidFill>
                  <a:prstClr val="black"/>
                </a:solidFill>
                <a:effectLst/>
                <a:uLnTx/>
                <a:uFillTx/>
                <a:latin typeface="Arial" panose="020B0604020202020204" pitchFamily="34" charset="0"/>
                <a:ea typeface="+mn-ea"/>
              </a:rPr>
              <a:t>gBRCA2</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(5,1%): 35 en PR + 32 en EBRT</a:t>
            </a:r>
            <a:endPar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18" name="Rectángulo redondeado 17"/>
          <p:cNvSpPr/>
          <p:nvPr/>
        </p:nvSpPr>
        <p:spPr>
          <a:xfrm>
            <a:off x="1605828" y="2420490"/>
            <a:ext cx="6240731" cy="2242298"/>
          </a:xfrm>
          <a:prstGeom prst="roundRect">
            <a:avLst/>
          </a:prstGeom>
          <a:solidFill>
            <a:schemeClr val="accent5">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180975"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2000" b="1" i="0" u="none" strike="noStrike" kern="1200" cap="none" spc="0" normalizeH="0" baseline="0" noProof="0" dirty="0" smtClean="0">
                <a:ln>
                  <a:noFill/>
                </a:ln>
                <a:solidFill>
                  <a:srgbClr val="002060"/>
                </a:solidFill>
                <a:effectLst/>
                <a:uLnTx/>
                <a:uFillTx/>
                <a:latin typeface="Calibri" panose="020F0502020204030204"/>
                <a:ea typeface="+mn-ea"/>
                <a:cs typeface="+mn-cs"/>
              </a:rPr>
              <a:t>Series retrospectivas</a:t>
            </a:r>
          </a:p>
          <a:p>
            <a:pPr marL="180975" marR="0" lvl="0" indent="-180975"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rPr>
              <a:t>Características no balanceadas:</a:t>
            </a:r>
          </a:p>
          <a:p>
            <a:pPr marL="450850" marR="0" lvl="1" indent="-195263" algn="l" defTabSz="735013"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1976438" algn="l"/>
                <a:tab pos="2603500" algn="dec"/>
                <a:tab pos="3856038" algn="l"/>
                <a:tab pos="4395788" algn="l"/>
                <a:tab pos="4845050" algn="dec"/>
              </a:tabLst>
              <a:defRPr/>
            </a:pP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rPr>
              <a:t> 		</a:t>
            </a:r>
            <a:r>
              <a:rPr kumimoji="0" lang="es-ES" sz="2000" b="1" i="1" u="none" strike="noStrike" kern="1200" cap="none" spc="0" normalizeH="0" baseline="0" noProof="0" dirty="0" err="1" smtClean="0">
                <a:ln>
                  <a:noFill/>
                </a:ln>
                <a:solidFill>
                  <a:srgbClr val="002060"/>
                </a:solidFill>
                <a:effectLst/>
                <a:uLnTx/>
                <a:uFillTx/>
                <a:latin typeface="Calibri" panose="020F0502020204030204"/>
                <a:ea typeface="+mn-ea"/>
                <a:cs typeface="+mn-cs"/>
              </a:rPr>
              <a:t>Prostatectomía</a:t>
            </a:r>
            <a:r>
              <a:rPr kumimoji="0" lang="es-ES" sz="2000" b="1" i="1" u="none" strike="noStrike" kern="1200" cap="none" spc="0" normalizeH="0" baseline="0" noProof="0" dirty="0" smtClean="0">
                <a:ln>
                  <a:noFill/>
                </a:ln>
                <a:solidFill>
                  <a:srgbClr val="002060"/>
                </a:solidFill>
                <a:effectLst/>
                <a:uLnTx/>
                <a:uFillTx/>
                <a:latin typeface="Calibri" panose="020F0502020204030204"/>
                <a:ea typeface="+mn-ea"/>
                <a:cs typeface="+mn-cs"/>
              </a:rPr>
              <a:t>	vs 	Radioterapia</a:t>
            </a:r>
          </a:p>
          <a:p>
            <a:pPr marL="450850" marR="0" lvl="1" indent="-195263" algn="l" defTabSz="735013"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tab pos="1976438" algn="l"/>
                <a:tab pos="2603500" algn="dec"/>
                <a:tab pos="3856038" algn="l"/>
                <a:tab pos="4395788" algn="l"/>
                <a:tab pos="4845050" algn="dec"/>
              </a:tabLst>
              <a:defRPr/>
            </a:pPr>
            <a:r>
              <a:rPr kumimoji="0" lang="es-ES" sz="2000" b="0" i="0" u="none" strike="noStrike" kern="1200" cap="none" spc="0" normalizeH="0" baseline="0" noProof="0" dirty="0" err="1" smtClean="0">
                <a:ln>
                  <a:noFill/>
                </a:ln>
                <a:solidFill>
                  <a:srgbClr val="002060"/>
                </a:solidFill>
                <a:effectLst/>
                <a:uLnTx/>
                <a:uFillTx/>
                <a:latin typeface="Calibri" panose="020F0502020204030204"/>
                <a:ea typeface="+mn-ea"/>
                <a:cs typeface="+mn-cs"/>
              </a:rPr>
              <a:t>Gleason</a:t>
            </a: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rPr>
              <a:t> </a:t>
            </a: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sym typeface="Symbol" panose="05050102010706020507" pitchFamily="18" charset="2"/>
              </a:rPr>
              <a:t> 8: 		26 % 	vs 		</a:t>
            </a:r>
            <a:r>
              <a:rPr kumimoji="0" lang="es-ES"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rPr>
              <a:t>44 %</a:t>
            </a:r>
          </a:p>
          <a:p>
            <a:pPr marL="450850" marR="0" lvl="1" indent="-195263" algn="l" defTabSz="735013"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tab pos="1976438" algn="l"/>
                <a:tab pos="2603500" algn="dec"/>
                <a:tab pos="3856038" algn="l"/>
                <a:tab pos="4395788" algn="l"/>
                <a:tab pos="4845050" algn="dec"/>
              </a:tabLst>
              <a:defRPr/>
            </a:pP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sym typeface="Symbol" panose="05050102010706020507" pitchFamily="18" charset="2"/>
              </a:rPr>
              <a:t>PSA (mediana):	6,0 </a:t>
            </a:r>
            <a:r>
              <a:rPr kumimoji="0" lang="es-ES" sz="2000" b="0" i="0" u="none" strike="noStrike" kern="1200" cap="none" spc="0" normalizeH="0" baseline="0" noProof="0" dirty="0" err="1" smtClean="0">
                <a:ln>
                  <a:noFill/>
                </a:ln>
                <a:solidFill>
                  <a:srgbClr val="002060"/>
                </a:solidFill>
                <a:effectLst/>
                <a:uLnTx/>
                <a:uFillTx/>
                <a:latin typeface="Calibri" panose="020F0502020204030204"/>
                <a:ea typeface="+mn-ea"/>
                <a:cs typeface="+mn-cs"/>
                <a:sym typeface="Symbol" panose="05050102010706020507" pitchFamily="18" charset="2"/>
              </a:rPr>
              <a:t>ng</a:t>
            </a: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sym typeface="Symbol" panose="05050102010706020507" pitchFamily="18" charset="2"/>
              </a:rPr>
              <a:t>/</a:t>
            </a:r>
            <a:r>
              <a:rPr kumimoji="0" lang="es-ES" sz="2000" b="0" i="0" u="none" strike="noStrike" kern="1200" cap="none" spc="0" normalizeH="0" baseline="0" noProof="0" dirty="0" err="1" smtClean="0">
                <a:ln>
                  <a:noFill/>
                </a:ln>
                <a:solidFill>
                  <a:srgbClr val="002060"/>
                </a:solidFill>
                <a:effectLst/>
                <a:uLnTx/>
                <a:uFillTx/>
                <a:latin typeface="Calibri" panose="020F0502020204030204"/>
                <a:ea typeface="+mn-ea"/>
                <a:cs typeface="+mn-cs"/>
                <a:sym typeface="Symbol" panose="05050102010706020507" pitchFamily="18" charset="2"/>
              </a:rPr>
              <a:t>mL</a:t>
            </a: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sym typeface="Symbol" panose="05050102010706020507" pitchFamily="18" charset="2"/>
              </a:rPr>
              <a:t>	vs 		</a:t>
            </a:r>
            <a:r>
              <a:rPr kumimoji="0" lang="es-ES"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rPr>
              <a:t>19,4 </a:t>
            </a:r>
            <a:r>
              <a:rPr kumimoji="0" lang="es-ES" sz="2000" b="0" i="0" u="none" strike="noStrike" kern="1200" cap="none" spc="0" normalizeH="0" baseline="0" noProof="0" dirty="0" err="1" smtClean="0">
                <a:ln>
                  <a:noFill/>
                </a:ln>
                <a:solidFill>
                  <a:srgbClr val="FF0000"/>
                </a:solidFill>
                <a:effectLst/>
                <a:uLnTx/>
                <a:uFillTx/>
                <a:latin typeface="Calibri" panose="020F0502020204030204"/>
                <a:ea typeface="+mn-ea"/>
                <a:cs typeface="+mn-cs"/>
                <a:sym typeface="Symbol" panose="05050102010706020507" pitchFamily="18" charset="2"/>
              </a:rPr>
              <a:t>ng</a:t>
            </a:r>
            <a:r>
              <a:rPr kumimoji="0" lang="es-ES"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rPr>
              <a:t>/</a:t>
            </a:r>
            <a:r>
              <a:rPr kumimoji="0" lang="es-ES" sz="2000" b="0" i="0" u="none" strike="noStrike" kern="1200" cap="none" spc="0" normalizeH="0" baseline="0" noProof="0" dirty="0" err="1" smtClean="0">
                <a:ln>
                  <a:noFill/>
                </a:ln>
                <a:solidFill>
                  <a:srgbClr val="FF0000"/>
                </a:solidFill>
                <a:effectLst/>
                <a:uLnTx/>
                <a:uFillTx/>
                <a:latin typeface="Calibri" panose="020F0502020204030204"/>
                <a:ea typeface="+mn-ea"/>
                <a:cs typeface="+mn-cs"/>
                <a:sym typeface="Symbol" panose="05050102010706020507" pitchFamily="18" charset="2"/>
              </a:rPr>
              <a:t>mL</a:t>
            </a:r>
            <a:endParaRPr kumimoji="0" lang="es-ES"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endParaRPr>
          </a:p>
          <a:p>
            <a:pPr marL="450850" marR="0" lvl="1" indent="-195263" algn="l" defTabSz="735013"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tab pos="1976438" algn="l"/>
                <a:tab pos="2603500" algn="dec"/>
                <a:tab pos="3856038" algn="l"/>
                <a:tab pos="4395788" algn="l"/>
                <a:tab pos="4845050" algn="dec"/>
              </a:tabLst>
              <a:defRPr/>
            </a:pP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sym typeface="Symbol" panose="05050102010706020507" pitchFamily="18" charset="2"/>
              </a:rPr>
              <a:t>Alto Riesgo:		34 % 	vs 		</a:t>
            </a:r>
            <a:r>
              <a:rPr kumimoji="0" lang="es-ES"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rPr>
              <a:t>69 %</a:t>
            </a:r>
          </a:p>
          <a:p>
            <a:pPr marL="450850" marR="0" lvl="1" indent="-195263" algn="l" defTabSz="735013"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tab pos="1976438" algn="l"/>
                <a:tab pos="2603500" algn="dec"/>
                <a:tab pos="3856038" algn="l"/>
                <a:tab pos="4395788" algn="l"/>
                <a:tab pos="4845050" algn="dec"/>
              </a:tabLst>
              <a:defRPr/>
            </a:pP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sym typeface="Symbol" panose="05050102010706020507" pitchFamily="18" charset="2"/>
              </a:rPr>
              <a:t>N1:		3 %	</a:t>
            </a:r>
            <a:r>
              <a:rPr kumimoji="0" lang="es-ES" sz="2000" b="0" i="0" u="none" strike="noStrike" kern="1200" cap="none" spc="0" normalizeH="0" baseline="0" noProof="0" dirty="0">
                <a:ln>
                  <a:noFill/>
                </a:ln>
                <a:solidFill>
                  <a:srgbClr val="002060"/>
                </a:solidFill>
                <a:effectLst/>
                <a:uLnTx/>
                <a:uFillTx/>
                <a:latin typeface="Calibri" panose="020F0502020204030204"/>
                <a:ea typeface="+mn-ea"/>
                <a:cs typeface="+mn-cs"/>
                <a:sym typeface="Symbol" panose="05050102010706020507" pitchFamily="18" charset="2"/>
              </a:rPr>
              <a:t>v</a:t>
            </a:r>
            <a:r>
              <a:rPr kumimoji="0" lang="es-ES" sz="2000" b="0" i="0" u="none" strike="noStrike" kern="1200" cap="none" spc="0" normalizeH="0" baseline="0" noProof="0" dirty="0" smtClean="0">
                <a:ln>
                  <a:noFill/>
                </a:ln>
                <a:solidFill>
                  <a:srgbClr val="002060"/>
                </a:solidFill>
                <a:effectLst/>
                <a:uLnTx/>
                <a:uFillTx/>
                <a:latin typeface="Calibri" panose="020F0502020204030204"/>
                <a:ea typeface="+mn-ea"/>
                <a:cs typeface="+mn-cs"/>
                <a:sym typeface="Symbol" panose="05050102010706020507" pitchFamily="18" charset="2"/>
              </a:rPr>
              <a:t>s 		</a:t>
            </a:r>
            <a:r>
              <a:rPr kumimoji="0" lang="es-ES" sz="2000" b="0" i="0" u="none" strike="noStrike" kern="1200" cap="none" spc="0" normalizeH="0" baseline="0" noProof="0" dirty="0" smtClean="0">
                <a:ln>
                  <a:noFill/>
                </a:ln>
                <a:solidFill>
                  <a:srgbClr val="FF0000"/>
                </a:solidFill>
                <a:effectLst/>
                <a:uLnTx/>
                <a:uFillTx/>
                <a:latin typeface="Calibri" panose="020F0502020204030204"/>
                <a:ea typeface="+mn-ea"/>
                <a:cs typeface="+mn-cs"/>
                <a:sym typeface="Symbol" panose="05050102010706020507" pitchFamily="18" charset="2"/>
              </a:rPr>
              <a:t>9 %</a:t>
            </a:r>
            <a:endParaRPr kumimoji="0" lang="es-ES"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932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rma libre 3"/>
          <p:cNvSpPr/>
          <p:nvPr/>
        </p:nvSpPr>
        <p:spPr>
          <a:xfrm>
            <a:off x="1919535" y="719668"/>
            <a:ext cx="4896000" cy="2709334"/>
          </a:xfrm>
          <a:custGeom>
            <a:avLst/>
            <a:gdLst>
              <a:gd name="connsiteX0" fmla="*/ 0 w 2709333"/>
              <a:gd name="connsiteY0" fmla="*/ 0 h 5148572"/>
              <a:gd name="connsiteX1" fmla="*/ 2257768 w 2709333"/>
              <a:gd name="connsiteY1" fmla="*/ 0 h 5148572"/>
              <a:gd name="connsiteX2" fmla="*/ 2709333 w 2709333"/>
              <a:gd name="connsiteY2" fmla="*/ 451565 h 5148572"/>
              <a:gd name="connsiteX3" fmla="*/ 2709333 w 2709333"/>
              <a:gd name="connsiteY3" fmla="*/ 5148572 h 5148572"/>
              <a:gd name="connsiteX4" fmla="*/ 0 w 2709333"/>
              <a:gd name="connsiteY4" fmla="*/ 5148572 h 5148572"/>
              <a:gd name="connsiteX5" fmla="*/ 0 w 2709333"/>
              <a:gd name="connsiteY5" fmla="*/ 0 h 51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5148572">
                <a:moveTo>
                  <a:pt x="0" y="5148571"/>
                </a:moveTo>
                <a:lnTo>
                  <a:pt x="0" y="858114"/>
                </a:lnTo>
                <a:cubicBezTo>
                  <a:pt x="0" y="384192"/>
                  <a:pt x="106390" y="1"/>
                  <a:pt x="237627" y="1"/>
                </a:cubicBezTo>
                <a:lnTo>
                  <a:pt x="2709333" y="1"/>
                </a:lnTo>
                <a:lnTo>
                  <a:pt x="2709333" y="5148571"/>
                </a:lnTo>
                <a:lnTo>
                  <a:pt x="0" y="5148571"/>
                </a:lnTo>
                <a:close/>
              </a:path>
            </a:pathLst>
          </a:custGeom>
          <a:solidFill>
            <a:srgbClr val="008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256032" tIns="256032" rIns="256033" bIns="933365" numCol="1" spcCol="1270" anchor="ctr" anchorCtr="0">
            <a:noAutofit/>
          </a:bodyPr>
          <a:lstStyle/>
          <a:p>
            <a:pPr marL="0" marR="0" lvl="0" indent="0" algn="ctr" defTabSz="1600200" rtl="0" eaLnBrk="0" fontAlgn="base" latinLnBrk="0" hangingPunct="0">
              <a:lnSpc>
                <a:spcPct val="90000"/>
              </a:lnSpc>
              <a:spcBef>
                <a:spcPct val="0"/>
              </a:spcBef>
              <a:spcAft>
                <a:spcPct val="35000"/>
              </a:spcAft>
              <a:buClrTx/>
              <a:buSzTx/>
              <a:buFontTx/>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Varones sin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conocido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5" name="Forma libre 4"/>
          <p:cNvSpPr/>
          <p:nvPr/>
        </p:nvSpPr>
        <p:spPr>
          <a:xfrm>
            <a:off x="6816624" y="719668"/>
            <a:ext cx="4896000" cy="2709333"/>
          </a:xfrm>
          <a:custGeom>
            <a:avLst/>
            <a:gdLst>
              <a:gd name="connsiteX0" fmla="*/ 0 w 5148572"/>
              <a:gd name="connsiteY0" fmla="*/ 0 h 2709333"/>
              <a:gd name="connsiteX1" fmla="*/ 4697007 w 5148572"/>
              <a:gd name="connsiteY1" fmla="*/ 0 h 2709333"/>
              <a:gd name="connsiteX2" fmla="*/ 5148572 w 5148572"/>
              <a:gd name="connsiteY2" fmla="*/ 451565 h 2709333"/>
              <a:gd name="connsiteX3" fmla="*/ 5148572 w 5148572"/>
              <a:gd name="connsiteY3" fmla="*/ 2709333 h 2709333"/>
              <a:gd name="connsiteX4" fmla="*/ 0 w 5148572"/>
              <a:gd name="connsiteY4" fmla="*/ 2709333 h 2709333"/>
              <a:gd name="connsiteX5" fmla="*/ 0 w 5148572"/>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572" h="2709333">
                <a:moveTo>
                  <a:pt x="0" y="0"/>
                </a:moveTo>
                <a:lnTo>
                  <a:pt x="4697007" y="0"/>
                </a:lnTo>
                <a:cubicBezTo>
                  <a:pt x="4946399" y="0"/>
                  <a:pt x="5148572" y="202173"/>
                  <a:pt x="5148572" y="451565"/>
                </a:cubicBezTo>
                <a:lnTo>
                  <a:pt x="5148572" y="2709333"/>
                </a:lnTo>
                <a:lnTo>
                  <a:pt x="0" y="2709333"/>
                </a:lnTo>
                <a:lnTo>
                  <a:pt x="0" y="0"/>
                </a:lnTo>
                <a:close/>
              </a:path>
            </a:pathLst>
          </a:custGeom>
          <a:solidFill>
            <a:srgbClr val="00206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3750088"/>
              <a:satOff val="-5627"/>
              <a:lumOff val="-915"/>
              <a:alphaOff val="0"/>
            </a:schemeClr>
          </a:effectRef>
          <a:fontRef idx="minor">
            <a:schemeClr val="lt1"/>
          </a:fontRef>
        </p:style>
        <p:txBody>
          <a:bodyPr spcFirstLastPara="0" vert="horz" wrap="square" lIns="256032" tIns="256032" rIns="256032" bIns="933365" numCol="1" spcCol="1270" anchor="ctr" anchorCtr="0">
            <a:noAutofit/>
          </a:bodyPr>
          <a:lstStyle/>
          <a:p>
            <a:pPr marL="0" marR="0" lvl="0" indent="0" algn="ctr" defTabSz="1600200" rtl="0" eaLnBrk="0" fontAlgn="base" latinLnBrk="0" hangingPunct="0">
              <a:lnSpc>
                <a:spcPct val="90000"/>
              </a:lnSpc>
              <a:spcBef>
                <a:spcPct val="0"/>
              </a:spcBef>
              <a:spcAft>
                <a:spcPct val="35000"/>
              </a:spcAft>
              <a:buClrTx/>
              <a:buSzTx/>
              <a:buFontTx/>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en Vigilancia Activa</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 name="Forma libre 5"/>
          <p:cNvSpPr/>
          <p:nvPr/>
        </p:nvSpPr>
        <p:spPr>
          <a:xfrm>
            <a:off x="1919536" y="3429000"/>
            <a:ext cx="4896000" cy="2709334"/>
          </a:xfrm>
          <a:custGeom>
            <a:avLst/>
            <a:gdLst>
              <a:gd name="connsiteX0" fmla="*/ 0 w 5148572"/>
              <a:gd name="connsiteY0" fmla="*/ 0 h 2709333"/>
              <a:gd name="connsiteX1" fmla="*/ 4697007 w 5148572"/>
              <a:gd name="connsiteY1" fmla="*/ 0 h 2709333"/>
              <a:gd name="connsiteX2" fmla="*/ 5148572 w 5148572"/>
              <a:gd name="connsiteY2" fmla="*/ 451565 h 2709333"/>
              <a:gd name="connsiteX3" fmla="*/ 5148572 w 5148572"/>
              <a:gd name="connsiteY3" fmla="*/ 2709333 h 2709333"/>
              <a:gd name="connsiteX4" fmla="*/ 0 w 5148572"/>
              <a:gd name="connsiteY4" fmla="*/ 2709333 h 2709333"/>
              <a:gd name="connsiteX5" fmla="*/ 0 w 5148572"/>
              <a:gd name="connsiteY5" fmla="*/ 0 h 270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572" h="2709333">
                <a:moveTo>
                  <a:pt x="5148572" y="2709333"/>
                </a:moveTo>
                <a:lnTo>
                  <a:pt x="451565" y="2709333"/>
                </a:lnTo>
                <a:cubicBezTo>
                  <a:pt x="202173" y="2709333"/>
                  <a:pt x="0" y="2507160"/>
                  <a:pt x="0" y="2257768"/>
                </a:cubicBezTo>
                <a:lnTo>
                  <a:pt x="0" y="0"/>
                </a:lnTo>
                <a:lnTo>
                  <a:pt x="5148572" y="0"/>
                </a:lnTo>
                <a:lnTo>
                  <a:pt x="5148572" y="2709333"/>
                </a:lnTo>
                <a:close/>
              </a:path>
            </a:pathLst>
          </a:custGeom>
          <a:solidFill>
            <a:srgbClr val="00206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7500176"/>
              <a:satOff val="-11253"/>
              <a:lumOff val="-1830"/>
              <a:alphaOff val="0"/>
            </a:schemeClr>
          </a:effectRef>
          <a:fontRef idx="minor">
            <a:schemeClr val="lt1"/>
          </a:fontRef>
        </p:style>
        <p:txBody>
          <a:bodyPr spcFirstLastPara="0" vert="horz" wrap="square" lIns="256031" tIns="933366" rIns="256033" bIns="256032" numCol="1" spcCol="1270" anchor="ctr" anchorCtr="0">
            <a:noAutofit/>
          </a:bodyPr>
          <a:lstStyle/>
          <a:p>
            <a:pPr marL="0" marR="0" lvl="0" indent="0" algn="ctr" defTabSz="1600200" rtl="0" eaLnBrk="0" fontAlgn="base" latinLnBrk="0" hangingPunct="0">
              <a:lnSpc>
                <a:spcPct val="90000"/>
              </a:lnSpc>
              <a:spcBef>
                <a:spcPct val="0"/>
              </a:spcBef>
              <a:spcAft>
                <a:spcPct val="35000"/>
              </a:spcAft>
              <a:buClrTx/>
              <a:buSzTx/>
              <a:buFontTx/>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Localizado/Localmente Avanzado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7" name="Forma libre 6"/>
          <p:cNvSpPr/>
          <p:nvPr/>
        </p:nvSpPr>
        <p:spPr>
          <a:xfrm>
            <a:off x="6816623" y="3429001"/>
            <a:ext cx="4896000" cy="2709334"/>
          </a:xfrm>
          <a:custGeom>
            <a:avLst/>
            <a:gdLst>
              <a:gd name="connsiteX0" fmla="*/ 0 w 2709333"/>
              <a:gd name="connsiteY0" fmla="*/ 0 h 5148572"/>
              <a:gd name="connsiteX1" fmla="*/ 2257768 w 2709333"/>
              <a:gd name="connsiteY1" fmla="*/ 0 h 5148572"/>
              <a:gd name="connsiteX2" fmla="*/ 2709333 w 2709333"/>
              <a:gd name="connsiteY2" fmla="*/ 451565 h 5148572"/>
              <a:gd name="connsiteX3" fmla="*/ 2709333 w 2709333"/>
              <a:gd name="connsiteY3" fmla="*/ 5148572 h 5148572"/>
              <a:gd name="connsiteX4" fmla="*/ 0 w 2709333"/>
              <a:gd name="connsiteY4" fmla="*/ 5148572 h 5148572"/>
              <a:gd name="connsiteX5" fmla="*/ 0 w 2709333"/>
              <a:gd name="connsiteY5" fmla="*/ 0 h 514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333" h="5148572">
                <a:moveTo>
                  <a:pt x="2709333" y="1"/>
                </a:moveTo>
                <a:lnTo>
                  <a:pt x="2709333" y="4290458"/>
                </a:lnTo>
                <a:cubicBezTo>
                  <a:pt x="2709333" y="4764380"/>
                  <a:pt x="2602943" y="5148571"/>
                  <a:pt x="2471706" y="5148571"/>
                </a:cubicBezTo>
                <a:lnTo>
                  <a:pt x="0" y="5148571"/>
                </a:lnTo>
                <a:lnTo>
                  <a:pt x="0" y="1"/>
                </a:lnTo>
                <a:lnTo>
                  <a:pt x="2709333" y="1"/>
                </a:lnTo>
                <a:close/>
              </a:path>
            </a:pathLst>
          </a:custGeom>
          <a:solidFill>
            <a:srgbClr val="7A00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3">
              <a:hueOff val="11250264"/>
              <a:satOff val="-16880"/>
              <a:lumOff val="-2745"/>
              <a:alphaOff val="0"/>
            </a:schemeClr>
          </a:effectRef>
          <a:fontRef idx="minor">
            <a:schemeClr val="lt1"/>
          </a:fontRef>
        </p:style>
        <p:txBody>
          <a:bodyPr spcFirstLastPara="0" vert="horz" wrap="square" lIns="256032" tIns="933365" rIns="256033" bIns="256033" numCol="1" spcCol="1270" anchor="ctr" anchorCtr="0">
            <a:noAutofit/>
          </a:bodyPr>
          <a:lstStyle/>
          <a:p>
            <a:pPr marL="0" marR="0" lvl="0" indent="0" algn="ctr" defTabSz="1600200" rtl="0" eaLnBrk="0" fontAlgn="base" latinLnBrk="0" hangingPunct="0">
              <a:lnSpc>
                <a:spcPct val="90000"/>
              </a:lnSpc>
              <a:spcBef>
                <a:spcPct val="0"/>
              </a:spcBef>
              <a:spcAft>
                <a:spcPct val="35000"/>
              </a:spcAft>
              <a:buClrTx/>
              <a:buSzTx/>
              <a:buFontTx/>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Pacientes con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a:ea typeface="+mn-ea"/>
                <a:cs typeface="+mn-cs"/>
              </a:rPr>
              <a:t>CaP</a:t>
            </a: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s-ES" sz="36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Calibri"/>
                <a:ea typeface="+mn-ea"/>
                <a:cs typeface="+mn-cs"/>
              </a:rPr>
              <a:t>Metastásico</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8" name="Forma libre 7"/>
          <p:cNvSpPr/>
          <p:nvPr/>
        </p:nvSpPr>
        <p:spPr>
          <a:xfrm>
            <a:off x="4836405" y="2753957"/>
            <a:ext cx="3960436" cy="1350087"/>
          </a:xfrm>
          <a:custGeom>
            <a:avLst/>
            <a:gdLst>
              <a:gd name="connsiteX0" fmla="*/ 0 w 3960436"/>
              <a:gd name="connsiteY0" fmla="*/ 225019 h 1350087"/>
              <a:gd name="connsiteX1" fmla="*/ 225019 w 3960436"/>
              <a:gd name="connsiteY1" fmla="*/ 0 h 1350087"/>
              <a:gd name="connsiteX2" fmla="*/ 3735417 w 3960436"/>
              <a:gd name="connsiteY2" fmla="*/ 0 h 1350087"/>
              <a:gd name="connsiteX3" fmla="*/ 3960436 w 3960436"/>
              <a:gd name="connsiteY3" fmla="*/ 225019 h 1350087"/>
              <a:gd name="connsiteX4" fmla="*/ 3960436 w 3960436"/>
              <a:gd name="connsiteY4" fmla="*/ 1125068 h 1350087"/>
              <a:gd name="connsiteX5" fmla="*/ 3735417 w 3960436"/>
              <a:gd name="connsiteY5" fmla="*/ 1350087 h 1350087"/>
              <a:gd name="connsiteX6" fmla="*/ 225019 w 3960436"/>
              <a:gd name="connsiteY6" fmla="*/ 1350087 h 1350087"/>
              <a:gd name="connsiteX7" fmla="*/ 0 w 3960436"/>
              <a:gd name="connsiteY7" fmla="*/ 1125068 h 1350087"/>
              <a:gd name="connsiteX8" fmla="*/ 0 w 3960436"/>
              <a:gd name="connsiteY8" fmla="*/ 225019 h 135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0436" h="1350087">
                <a:moveTo>
                  <a:pt x="0" y="225019"/>
                </a:moveTo>
                <a:cubicBezTo>
                  <a:pt x="0" y="100744"/>
                  <a:pt x="100744" y="0"/>
                  <a:pt x="225019" y="0"/>
                </a:cubicBezTo>
                <a:lnTo>
                  <a:pt x="3735417" y="0"/>
                </a:lnTo>
                <a:cubicBezTo>
                  <a:pt x="3859692" y="0"/>
                  <a:pt x="3960436" y="100744"/>
                  <a:pt x="3960436" y="225019"/>
                </a:cubicBezTo>
                <a:lnTo>
                  <a:pt x="3960436" y="1125068"/>
                </a:lnTo>
                <a:cubicBezTo>
                  <a:pt x="3960436" y="1249343"/>
                  <a:pt x="3859692" y="1350087"/>
                  <a:pt x="3735417" y="1350087"/>
                </a:cubicBezTo>
                <a:lnTo>
                  <a:pt x="225019" y="1350087"/>
                </a:lnTo>
                <a:cubicBezTo>
                  <a:pt x="100744" y="1350087"/>
                  <a:pt x="0" y="1249343"/>
                  <a:pt x="0" y="1125068"/>
                </a:cubicBezTo>
                <a:lnTo>
                  <a:pt x="0" y="225019"/>
                </a:lnTo>
                <a:close/>
              </a:path>
            </a:pathLst>
          </a:custGeom>
          <a:scene3d>
            <a:camera prst="orthographicFront"/>
            <a:lightRig rig="threePt" dir="t">
              <a:rot lat="0" lon="0" rev="7500000"/>
            </a:lightRig>
          </a:scene3d>
          <a:sp3d z="152400" extrusionH="63500" prstMaterial="matte">
            <a:bevelT w="50800" h="19050" prst="relaxedInset"/>
            <a:contourClr>
              <a:schemeClr val="bg1"/>
            </a:contourClr>
          </a:sp3d>
        </p:spPr>
        <p:style>
          <a:lnRef idx="0">
            <a:schemeClr val="lt1">
              <a:hueOff val="0"/>
              <a:satOff val="0"/>
              <a:lumOff val="0"/>
              <a:alphaOff val="0"/>
            </a:schemeClr>
          </a:lnRef>
          <a:fillRef idx="1">
            <a:schemeClr val="accent3">
              <a:tint val="40000"/>
              <a:hueOff val="0"/>
              <a:satOff val="0"/>
              <a:lumOff val="0"/>
              <a:alphaOff val="0"/>
            </a:schemeClr>
          </a:fillRef>
          <a:effectRef idx="2">
            <a:schemeClr val="accent3">
              <a:tint val="40000"/>
              <a:hueOff val="0"/>
              <a:satOff val="0"/>
              <a:lumOff val="0"/>
              <a:alphaOff val="0"/>
            </a:schemeClr>
          </a:effectRef>
          <a:fontRef idx="minor">
            <a:schemeClr val="dk1">
              <a:hueOff val="0"/>
              <a:satOff val="0"/>
              <a:lumOff val="0"/>
              <a:alphaOff val="0"/>
            </a:schemeClr>
          </a:fontRef>
        </p:style>
        <p:txBody>
          <a:bodyPr spcFirstLastPara="0" vert="horz" wrap="square" lIns="157346" tIns="157346" rIns="157346" bIns="157346" numCol="1" spcCol="1270" anchor="ctr" anchorCtr="0">
            <a:noAutofit/>
          </a:bodyPr>
          <a:lstStyle/>
          <a:p>
            <a:pPr marL="0" marR="0" lvl="0" indent="0" algn="ctr" defTabSz="1066800" rtl="0" eaLnBrk="0" fontAlgn="base" latinLnBrk="0" hangingPunct="0">
              <a:lnSpc>
                <a:spcPct val="90000"/>
              </a:lnSpc>
              <a:spcBef>
                <a:spcPct val="0"/>
              </a:spcBef>
              <a:spcAft>
                <a:spcPct val="35000"/>
              </a:spcAft>
              <a:buClrTx/>
              <a:buSzTx/>
              <a:buFontTx/>
              <a:buNone/>
              <a:tabLst/>
              <a:defRPr/>
            </a:pPr>
            <a:r>
              <a:rPr kumimoji="0" lang="es-ES" sz="2400" b="1" i="0" u="none" strike="noStrike" kern="1200" cap="none" spc="0" normalizeH="0" baseline="0" noProof="0" dirty="0" smtClean="0">
                <a:ln>
                  <a:noFill/>
                </a:ln>
                <a:solidFill>
                  <a:prstClr val="black">
                    <a:hueOff val="0"/>
                    <a:satOff val="0"/>
                    <a:lumOff val="0"/>
                    <a:alphaOff val="0"/>
                  </a:prstClr>
                </a:solidFill>
                <a:effectLst/>
                <a:uLnTx/>
                <a:uFillTx/>
                <a:latin typeface="Calibri"/>
                <a:ea typeface="+mn-ea"/>
                <a:cs typeface="+mn-cs"/>
              </a:rPr>
              <a:t>Aplicabilidad clínica de las alteraciones genéticas del cáncer de próstata</a:t>
            </a:r>
            <a:endParaRPr kumimoji="0" lang="es-ES" sz="2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Tree>
    <p:extLst>
      <p:ext uri="{BB962C8B-B14F-4D97-AF65-F5344CB8AC3E}">
        <p14:creationId xmlns:p14="http://schemas.microsoft.com/office/powerpoint/2010/main" val="244887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785360" y="35560"/>
            <a:ext cx="7259320" cy="6466840"/>
            <a:chOff x="2458709" y="38952"/>
            <a:chExt cx="7244080" cy="6607376"/>
          </a:xfrm>
        </p:grpSpPr>
        <p:pic>
          <p:nvPicPr>
            <p:cNvPr id="2" name="Imagen 1"/>
            <p:cNvPicPr>
              <a:picLocks noChangeAspect="1"/>
            </p:cNvPicPr>
            <p:nvPr/>
          </p:nvPicPr>
          <p:blipFill>
            <a:blip r:embed="rId3">
              <a:extLst/>
            </a:blip>
            <a:stretch>
              <a:fillRect/>
            </a:stretch>
          </p:blipFill>
          <p:spPr>
            <a:xfrm>
              <a:off x="2458709" y="38952"/>
              <a:ext cx="7244080" cy="6607376"/>
            </a:xfrm>
            <a:prstGeom prst="rect">
              <a:avLst/>
            </a:prstGeom>
            <a:ln>
              <a:solidFill>
                <a:schemeClr val="tx1"/>
              </a:solidFill>
            </a:ln>
            <a:effectLst>
              <a:outerShdw blurRad="292100" dist="139700" dir="2700000" algn="tl" rotWithShape="0">
                <a:srgbClr val="333333">
                  <a:alpha val="65000"/>
                </a:srgbClr>
              </a:outerShdw>
            </a:effectLst>
          </p:spPr>
        </p:pic>
        <p:pic>
          <p:nvPicPr>
            <p:cNvPr id="3" name="Imagen 2"/>
            <p:cNvPicPr>
              <a:picLocks noChangeAspect="1"/>
            </p:cNvPicPr>
            <p:nvPr/>
          </p:nvPicPr>
          <p:blipFill rotWithShape="1">
            <a:blip r:embed="rId3">
              <a:extLst/>
            </a:blip>
            <a:srcRect l="52454" t="50461" b="7483"/>
            <a:stretch/>
          </p:blipFill>
          <p:spPr>
            <a:xfrm>
              <a:off x="2468848" y="3342640"/>
              <a:ext cx="3444240" cy="2778760"/>
            </a:xfrm>
            <a:prstGeom prst="rect">
              <a:avLst/>
            </a:prstGeom>
          </p:spPr>
        </p:pic>
        <p:pic>
          <p:nvPicPr>
            <p:cNvPr id="4" name="Imagen 3"/>
            <p:cNvPicPr>
              <a:picLocks noChangeAspect="1"/>
            </p:cNvPicPr>
            <p:nvPr/>
          </p:nvPicPr>
          <p:blipFill rotWithShape="1">
            <a:blip r:embed="rId3">
              <a:extLst/>
            </a:blip>
            <a:srcRect t="50461" r="52454" b="7483"/>
            <a:stretch/>
          </p:blipFill>
          <p:spPr>
            <a:xfrm>
              <a:off x="5821680" y="3342640"/>
              <a:ext cx="3876040" cy="2778760"/>
            </a:xfrm>
            <a:prstGeom prst="rect">
              <a:avLst/>
            </a:prstGeom>
          </p:spPr>
        </p:pic>
      </p:grpSp>
      <p:sp>
        <p:nvSpPr>
          <p:cNvPr id="6" name="Rectángulo 5"/>
          <p:cNvSpPr/>
          <p:nvPr/>
        </p:nvSpPr>
        <p:spPr>
          <a:xfrm>
            <a:off x="8201432" y="6584034"/>
            <a:ext cx="3990568" cy="246221"/>
          </a:xfrm>
          <a:prstGeom prst="rect">
            <a:avLst/>
          </a:prstGeom>
        </p:spPr>
        <p:txBody>
          <a:bodyPr wrap="square">
            <a:spAutoFit/>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000" b="0" i="0" u="none" strike="noStrike" kern="1200" cap="none" spc="0" normalizeH="0" baseline="0" noProof="0" dirty="0" smtClean="0">
                <a:ln>
                  <a:noFill/>
                </a:ln>
                <a:solidFill>
                  <a:srgbClr val="C00000"/>
                </a:solidFill>
                <a:effectLst/>
                <a:uLnTx/>
                <a:uFillTx/>
                <a:latin typeface="Arial" panose="020B0604020202020204" pitchFamily="34" charset="0"/>
                <a:ea typeface="+mn-ea"/>
              </a:rPr>
              <a:t>The ORIOLE Phase II, RCT. Phillips R. JAMA </a:t>
            </a:r>
            <a:r>
              <a:rPr kumimoji="0" lang="en-US" sz="1000" b="0" i="0" u="none" strike="noStrike" kern="1200" cap="none" spc="0" normalizeH="0" baseline="0" noProof="0" err="1" smtClean="0">
                <a:ln>
                  <a:noFill/>
                </a:ln>
                <a:solidFill>
                  <a:srgbClr val="C00000"/>
                </a:solidFill>
                <a:effectLst/>
                <a:uLnTx/>
                <a:uFillTx/>
                <a:latin typeface="Arial" panose="020B0604020202020204" pitchFamily="34" charset="0"/>
                <a:ea typeface="+mn-ea"/>
              </a:rPr>
              <a:t>Oncol</a:t>
            </a:r>
            <a:r>
              <a:rPr kumimoji="0" lang="en-US" sz="1000" b="0" i="0" u="none" strike="noStrike" kern="1200" cap="none" spc="0" normalizeH="0" baseline="0" noProof="0" smtClean="0">
                <a:ln>
                  <a:noFill/>
                </a:ln>
                <a:solidFill>
                  <a:srgbClr val="C00000"/>
                </a:solidFill>
                <a:effectLst/>
                <a:uLnTx/>
                <a:uFillTx/>
                <a:latin typeface="Arial" panose="020B0604020202020204" pitchFamily="34" charset="0"/>
                <a:ea typeface="+mn-ea"/>
              </a:rPr>
              <a:t> 2020;6:650-9</a:t>
            </a:r>
            <a:endParaRPr kumimoji="0" lang="en-US" sz="1000" b="0" i="0" u="none" strike="noStrike" kern="1200" cap="none" spc="0" normalizeH="0" baseline="0" noProof="0" dirty="0">
              <a:ln>
                <a:noFill/>
              </a:ln>
              <a:solidFill>
                <a:srgbClr val="C00000"/>
              </a:solidFill>
              <a:effectLst/>
              <a:uLnTx/>
              <a:uFillTx/>
              <a:latin typeface="Arial" panose="020B0604020202020204" pitchFamily="34" charset="0"/>
              <a:ea typeface="+mn-ea"/>
            </a:endParaRPr>
          </a:p>
        </p:txBody>
      </p:sp>
      <p:sp>
        <p:nvSpPr>
          <p:cNvPr id="8" name="Rectángulo: esquinas redondeadas 2"/>
          <p:cNvSpPr>
            <a:spLocks noChangeArrowheads="1"/>
          </p:cNvSpPr>
          <p:nvPr/>
        </p:nvSpPr>
        <p:spPr bwMode="auto">
          <a:xfrm>
            <a:off x="106681" y="116956"/>
            <a:ext cx="4564216" cy="1041284"/>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2400" b="1" i="0" u="none" strike="noStrike" kern="1200" cap="none" spc="0" normalizeH="0" baseline="0" noProof="0" dirty="0" smtClean="0">
                <a:ln>
                  <a:noFill/>
                </a:ln>
                <a:solidFill>
                  <a:srgbClr val="800000"/>
                </a:solidFill>
                <a:effectLst/>
                <a:uLnTx/>
                <a:uFillTx/>
                <a:latin typeface="Arial" panose="020B0604020202020204" pitchFamily="34" charset="0"/>
                <a:ea typeface="+mn-ea"/>
              </a:rPr>
              <a:t>ASGECAP </a:t>
            </a:r>
            <a:r>
              <a:rPr kumimoji="0" lang="es-ES" altLang="es-ES" sz="2400" b="0" i="0" u="none" strike="noStrike" kern="1200" cap="none" spc="0" normalizeH="0" baseline="0" noProof="0" dirty="0" smtClean="0">
                <a:ln>
                  <a:noFill/>
                </a:ln>
                <a:solidFill>
                  <a:srgbClr val="800000"/>
                </a:solidFill>
                <a:effectLst/>
                <a:uLnTx/>
                <a:uFillTx/>
                <a:latin typeface="Arial" panose="020B0604020202020204" pitchFamily="34" charset="0"/>
                <a:ea typeface="+mn-ea"/>
              </a:rPr>
              <a:t>y</a:t>
            </a:r>
            <a:r>
              <a:rPr kumimoji="0" lang="es-ES" altLang="es-ES" sz="2400" b="1" i="0" u="none" strike="noStrike" kern="1200" cap="none" spc="0" normalizeH="0" baseline="0" noProof="0" dirty="0" smtClean="0">
                <a:ln>
                  <a:noFill/>
                </a:ln>
                <a:solidFill>
                  <a:srgbClr val="800000"/>
                </a:solidFill>
                <a:effectLst/>
                <a:uLnTx/>
                <a:uFillTx/>
                <a:latin typeface="Arial" panose="020B0604020202020204" pitchFamily="34" charset="0"/>
                <a:ea typeface="+mn-ea"/>
              </a:rPr>
              <a:t> CaP avanzado, </a:t>
            </a:r>
            <a:r>
              <a:rPr kumimoji="0" lang="es-ES" altLang="es-ES" sz="2400" b="1" i="0" u="none" strike="noStrike" kern="1200" cap="none" spc="0" normalizeH="0" baseline="0" noProof="0" dirty="0" err="1" smtClean="0">
                <a:ln>
                  <a:noFill/>
                </a:ln>
                <a:solidFill>
                  <a:srgbClr val="800000"/>
                </a:solidFill>
                <a:effectLst/>
                <a:uLnTx/>
                <a:uFillTx/>
                <a:latin typeface="Arial" panose="020B0604020202020204" pitchFamily="34" charset="0"/>
                <a:ea typeface="+mn-ea"/>
              </a:rPr>
              <a:t>Oligometastásico</a:t>
            </a:r>
            <a:r>
              <a:rPr kumimoji="0" lang="es-ES" altLang="es-ES" sz="2400" b="0" i="0" u="none" strike="noStrike" kern="1200" cap="none" spc="0" normalizeH="0" baseline="0" noProof="0" dirty="0" smtClean="0">
                <a:ln>
                  <a:noFill/>
                </a:ln>
                <a:solidFill>
                  <a:srgbClr val="800000"/>
                </a:solidFill>
                <a:effectLst/>
                <a:uLnTx/>
                <a:uFillTx/>
                <a:latin typeface="Arial" panose="020B0604020202020204" pitchFamily="34" charset="0"/>
                <a:ea typeface="+mn-ea"/>
              </a:rPr>
              <a:t>:</a:t>
            </a:r>
          </a:p>
        </p:txBody>
      </p:sp>
      <p:sp>
        <p:nvSpPr>
          <p:cNvPr id="9" name="CuadroTexto 8"/>
          <p:cNvSpPr txBox="1"/>
          <p:nvPr/>
        </p:nvSpPr>
        <p:spPr>
          <a:xfrm>
            <a:off x="172722" y="1272744"/>
            <a:ext cx="4622798" cy="1323439"/>
          </a:xfrm>
          <a:prstGeom prst="rect">
            <a:avLst/>
          </a:prstGeom>
          <a:noFill/>
          <a:ln>
            <a:solidFill>
              <a:srgbClr val="C00000"/>
            </a:solidFill>
          </a:ln>
        </p:spPr>
        <p:txBody>
          <a:bodyPr wrap="squar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2000" b="1" i="0" u="none" strike="noStrike" kern="1200" cap="none" spc="0" normalizeH="0" baseline="0" noProof="0" dirty="0" smtClean="0">
                <a:ln>
                  <a:noFill/>
                </a:ln>
                <a:solidFill>
                  <a:srgbClr val="C00000"/>
                </a:solidFill>
                <a:effectLst/>
                <a:uLnTx/>
                <a:uFillTx/>
                <a:latin typeface="Arial" panose="020B0604020202020204" pitchFamily="34" charset="0"/>
                <a:ea typeface="+mn-ea"/>
              </a:rPr>
              <a:t>Supervivencia Libre de Progresión tras SBRT en CaP </a:t>
            </a:r>
            <a:r>
              <a:rPr kumimoji="0" lang="es-ES" sz="2000" b="1" i="0" u="none" strike="noStrike" kern="1200" cap="none" spc="0" normalizeH="0" baseline="0" noProof="0" dirty="0" err="1" smtClean="0">
                <a:ln>
                  <a:noFill/>
                </a:ln>
                <a:solidFill>
                  <a:srgbClr val="C00000"/>
                </a:solidFill>
                <a:effectLst/>
                <a:uLnTx/>
                <a:uFillTx/>
                <a:latin typeface="Arial" panose="020B0604020202020204" pitchFamily="34" charset="0"/>
                <a:ea typeface="+mn-ea"/>
              </a:rPr>
              <a:t>Oligometastásico</a:t>
            </a:r>
            <a:r>
              <a:rPr kumimoji="0" lang="es-ES" sz="2000" b="1" i="0" u="none" strike="noStrike" kern="1200" cap="none" spc="0" normalizeH="0" baseline="0" noProof="0" dirty="0" smtClean="0">
                <a:ln>
                  <a:noFill/>
                </a:ln>
                <a:solidFill>
                  <a:srgbClr val="C00000"/>
                </a:solidFill>
                <a:effectLst/>
                <a:uLnTx/>
                <a:uFillTx/>
                <a:latin typeface="Arial" panose="020B0604020202020204" pitchFamily="34" charset="0"/>
                <a:ea typeface="+mn-ea"/>
              </a:rPr>
              <a:t>,</a:t>
            </a:r>
            <a:r>
              <a:rPr kumimoji="0" lang="es-ES" sz="2000" b="1" i="0" u="none" strike="noStrike" kern="1200" cap="none" spc="0" normalizeH="0" baseline="0" noProof="0" dirty="0" smtClean="0">
                <a:ln>
                  <a:noFill/>
                </a:ln>
                <a:solidFill>
                  <a:prstClr val="black"/>
                </a:solidFill>
                <a:effectLst/>
                <a:uLnTx/>
                <a:uFillTx/>
                <a:latin typeface="Arial" panose="020B0604020202020204" pitchFamily="34" charset="0"/>
                <a:ea typeface="+mn-ea"/>
              </a:rPr>
              <a:t> </a:t>
            </a:r>
            <a:r>
              <a:rPr kumimoji="0" lang="es-ES" sz="2000" b="1" i="0" u="none" strike="noStrike" kern="1200" cap="none" spc="0" normalizeH="0" baseline="0" noProof="0" dirty="0">
                <a:ln>
                  <a:noFill/>
                </a:ln>
                <a:solidFill>
                  <a:prstClr val="black"/>
                </a:solidFill>
                <a:effectLst/>
                <a:uLnTx/>
                <a:uFillTx/>
                <a:latin typeface="Arial" panose="020B0604020202020204" pitchFamily="34" charset="0"/>
                <a:ea typeface="+mn-ea"/>
              </a:rPr>
              <a:t>según sean portadores </a:t>
            </a:r>
            <a:r>
              <a:rPr kumimoji="0" lang="es-ES" sz="2000" b="1" i="1" u="none" strike="noStrike" kern="1200" cap="none" spc="0" normalizeH="0" baseline="0" noProof="0" dirty="0" smtClean="0">
                <a:ln>
                  <a:noFill/>
                </a:ln>
                <a:solidFill>
                  <a:prstClr val="black"/>
                </a:solidFill>
                <a:effectLst/>
                <a:uLnTx/>
                <a:uFillTx/>
                <a:latin typeface="Arial" panose="020B0604020202020204" pitchFamily="34" charset="0"/>
                <a:ea typeface="+mn-ea"/>
              </a:rPr>
              <a:t>gTP53 – </a:t>
            </a:r>
            <a:r>
              <a:rPr kumimoji="0" lang="es-ES" sz="2000" b="1" i="1" u="none" strike="noStrike" kern="1200" cap="none" spc="0" normalizeH="0" baseline="0" noProof="0" dirty="0" err="1" smtClean="0">
                <a:ln>
                  <a:noFill/>
                </a:ln>
                <a:solidFill>
                  <a:prstClr val="black"/>
                </a:solidFill>
                <a:effectLst/>
                <a:uLnTx/>
                <a:uFillTx/>
                <a:latin typeface="Arial" panose="020B0604020202020204" pitchFamily="34" charset="0"/>
                <a:ea typeface="+mn-ea"/>
              </a:rPr>
              <a:t>gATM</a:t>
            </a:r>
            <a:r>
              <a:rPr kumimoji="0" lang="es-ES" sz="2000" b="1" i="1" u="none" strike="noStrike" kern="1200" cap="none" spc="0" normalizeH="0" baseline="0" noProof="0" dirty="0" smtClean="0">
                <a:ln>
                  <a:noFill/>
                </a:ln>
                <a:solidFill>
                  <a:prstClr val="black"/>
                </a:solidFill>
                <a:effectLst/>
                <a:uLnTx/>
                <a:uFillTx/>
                <a:latin typeface="Arial" panose="020B0604020202020204" pitchFamily="34" charset="0"/>
                <a:ea typeface="+mn-ea"/>
              </a:rPr>
              <a:t> – gBRCA</a:t>
            </a:r>
            <a:r>
              <a:rPr kumimoji="0" lang="es-ES" sz="2000" b="1" i="1" u="none" strike="noStrike" kern="1200" cap="none" spc="0" normalizeH="0" baseline="0" noProof="0" dirty="0">
                <a:ln>
                  <a:noFill/>
                </a:ln>
                <a:solidFill>
                  <a:prstClr val="black"/>
                </a:solidFill>
                <a:effectLst/>
                <a:uLnTx/>
                <a:uFillTx/>
                <a:latin typeface="Arial" panose="020B0604020202020204" pitchFamily="34" charset="0"/>
                <a:ea typeface="+mn-ea"/>
              </a:rPr>
              <a:t>2</a:t>
            </a:r>
          </a:p>
        </p:txBody>
      </p:sp>
      <p:sp>
        <p:nvSpPr>
          <p:cNvPr id="11" name="Forma en L 10"/>
          <p:cNvSpPr/>
          <p:nvPr/>
        </p:nvSpPr>
        <p:spPr>
          <a:xfrm>
            <a:off x="4871720" y="406401"/>
            <a:ext cx="3329712" cy="5582236"/>
          </a:xfrm>
          <a:prstGeom prst="corner">
            <a:avLst>
              <a:gd name="adj1" fmla="val 75689"/>
              <a:gd name="adj2" fmla="val 7151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orma en L 11"/>
          <p:cNvSpPr/>
          <p:nvPr/>
        </p:nvSpPr>
        <p:spPr>
          <a:xfrm flipH="1" flipV="1">
            <a:off x="7315200" y="406401"/>
            <a:ext cx="4632052" cy="5582236"/>
          </a:xfrm>
          <a:prstGeom prst="corner">
            <a:avLst>
              <a:gd name="adj1" fmla="val 64780"/>
              <a:gd name="adj2" fmla="val 79798"/>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o 15"/>
          <p:cNvGrpSpPr/>
          <p:nvPr/>
        </p:nvGrpSpPr>
        <p:grpSpPr>
          <a:xfrm>
            <a:off x="566452" y="3166305"/>
            <a:ext cx="3474656" cy="2237935"/>
            <a:chOff x="497715" y="4264465"/>
            <a:chExt cx="3474656" cy="2237935"/>
          </a:xfrm>
        </p:grpSpPr>
        <p:pic>
          <p:nvPicPr>
            <p:cNvPr id="14" name="Imagen 13"/>
            <p:cNvPicPr>
              <a:picLocks noChangeAspect="1"/>
            </p:cNvPicPr>
            <p:nvPr/>
          </p:nvPicPr>
          <p:blipFill>
            <a:blip r:embed="rId4"/>
            <a:stretch>
              <a:fillRect/>
            </a:stretch>
          </p:blipFill>
          <p:spPr>
            <a:xfrm>
              <a:off x="497715" y="4264465"/>
              <a:ext cx="3474656" cy="2237935"/>
            </a:xfrm>
            <a:prstGeom prst="rect">
              <a:avLst/>
            </a:prstGeom>
            <a:ln w="57150">
              <a:solidFill>
                <a:srgbClr val="7030A0"/>
              </a:solidFill>
            </a:ln>
          </p:spPr>
        </p:pic>
        <p:sp>
          <p:nvSpPr>
            <p:cNvPr id="15" name="Rectángulo 14"/>
            <p:cNvSpPr/>
            <p:nvPr/>
          </p:nvSpPr>
          <p:spPr>
            <a:xfrm>
              <a:off x="1994815" y="4455152"/>
              <a:ext cx="1649811" cy="261610"/>
            </a:xfrm>
            <a:prstGeom prst="rect">
              <a:avLst/>
            </a:prstGeom>
            <a:solidFill>
              <a:schemeClr val="bg1"/>
            </a:solidFill>
          </p:spPr>
          <p:txBody>
            <a:bodyPr wrap="non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100" b="1" i="0" u="none" strike="noStrike" kern="1200" cap="none" spc="0" normalizeH="0" baseline="0" noProof="0" dirty="0">
                  <a:ln>
                    <a:noFill/>
                  </a:ln>
                  <a:solidFill>
                    <a:srgbClr val="7030A0"/>
                  </a:solidFill>
                  <a:effectLst/>
                  <a:uLnTx/>
                  <a:uFillTx/>
                  <a:latin typeface="Arial" panose="020B0604020202020204" pitchFamily="34" charset="0"/>
                  <a:ea typeface="+mn-ea"/>
                </a:rPr>
                <a:t>The ORIOLE Phase II, RCT</a:t>
              </a:r>
            </a:p>
          </p:txBody>
        </p:sp>
      </p:grpSp>
      <p:grpSp>
        <p:nvGrpSpPr>
          <p:cNvPr id="18" name="Grupo 17"/>
          <p:cNvGrpSpPr/>
          <p:nvPr/>
        </p:nvGrpSpPr>
        <p:grpSpPr>
          <a:xfrm>
            <a:off x="46174" y="5691887"/>
            <a:ext cx="4779971" cy="646331"/>
            <a:chOff x="46174" y="5882485"/>
            <a:chExt cx="4779971" cy="646331"/>
          </a:xfrm>
        </p:grpSpPr>
        <p:sp>
          <p:nvSpPr>
            <p:cNvPr id="10" name="Rectángulo 9"/>
            <p:cNvSpPr/>
            <p:nvPr/>
          </p:nvSpPr>
          <p:spPr>
            <a:xfrm>
              <a:off x="46174" y="5882485"/>
              <a:ext cx="4779971" cy="607474"/>
            </a:xfrm>
            <a:prstGeom prst="rect">
              <a:avLst/>
            </a:prstGeom>
          </p:spPr>
          <p:txBody>
            <a:bodyPr wrap="squar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22 </a:t>
              </a:r>
              <a:r>
                <a:rPr kumimoji="0" lang="es-E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rPr>
                <a:t>pacs</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CaP </a:t>
              </a:r>
              <a:r>
                <a:rPr kumimoji="0" lang="es-ES" sz="1200" b="0" i="0" u="none" strike="noStrike" kern="1200" cap="none" spc="0" normalizeH="0" baseline="0" noProof="0" dirty="0" err="1" smtClean="0">
                  <a:ln>
                    <a:noFill/>
                  </a:ln>
                  <a:solidFill>
                    <a:prstClr val="black"/>
                  </a:solidFill>
                  <a:effectLst/>
                  <a:uLnTx/>
                  <a:uFillTx/>
                  <a:latin typeface="Arial" panose="020B0604020202020204" pitchFamily="34" charset="0"/>
                  <a:ea typeface="+mn-ea"/>
                </a:rPr>
                <a:t>Oligometastásico</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Mediana seguimiento, 18,8 meses.</a:t>
              </a:r>
            </a:p>
            <a:p>
              <a:pPr marL="285750" marR="0" lvl="0" indent="-285750"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7 mutaciones Alto Riesgo: 3 </a:t>
              </a:r>
              <a:r>
                <a:rPr kumimoji="0" lang="es-ES" sz="1200" b="0" i="1" u="none" strike="noStrike" kern="1200" cap="none" spc="0" normalizeH="0" baseline="0" noProof="0" dirty="0" smtClean="0">
                  <a:ln>
                    <a:noFill/>
                  </a:ln>
                  <a:solidFill>
                    <a:prstClr val="black"/>
                  </a:solidFill>
                  <a:effectLst/>
                  <a:uLnTx/>
                  <a:uFillTx/>
                  <a:latin typeface="Arial" panose="020B0604020202020204" pitchFamily="34" charset="0"/>
                  <a:ea typeface="+mn-ea"/>
                </a:rPr>
                <a:t>sTP53</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2 </a:t>
              </a:r>
              <a:r>
                <a:rPr kumimoji="0" lang="es-ES" sz="1200" b="0" i="1" u="none" strike="noStrike" kern="1200" cap="none" spc="0" normalizeH="0" baseline="0" noProof="0" dirty="0" err="1" smtClean="0">
                  <a:ln>
                    <a:noFill/>
                  </a:ln>
                  <a:solidFill>
                    <a:prstClr val="black"/>
                  </a:solidFill>
                  <a:effectLst/>
                  <a:uLnTx/>
                  <a:uFillTx/>
                  <a:latin typeface="Arial" panose="020B0604020202020204" pitchFamily="34" charset="0"/>
                  <a:ea typeface="+mn-ea"/>
                </a:rPr>
                <a:t>sATM</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a:t>
              </a: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 2 </a:t>
              </a:r>
              <a:r>
                <a:rPr kumimoji="0" lang="es-ES" sz="1200" b="0" i="1" u="none" strike="noStrike" kern="1200" cap="none" spc="0" normalizeH="0" baseline="0" noProof="0" dirty="0" smtClean="0">
                  <a:ln>
                    <a:noFill/>
                  </a:ln>
                  <a:solidFill>
                    <a:prstClr val="black"/>
                  </a:solidFill>
                  <a:effectLst/>
                  <a:uLnTx/>
                  <a:uFillTx/>
                  <a:latin typeface="Arial" panose="020B0604020202020204" pitchFamily="34" charset="0"/>
                  <a:ea typeface="+mn-ea"/>
                </a:rPr>
                <a:t>gBRCA2</a:t>
              </a:r>
            </a:p>
            <a:p>
              <a:pPr marL="285750" marR="0" lvl="0" indent="-285750"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Arial" panose="020B0604020202020204" pitchFamily="34" charset="0"/>
                  <a:ea typeface="+mn-ea"/>
                </a:rPr>
                <a:t>15 otras mutaciones Bajo </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rPr>
                <a:t>Riesgo</a:t>
              </a:r>
            </a:p>
          </p:txBody>
        </p:sp>
        <p:sp>
          <p:nvSpPr>
            <p:cNvPr id="17" name="Flecha derecha 16"/>
            <p:cNvSpPr/>
            <p:nvPr/>
          </p:nvSpPr>
          <p:spPr>
            <a:xfrm>
              <a:off x="4155572" y="6254927"/>
              <a:ext cx="515325" cy="273889"/>
            </a:xfrm>
            <a:prstGeom prst="rightArrow">
              <a:avLst/>
            </a:prstGeom>
            <a:solidFill>
              <a:srgbClr val="7030A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6550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50"/>
                                        <p:tgtEl>
                                          <p:spTgt spid="18"/>
                                        </p:tgtEl>
                                      </p:cBhvr>
                                    </p:animEffect>
                                  </p:childTnLst>
                                </p:cTn>
                              </p:par>
                            </p:childTnLst>
                          </p:cTn>
                        </p:par>
                        <p:par>
                          <p:cTn id="8" fill="hold">
                            <p:stCondLst>
                              <p:cond delay="25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rma libre 12"/>
          <p:cNvSpPr/>
          <p:nvPr/>
        </p:nvSpPr>
        <p:spPr>
          <a:xfrm>
            <a:off x="1233377" y="2381562"/>
            <a:ext cx="4465963" cy="2254102"/>
          </a:xfrm>
          <a:custGeom>
            <a:avLst/>
            <a:gdLst>
              <a:gd name="connsiteX0" fmla="*/ 4412511 w 4465963"/>
              <a:gd name="connsiteY0" fmla="*/ 63795 h 2254102"/>
              <a:gd name="connsiteX1" fmla="*/ 4412511 w 4465963"/>
              <a:gd name="connsiteY1" fmla="*/ 63795 h 2254102"/>
              <a:gd name="connsiteX2" fmla="*/ 4167963 w 4465963"/>
              <a:gd name="connsiteY2" fmla="*/ 116958 h 2254102"/>
              <a:gd name="connsiteX3" fmla="*/ 3934046 w 4465963"/>
              <a:gd name="connsiteY3" fmla="*/ 85060 h 2254102"/>
              <a:gd name="connsiteX4" fmla="*/ 3891516 w 4465963"/>
              <a:gd name="connsiteY4" fmla="*/ 63795 h 2254102"/>
              <a:gd name="connsiteX5" fmla="*/ 3763925 w 4465963"/>
              <a:gd name="connsiteY5" fmla="*/ 31897 h 2254102"/>
              <a:gd name="connsiteX6" fmla="*/ 3689497 w 4465963"/>
              <a:gd name="connsiteY6" fmla="*/ 10632 h 2254102"/>
              <a:gd name="connsiteX7" fmla="*/ 3615070 w 4465963"/>
              <a:gd name="connsiteY7" fmla="*/ 0 h 2254102"/>
              <a:gd name="connsiteX8" fmla="*/ 3519376 w 4465963"/>
              <a:gd name="connsiteY8" fmla="*/ 42530 h 2254102"/>
              <a:gd name="connsiteX9" fmla="*/ 3508744 w 4465963"/>
              <a:gd name="connsiteY9" fmla="*/ 116958 h 2254102"/>
              <a:gd name="connsiteX10" fmla="*/ 3476846 w 4465963"/>
              <a:gd name="connsiteY10" fmla="*/ 127590 h 2254102"/>
              <a:gd name="connsiteX11" fmla="*/ 3359888 w 4465963"/>
              <a:gd name="connsiteY11" fmla="*/ 148855 h 2254102"/>
              <a:gd name="connsiteX12" fmla="*/ 3370521 w 4465963"/>
              <a:gd name="connsiteY12" fmla="*/ 276446 h 2254102"/>
              <a:gd name="connsiteX13" fmla="*/ 3306725 w 4465963"/>
              <a:gd name="connsiteY13" fmla="*/ 350874 h 2254102"/>
              <a:gd name="connsiteX14" fmla="*/ 3264195 w 4465963"/>
              <a:gd name="connsiteY14" fmla="*/ 382772 h 2254102"/>
              <a:gd name="connsiteX15" fmla="*/ 3094074 w 4465963"/>
              <a:gd name="connsiteY15" fmla="*/ 414669 h 2254102"/>
              <a:gd name="connsiteX16" fmla="*/ 3062176 w 4465963"/>
              <a:gd name="connsiteY16" fmla="*/ 425302 h 2254102"/>
              <a:gd name="connsiteX17" fmla="*/ 3030279 w 4465963"/>
              <a:gd name="connsiteY17" fmla="*/ 457200 h 2254102"/>
              <a:gd name="connsiteX18" fmla="*/ 2775097 w 4465963"/>
              <a:gd name="connsiteY18" fmla="*/ 489097 h 2254102"/>
              <a:gd name="connsiteX19" fmla="*/ 2658139 w 4465963"/>
              <a:gd name="connsiteY19" fmla="*/ 531627 h 2254102"/>
              <a:gd name="connsiteX20" fmla="*/ 2626242 w 4465963"/>
              <a:gd name="connsiteY20" fmla="*/ 552893 h 2254102"/>
              <a:gd name="connsiteX21" fmla="*/ 2583711 w 4465963"/>
              <a:gd name="connsiteY21" fmla="*/ 574158 h 2254102"/>
              <a:gd name="connsiteX22" fmla="*/ 2477386 w 4465963"/>
              <a:gd name="connsiteY22" fmla="*/ 595423 h 2254102"/>
              <a:gd name="connsiteX23" fmla="*/ 2402958 w 4465963"/>
              <a:gd name="connsiteY23" fmla="*/ 648586 h 2254102"/>
              <a:gd name="connsiteX24" fmla="*/ 2360428 w 4465963"/>
              <a:gd name="connsiteY24" fmla="*/ 691116 h 2254102"/>
              <a:gd name="connsiteX25" fmla="*/ 2275367 w 4465963"/>
              <a:gd name="connsiteY25" fmla="*/ 733646 h 2254102"/>
              <a:gd name="connsiteX26" fmla="*/ 2243470 w 4465963"/>
              <a:gd name="connsiteY26" fmla="*/ 744279 h 2254102"/>
              <a:gd name="connsiteX27" fmla="*/ 2169042 w 4465963"/>
              <a:gd name="connsiteY27" fmla="*/ 754911 h 2254102"/>
              <a:gd name="connsiteX28" fmla="*/ 2137144 w 4465963"/>
              <a:gd name="connsiteY28" fmla="*/ 765544 h 2254102"/>
              <a:gd name="connsiteX29" fmla="*/ 2105246 w 4465963"/>
              <a:gd name="connsiteY29" fmla="*/ 839972 h 2254102"/>
              <a:gd name="connsiteX30" fmla="*/ 2094614 w 4465963"/>
              <a:gd name="connsiteY30" fmla="*/ 871869 h 2254102"/>
              <a:gd name="connsiteX31" fmla="*/ 2062716 w 4465963"/>
              <a:gd name="connsiteY31" fmla="*/ 882502 h 2254102"/>
              <a:gd name="connsiteX32" fmla="*/ 1977656 w 4465963"/>
              <a:gd name="connsiteY32" fmla="*/ 935665 h 2254102"/>
              <a:gd name="connsiteX33" fmla="*/ 1945758 w 4465963"/>
              <a:gd name="connsiteY33" fmla="*/ 967562 h 2254102"/>
              <a:gd name="connsiteX34" fmla="*/ 1871330 w 4465963"/>
              <a:gd name="connsiteY34" fmla="*/ 999460 h 2254102"/>
              <a:gd name="connsiteX35" fmla="*/ 1839432 w 4465963"/>
              <a:gd name="connsiteY35" fmla="*/ 1020725 h 2254102"/>
              <a:gd name="connsiteX36" fmla="*/ 1701209 w 4465963"/>
              <a:gd name="connsiteY36" fmla="*/ 1073888 h 2254102"/>
              <a:gd name="connsiteX37" fmla="*/ 1541721 w 4465963"/>
              <a:gd name="connsiteY37" fmla="*/ 1084520 h 2254102"/>
              <a:gd name="connsiteX38" fmla="*/ 1392865 w 4465963"/>
              <a:gd name="connsiteY38" fmla="*/ 1105786 h 2254102"/>
              <a:gd name="connsiteX39" fmla="*/ 1329070 w 4465963"/>
              <a:gd name="connsiteY39" fmla="*/ 1116418 h 2254102"/>
              <a:gd name="connsiteX40" fmla="*/ 1244009 w 4465963"/>
              <a:gd name="connsiteY40" fmla="*/ 1137683 h 2254102"/>
              <a:gd name="connsiteX41" fmla="*/ 1190846 w 4465963"/>
              <a:gd name="connsiteY41" fmla="*/ 1148316 h 2254102"/>
              <a:gd name="connsiteX42" fmla="*/ 1158949 w 4465963"/>
              <a:gd name="connsiteY42" fmla="*/ 1190846 h 2254102"/>
              <a:gd name="connsiteX43" fmla="*/ 1084521 w 4465963"/>
              <a:gd name="connsiteY43" fmla="*/ 1222744 h 2254102"/>
              <a:gd name="connsiteX44" fmla="*/ 1031358 w 4465963"/>
              <a:gd name="connsiteY44" fmla="*/ 1254641 h 2254102"/>
              <a:gd name="connsiteX45" fmla="*/ 999460 w 4465963"/>
              <a:gd name="connsiteY45" fmla="*/ 1265274 h 2254102"/>
              <a:gd name="connsiteX46" fmla="*/ 967563 w 4465963"/>
              <a:gd name="connsiteY46" fmla="*/ 1286539 h 2254102"/>
              <a:gd name="connsiteX47" fmla="*/ 903767 w 4465963"/>
              <a:gd name="connsiteY47" fmla="*/ 1307804 h 2254102"/>
              <a:gd name="connsiteX48" fmla="*/ 850604 w 4465963"/>
              <a:gd name="connsiteY48" fmla="*/ 1350334 h 2254102"/>
              <a:gd name="connsiteX49" fmla="*/ 829339 w 4465963"/>
              <a:gd name="connsiteY49" fmla="*/ 1382232 h 2254102"/>
              <a:gd name="connsiteX50" fmla="*/ 797442 w 4465963"/>
              <a:gd name="connsiteY50" fmla="*/ 1403497 h 2254102"/>
              <a:gd name="connsiteX51" fmla="*/ 765544 w 4465963"/>
              <a:gd name="connsiteY51" fmla="*/ 1446027 h 2254102"/>
              <a:gd name="connsiteX52" fmla="*/ 701749 w 4465963"/>
              <a:gd name="connsiteY52" fmla="*/ 1488558 h 2254102"/>
              <a:gd name="connsiteX53" fmla="*/ 669851 w 4465963"/>
              <a:gd name="connsiteY53" fmla="*/ 1509823 h 2254102"/>
              <a:gd name="connsiteX54" fmla="*/ 637953 w 4465963"/>
              <a:gd name="connsiteY54" fmla="*/ 1531088 h 2254102"/>
              <a:gd name="connsiteX55" fmla="*/ 606056 w 4465963"/>
              <a:gd name="connsiteY55" fmla="*/ 1541720 h 2254102"/>
              <a:gd name="connsiteX56" fmla="*/ 574158 w 4465963"/>
              <a:gd name="connsiteY56" fmla="*/ 1562986 h 2254102"/>
              <a:gd name="connsiteX57" fmla="*/ 542260 w 4465963"/>
              <a:gd name="connsiteY57" fmla="*/ 1573618 h 2254102"/>
              <a:gd name="connsiteX58" fmla="*/ 499730 w 4465963"/>
              <a:gd name="connsiteY58" fmla="*/ 1605516 h 2254102"/>
              <a:gd name="connsiteX59" fmla="*/ 414670 w 4465963"/>
              <a:gd name="connsiteY59" fmla="*/ 1658679 h 2254102"/>
              <a:gd name="connsiteX60" fmla="*/ 393404 w 4465963"/>
              <a:gd name="connsiteY60" fmla="*/ 1679944 h 2254102"/>
              <a:gd name="connsiteX61" fmla="*/ 372139 w 4465963"/>
              <a:gd name="connsiteY61" fmla="*/ 1711841 h 2254102"/>
              <a:gd name="connsiteX62" fmla="*/ 329609 w 4465963"/>
              <a:gd name="connsiteY62" fmla="*/ 1722474 h 2254102"/>
              <a:gd name="connsiteX63" fmla="*/ 297711 w 4465963"/>
              <a:gd name="connsiteY63" fmla="*/ 1743739 h 2254102"/>
              <a:gd name="connsiteX64" fmla="*/ 255181 w 4465963"/>
              <a:gd name="connsiteY64" fmla="*/ 1807534 h 2254102"/>
              <a:gd name="connsiteX65" fmla="*/ 223283 w 4465963"/>
              <a:gd name="connsiteY65" fmla="*/ 1977655 h 2254102"/>
              <a:gd name="connsiteX66" fmla="*/ 180753 w 4465963"/>
              <a:gd name="connsiteY66" fmla="*/ 1998920 h 2254102"/>
              <a:gd name="connsiteX67" fmla="*/ 159488 w 4465963"/>
              <a:gd name="connsiteY67" fmla="*/ 2030818 h 2254102"/>
              <a:gd name="connsiteX68" fmla="*/ 138223 w 4465963"/>
              <a:gd name="connsiteY68" fmla="*/ 2073348 h 2254102"/>
              <a:gd name="connsiteX69" fmla="*/ 74428 w 4465963"/>
              <a:gd name="connsiteY69" fmla="*/ 2105246 h 2254102"/>
              <a:gd name="connsiteX70" fmla="*/ 31897 w 4465963"/>
              <a:gd name="connsiteY70" fmla="*/ 2126511 h 2254102"/>
              <a:gd name="connsiteX71" fmla="*/ 0 w 4465963"/>
              <a:gd name="connsiteY71" fmla="*/ 2200939 h 2254102"/>
              <a:gd name="connsiteX72" fmla="*/ 10632 w 4465963"/>
              <a:gd name="connsiteY72" fmla="*/ 2254102 h 2254102"/>
              <a:gd name="connsiteX73" fmla="*/ 74428 w 4465963"/>
              <a:gd name="connsiteY73" fmla="*/ 2190307 h 2254102"/>
              <a:gd name="connsiteX74" fmla="*/ 180753 w 4465963"/>
              <a:gd name="connsiteY74" fmla="*/ 2158409 h 2254102"/>
              <a:gd name="connsiteX75" fmla="*/ 244549 w 4465963"/>
              <a:gd name="connsiteY75" fmla="*/ 2137144 h 2254102"/>
              <a:gd name="connsiteX76" fmla="*/ 308344 w 4465963"/>
              <a:gd name="connsiteY76" fmla="*/ 2073348 h 2254102"/>
              <a:gd name="connsiteX77" fmla="*/ 340242 w 4465963"/>
              <a:gd name="connsiteY77" fmla="*/ 2009553 h 2254102"/>
              <a:gd name="connsiteX78" fmla="*/ 382772 w 4465963"/>
              <a:gd name="connsiteY78" fmla="*/ 1924493 h 2254102"/>
              <a:gd name="connsiteX79" fmla="*/ 446567 w 4465963"/>
              <a:gd name="connsiteY79" fmla="*/ 1871330 h 2254102"/>
              <a:gd name="connsiteX80" fmla="*/ 499730 w 4465963"/>
              <a:gd name="connsiteY80" fmla="*/ 1860697 h 2254102"/>
              <a:gd name="connsiteX81" fmla="*/ 531628 w 4465963"/>
              <a:gd name="connsiteY81" fmla="*/ 1850065 h 2254102"/>
              <a:gd name="connsiteX82" fmla="*/ 627321 w 4465963"/>
              <a:gd name="connsiteY82" fmla="*/ 1818167 h 2254102"/>
              <a:gd name="connsiteX83" fmla="*/ 659218 w 4465963"/>
              <a:gd name="connsiteY83" fmla="*/ 1786269 h 2254102"/>
              <a:gd name="connsiteX84" fmla="*/ 691116 w 4465963"/>
              <a:gd name="connsiteY84" fmla="*/ 1775637 h 2254102"/>
              <a:gd name="connsiteX85" fmla="*/ 776176 w 4465963"/>
              <a:gd name="connsiteY85" fmla="*/ 1722474 h 2254102"/>
              <a:gd name="connsiteX86" fmla="*/ 797442 w 4465963"/>
              <a:gd name="connsiteY86" fmla="*/ 1701209 h 2254102"/>
              <a:gd name="connsiteX87" fmla="*/ 871870 w 4465963"/>
              <a:gd name="connsiteY87" fmla="*/ 1669311 h 2254102"/>
              <a:gd name="connsiteX88" fmla="*/ 946297 w 4465963"/>
              <a:gd name="connsiteY88" fmla="*/ 1626781 h 2254102"/>
              <a:gd name="connsiteX89" fmla="*/ 1052623 w 4465963"/>
              <a:gd name="connsiteY89" fmla="*/ 1605516 h 2254102"/>
              <a:gd name="connsiteX90" fmla="*/ 1084521 w 4465963"/>
              <a:gd name="connsiteY90" fmla="*/ 1594883 h 2254102"/>
              <a:gd name="connsiteX91" fmla="*/ 1158949 w 4465963"/>
              <a:gd name="connsiteY91" fmla="*/ 1573618 h 2254102"/>
              <a:gd name="connsiteX92" fmla="*/ 1265274 w 4465963"/>
              <a:gd name="connsiteY92" fmla="*/ 1520455 h 2254102"/>
              <a:gd name="connsiteX93" fmla="*/ 1297172 w 4465963"/>
              <a:gd name="connsiteY93" fmla="*/ 1499190 h 2254102"/>
              <a:gd name="connsiteX94" fmla="*/ 1435395 w 4465963"/>
              <a:gd name="connsiteY94" fmla="*/ 1446027 h 2254102"/>
              <a:gd name="connsiteX95" fmla="*/ 1520456 w 4465963"/>
              <a:gd name="connsiteY95" fmla="*/ 1424762 h 2254102"/>
              <a:gd name="connsiteX96" fmla="*/ 1616149 w 4465963"/>
              <a:gd name="connsiteY96" fmla="*/ 1382232 h 2254102"/>
              <a:gd name="connsiteX97" fmla="*/ 1648046 w 4465963"/>
              <a:gd name="connsiteY97" fmla="*/ 1360967 h 2254102"/>
              <a:gd name="connsiteX98" fmla="*/ 1807535 w 4465963"/>
              <a:gd name="connsiteY98" fmla="*/ 1307804 h 2254102"/>
              <a:gd name="connsiteX99" fmla="*/ 1903228 w 4465963"/>
              <a:gd name="connsiteY99" fmla="*/ 1275907 h 2254102"/>
              <a:gd name="connsiteX100" fmla="*/ 1935125 w 4465963"/>
              <a:gd name="connsiteY100" fmla="*/ 1265274 h 2254102"/>
              <a:gd name="connsiteX101" fmla="*/ 2009553 w 4465963"/>
              <a:gd name="connsiteY101" fmla="*/ 1222744 h 2254102"/>
              <a:gd name="connsiteX102" fmla="*/ 2052083 w 4465963"/>
              <a:gd name="connsiteY102" fmla="*/ 1201479 h 2254102"/>
              <a:gd name="connsiteX103" fmla="*/ 2073349 w 4465963"/>
              <a:gd name="connsiteY103" fmla="*/ 1180213 h 2254102"/>
              <a:gd name="connsiteX104" fmla="*/ 2126511 w 4465963"/>
              <a:gd name="connsiteY104" fmla="*/ 1137683 h 2254102"/>
              <a:gd name="connsiteX105" fmla="*/ 2147776 w 4465963"/>
              <a:gd name="connsiteY105" fmla="*/ 1095153 h 2254102"/>
              <a:gd name="connsiteX106" fmla="*/ 2179674 w 4465963"/>
              <a:gd name="connsiteY106" fmla="*/ 1073888 h 2254102"/>
              <a:gd name="connsiteX107" fmla="*/ 2328530 w 4465963"/>
              <a:gd name="connsiteY107" fmla="*/ 1031358 h 2254102"/>
              <a:gd name="connsiteX108" fmla="*/ 2424223 w 4465963"/>
              <a:gd name="connsiteY108" fmla="*/ 999460 h 2254102"/>
              <a:gd name="connsiteX109" fmla="*/ 2466753 w 4465963"/>
              <a:gd name="connsiteY109" fmla="*/ 967562 h 2254102"/>
              <a:gd name="connsiteX110" fmla="*/ 2509283 w 4465963"/>
              <a:gd name="connsiteY110" fmla="*/ 956930 h 2254102"/>
              <a:gd name="connsiteX111" fmla="*/ 2541181 w 4465963"/>
              <a:gd name="connsiteY111" fmla="*/ 914400 h 2254102"/>
              <a:gd name="connsiteX112" fmla="*/ 2615609 w 4465963"/>
              <a:gd name="connsiteY112" fmla="*/ 893134 h 2254102"/>
              <a:gd name="connsiteX113" fmla="*/ 2647507 w 4465963"/>
              <a:gd name="connsiteY113" fmla="*/ 882502 h 2254102"/>
              <a:gd name="connsiteX114" fmla="*/ 2743200 w 4465963"/>
              <a:gd name="connsiteY114" fmla="*/ 829339 h 2254102"/>
              <a:gd name="connsiteX115" fmla="*/ 2785730 w 4465963"/>
              <a:gd name="connsiteY115" fmla="*/ 818707 h 2254102"/>
              <a:gd name="connsiteX116" fmla="*/ 2923953 w 4465963"/>
              <a:gd name="connsiteY116" fmla="*/ 797441 h 2254102"/>
              <a:gd name="connsiteX117" fmla="*/ 2987749 w 4465963"/>
              <a:gd name="connsiteY117" fmla="*/ 765544 h 2254102"/>
              <a:gd name="connsiteX118" fmla="*/ 3040911 w 4465963"/>
              <a:gd name="connsiteY118" fmla="*/ 754911 h 2254102"/>
              <a:gd name="connsiteX119" fmla="*/ 3072809 w 4465963"/>
              <a:gd name="connsiteY119" fmla="*/ 733646 h 2254102"/>
              <a:gd name="connsiteX120" fmla="*/ 3136604 w 4465963"/>
              <a:gd name="connsiteY120" fmla="*/ 723013 h 2254102"/>
              <a:gd name="connsiteX121" fmla="*/ 3179135 w 4465963"/>
              <a:gd name="connsiteY121" fmla="*/ 701748 h 2254102"/>
              <a:gd name="connsiteX122" fmla="*/ 3253563 w 4465963"/>
              <a:gd name="connsiteY122" fmla="*/ 680483 h 2254102"/>
              <a:gd name="connsiteX123" fmla="*/ 3264195 w 4465963"/>
              <a:gd name="connsiteY123" fmla="*/ 637953 h 2254102"/>
              <a:gd name="connsiteX124" fmla="*/ 3296093 w 4465963"/>
              <a:gd name="connsiteY124" fmla="*/ 616688 h 2254102"/>
              <a:gd name="connsiteX125" fmla="*/ 3455581 w 4465963"/>
              <a:gd name="connsiteY125" fmla="*/ 595423 h 2254102"/>
              <a:gd name="connsiteX126" fmla="*/ 3498111 w 4465963"/>
              <a:gd name="connsiteY126" fmla="*/ 552893 h 2254102"/>
              <a:gd name="connsiteX127" fmla="*/ 3530009 w 4465963"/>
              <a:gd name="connsiteY127" fmla="*/ 531627 h 2254102"/>
              <a:gd name="connsiteX128" fmla="*/ 3561907 w 4465963"/>
              <a:gd name="connsiteY128" fmla="*/ 467832 h 2254102"/>
              <a:gd name="connsiteX129" fmla="*/ 3593804 w 4465963"/>
              <a:gd name="connsiteY129" fmla="*/ 446567 h 2254102"/>
              <a:gd name="connsiteX130" fmla="*/ 3625702 w 4465963"/>
              <a:gd name="connsiteY130" fmla="*/ 404037 h 2254102"/>
              <a:gd name="connsiteX131" fmla="*/ 3689497 w 4465963"/>
              <a:gd name="connsiteY131" fmla="*/ 393404 h 2254102"/>
              <a:gd name="connsiteX132" fmla="*/ 3763925 w 4465963"/>
              <a:gd name="connsiteY132" fmla="*/ 372139 h 2254102"/>
              <a:gd name="connsiteX133" fmla="*/ 3891516 w 4465963"/>
              <a:gd name="connsiteY133" fmla="*/ 340241 h 2254102"/>
              <a:gd name="connsiteX134" fmla="*/ 3944679 w 4465963"/>
              <a:gd name="connsiteY134" fmla="*/ 308344 h 2254102"/>
              <a:gd name="connsiteX135" fmla="*/ 3987209 w 4465963"/>
              <a:gd name="connsiteY135" fmla="*/ 297711 h 2254102"/>
              <a:gd name="connsiteX136" fmla="*/ 4221125 w 4465963"/>
              <a:gd name="connsiteY136" fmla="*/ 265813 h 2254102"/>
              <a:gd name="connsiteX137" fmla="*/ 4444409 w 4465963"/>
              <a:gd name="connsiteY137" fmla="*/ 233916 h 2254102"/>
              <a:gd name="connsiteX138" fmla="*/ 4455042 w 4465963"/>
              <a:gd name="connsiteY138" fmla="*/ 138223 h 2254102"/>
              <a:gd name="connsiteX139" fmla="*/ 4465674 w 4465963"/>
              <a:gd name="connsiteY139" fmla="*/ 106325 h 2254102"/>
              <a:gd name="connsiteX140" fmla="*/ 4412511 w 4465963"/>
              <a:gd name="connsiteY140" fmla="*/ 63795 h 22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465963" h="2254102">
                <a:moveTo>
                  <a:pt x="4412511" y="63795"/>
                </a:moveTo>
                <a:lnTo>
                  <a:pt x="4412511" y="63795"/>
                </a:lnTo>
                <a:cubicBezTo>
                  <a:pt x="4330995" y="81516"/>
                  <a:pt x="4251171" y="111015"/>
                  <a:pt x="4167963" y="116958"/>
                </a:cubicBezTo>
                <a:cubicBezTo>
                  <a:pt x="4140745" y="118902"/>
                  <a:pt x="3999402" y="113070"/>
                  <a:pt x="3934046" y="85060"/>
                </a:cubicBezTo>
                <a:cubicBezTo>
                  <a:pt x="3919478" y="78816"/>
                  <a:pt x="3906644" y="68523"/>
                  <a:pt x="3891516" y="63795"/>
                </a:cubicBezTo>
                <a:cubicBezTo>
                  <a:pt x="3849672" y="50719"/>
                  <a:pt x="3805515" y="45760"/>
                  <a:pt x="3763925" y="31897"/>
                </a:cubicBezTo>
                <a:cubicBezTo>
                  <a:pt x="3736598" y="22788"/>
                  <a:pt x="3718865" y="15972"/>
                  <a:pt x="3689497" y="10632"/>
                </a:cubicBezTo>
                <a:cubicBezTo>
                  <a:pt x="3664840" y="6149"/>
                  <a:pt x="3639879" y="3544"/>
                  <a:pt x="3615070" y="0"/>
                </a:cubicBezTo>
                <a:cubicBezTo>
                  <a:pt x="3605939" y="2609"/>
                  <a:pt x="3529773" y="11339"/>
                  <a:pt x="3519376" y="42530"/>
                </a:cubicBezTo>
                <a:cubicBezTo>
                  <a:pt x="3511451" y="66305"/>
                  <a:pt x="3519952" y="94543"/>
                  <a:pt x="3508744" y="116958"/>
                </a:cubicBezTo>
                <a:cubicBezTo>
                  <a:pt x="3503732" y="126983"/>
                  <a:pt x="3487836" y="125392"/>
                  <a:pt x="3476846" y="127590"/>
                </a:cubicBezTo>
                <a:cubicBezTo>
                  <a:pt x="3286352" y="165688"/>
                  <a:pt x="3485973" y="117335"/>
                  <a:pt x="3359888" y="148855"/>
                </a:cubicBezTo>
                <a:cubicBezTo>
                  <a:pt x="3363432" y="191385"/>
                  <a:pt x="3370521" y="233768"/>
                  <a:pt x="3370521" y="276446"/>
                </a:cubicBezTo>
                <a:cubicBezTo>
                  <a:pt x="3370521" y="331692"/>
                  <a:pt x="3350292" y="321829"/>
                  <a:pt x="3306725" y="350874"/>
                </a:cubicBezTo>
                <a:cubicBezTo>
                  <a:pt x="3291980" y="360704"/>
                  <a:pt x="3281169" y="377680"/>
                  <a:pt x="3264195" y="382772"/>
                </a:cubicBezTo>
                <a:cubicBezTo>
                  <a:pt x="3208933" y="399351"/>
                  <a:pt x="3150532" y="402783"/>
                  <a:pt x="3094074" y="414669"/>
                </a:cubicBezTo>
                <a:cubicBezTo>
                  <a:pt x="3083107" y="416978"/>
                  <a:pt x="3072809" y="421758"/>
                  <a:pt x="3062176" y="425302"/>
                </a:cubicBezTo>
                <a:cubicBezTo>
                  <a:pt x="3051544" y="435935"/>
                  <a:pt x="3044631" y="452715"/>
                  <a:pt x="3030279" y="457200"/>
                </a:cubicBezTo>
                <a:cubicBezTo>
                  <a:pt x="2980029" y="472903"/>
                  <a:pt x="2832112" y="483914"/>
                  <a:pt x="2775097" y="489097"/>
                </a:cubicBezTo>
                <a:cubicBezTo>
                  <a:pt x="2646525" y="553383"/>
                  <a:pt x="2850305" y="454759"/>
                  <a:pt x="2658139" y="531627"/>
                </a:cubicBezTo>
                <a:cubicBezTo>
                  <a:pt x="2646274" y="536373"/>
                  <a:pt x="2637337" y="546553"/>
                  <a:pt x="2626242" y="552893"/>
                </a:cubicBezTo>
                <a:cubicBezTo>
                  <a:pt x="2612480" y="560757"/>
                  <a:pt x="2598552" y="568593"/>
                  <a:pt x="2583711" y="574158"/>
                </a:cubicBezTo>
                <a:cubicBezTo>
                  <a:pt x="2558337" y="583673"/>
                  <a:pt x="2499430" y="591749"/>
                  <a:pt x="2477386" y="595423"/>
                </a:cubicBezTo>
                <a:cubicBezTo>
                  <a:pt x="2381168" y="691638"/>
                  <a:pt x="2514923" y="564611"/>
                  <a:pt x="2402958" y="648586"/>
                </a:cubicBezTo>
                <a:cubicBezTo>
                  <a:pt x="2386919" y="660615"/>
                  <a:pt x="2375650" y="678068"/>
                  <a:pt x="2360428" y="691116"/>
                </a:cubicBezTo>
                <a:cubicBezTo>
                  <a:pt x="2333783" y="713955"/>
                  <a:pt x="2308831" y="721097"/>
                  <a:pt x="2275367" y="733646"/>
                </a:cubicBezTo>
                <a:cubicBezTo>
                  <a:pt x="2264873" y="737581"/>
                  <a:pt x="2254460" y="742081"/>
                  <a:pt x="2243470" y="744279"/>
                </a:cubicBezTo>
                <a:cubicBezTo>
                  <a:pt x="2218895" y="749194"/>
                  <a:pt x="2193851" y="751367"/>
                  <a:pt x="2169042" y="754911"/>
                </a:cubicBezTo>
                <a:cubicBezTo>
                  <a:pt x="2158409" y="758455"/>
                  <a:pt x="2145896" y="758543"/>
                  <a:pt x="2137144" y="765544"/>
                </a:cubicBezTo>
                <a:cubicBezTo>
                  <a:pt x="2113164" y="784728"/>
                  <a:pt x="2112813" y="813488"/>
                  <a:pt x="2105246" y="839972"/>
                </a:cubicBezTo>
                <a:cubicBezTo>
                  <a:pt x="2102167" y="850748"/>
                  <a:pt x="2102539" y="863944"/>
                  <a:pt x="2094614" y="871869"/>
                </a:cubicBezTo>
                <a:cubicBezTo>
                  <a:pt x="2086689" y="879794"/>
                  <a:pt x="2073349" y="878958"/>
                  <a:pt x="2062716" y="882502"/>
                </a:cubicBezTo>
                <a:cubicBezTo>
                  <a:pt x="1985594" y="959624"/>
                  <a:pt x="2085051" y="868544"/>
                  <a:pt x="1977656" y="935665"/>
                </a:cubicBezTo>
                <a:cubicBezTo>
                  <a:pt x="1964905" y="943634"/>
                  <a:pt x="1957994" y="958822"/>
                  <a:pt x="1945758" y="967562"/>
                </a:cubicBezTo>
                <a:cubicBezTo>
                  <a:pt x="1894134" y="1004436"/>
                  <a:pt x="1917607" y="976322"/>
                  <a:pt x="1871330" y="999460"/>
                </a:cubicBezTo>
                <a:cubicBezTo>
                  <a:pt x="1859900" y="1005175"/>
                  <a:pt x="1850527" y="1014385"/>
                  <a:pt x="1839432" y="1020725"/>
                </a:cubicBezTo>
                <a:cubicBezTo>
                  <a:pt x="1804679" y="1040584"/>
                  <a:pt x="1731645" y="1071859"/>
                  <a:pt x="1701209" y="1073888"/>
                </a:cubicBezTo>
                <a:lnTo>
                  <a:pt x="1541721" y="1084520"/>
                </a:lnTo>
                <a:lnTo>
                  <a:pt x="1392865" y="1105786"/>
                </a:lnTo>
                <a:cubicBezTo>
                  <a:pt x="1371545" y="1108984"/>
                  <a:pt x="1350150" y="1111901"/>
                  <a:pt x="1329070" y="1116418"/>
                </a:cubicBezTo>
                <a:cubicBezTo>
                  <a:pt x="1300492" y="1122542"/>
                  <a:pt x="1272487" y="1131111"/>
                  <a:pt x="1244009" y="1137683"/>
                </a:cubicBezTo>
                <a:cubicBezTo>
                  <a:pt x="1226400" y="1141747"/>
                  <a:pt x="1208567" y="1144772"/>
                  <a:pt x="1190846" y="1148316"/>
                </a:cubicBezTo>
                <a:cubicBezTo>
                  <a:pt x="1180214" y="1162493"/>
                  <a:pt x="1172404" y="1179314"/>
                  <a:pt x="1158949" y="1190846"/>
                </a:cubicBezTo>
                <a:cubicBezTo>
                  <a:pt x="1127979" y="1217392"/>
                  <a:pt x="1116192" y="1206908"/>
                  <a:pt x="1084521" y="1222744"/>
                </a:cubicBezTo>
                <a:cubicBezTo>
                  <a:pt x="1066037" y="1231986"/>
                  <a:pt x="1049842" y="1245399"/>
                  <a:pt x="1031358" y="1254641"/>
                </a:cubicBezTo>
                <a:cubicBezTo>
                  <a:pt x="1021333" y="1259653"/>
                  <a:pt x="1009485" y="1260262"/>
                  <a:pt x="999460" y="1265274"/>
                </a:cubicBezTo>
                <a:cubicBezTo>
                  <a:pt x="988031" y="1270989"/>
                  <a:pt x="979240" y="1281349"/>
                  <a:pt x="967563" y="1286539"/>
                </a:cubicBezTo>
                <a:cubicBezTo>
                  <a:pt x="947079" y="1295643"/>
                  <a:pt x="903767" y="1307804"/>
                  <a:pt x="903767" y="1307804"/>
                </a:cubicBezTo>
                <a:cubicBezTo>
                  <a:pt x="886046" y="1321981"/>
                  <a:pt x="866651" y="1334287"/>
                  <a:pt x="850604" y="1350334"/>
                </a:cubicBezTo>
                <a:cubicBezTo>
                  <a:pt x="841568" y="1359370"/>
                  <a:pt x="838375" y="1373196"/>
                  <a:pt x="829339" y="1382232"/>
                </a:cubicBezTo>
                <a:cubicBezTo>
                  <a:pt x="820303" y="1391268"/>
                  <a:pt x="806478" y="1394461"/>
                  <a:pt x="797442" y="1403497"/>
                </a:cubicBezTo>
                <a:cubicBezTo>
                  <a:pt x="784911" y="1416028"/>
                  <a:pt x="778789" y="1434254"/>
                  <a:pt x="765544" y="1446027"/>
                </a:cubicBezTo>
                <a:cubicBezTo>
                  <a:pt x="746442" y="1463007"/>
                  <a:pt x="723014" y="1474381"/>
                  <a:pt x="701749" y="1488558"/>
                </a:cubicBezTo>
                <a:lnTo>
                  <a:pt x="669851" y="1509823"/>
                </a:lnTo>
                <a:cubicBezTo>
                  <a:pt x="659218" y="1516911"/>
                  <a:pt x="650076" y="1527047"/>
                  <a:pt x="637953" y="1531088"/>
                </a:cubicBezTo>
                <a:lnTo>
                  <a:pt x="606056" y="1541720"/>
                </a:lnTo>
                <a:cubicBezTo>
                  <a:pt x="595423" y="1548809"/>
                  <a:pt x="585588" y="1557271"/>
                  <a:pt x="574158" y="1562986"/>
                </a:cubicBezTo>
                <a:cubicBezTo>
                  <a:pt x="564133" y="1567998"/>
                  <a:pt x="551991" y="1568057"/>
                  <a:pt x="542260" y="1573618"/>
                </a:cubicBezTo>
                <a:cubicBezTo>
                  <a:pt x="526874" y="1582410"/>
                  <a:pt x="514475" y="1595686"/>
                  <a:pt x="499730" y="1605516"/>
                </a:cubicBezTo>
                <a:cubicBezTo>
                  <a:pt x="482912" y="1616728"/>
                  <a:pt x="434512" y="1642805"/>
                  <a:pt x="414670" y="1658679"/>
                </a:cubicBezTo>
                <a:cubicBezTo>
                  <a:pt x="406842" y="1664941"/>
                  <a:pt x="399666" y="1672116"/>
                  <a:pt x="393404" y="1679944"/>
                </a:cubicBezTo>
                <a:cubicBezTo>
                  <a:pt x="385421" y="1689922"/>
                  <a:pt x="382771" y="1704753"/>
                  <a:pt x="372139" y="1711841"/>
                </a:cubicBezTo>
                <a:cubicBezTo>
                  <a:pt x="359980" y="1719947"/>
                  <a:pt x="343786" y="1718930"/>
                  <a:pt x="329609" y="1722474"/>
                </a:cubicBezTo>
                <a:cubicBezTo>
                  <a:pt x="318976" y="1729562"/>
                  <a:pt x="306126" y="1734122"/>
                  <a:pt x="297711" y="1743739"/>
                </a:cubicBezTo>
                <a:cubicBezTo>
                  <a:pt x="280881" y="1762973"/>
                  <a:pt x="255181" y="1807534"/>
                  <a:pt x="255181" y="1807534"/>
                </a:cubicBezTo>
                <a:cubicBezTo>
                  <a:pt x="253109" y="1832400"/>
                  <a:pt x="259968" y="1940971"/>
                  <a:pt x="223283" y="1977655"/>
                </a:cubicBezTo>
                <a:cubicBezTo>
                  <a:pt x="212075" y="1988863"/>
                  <a:pt x="194930" y="1991832"/>
                  <a:pt x="180753" y="1998920"/>
                </a:cubicBezTo>
                <a:cubicBezTo>
                  <a:pt x="173665" y="2009553"/>
                  <a:pt x="165828" y="2019723"/>
                  <a:pt x="159488" y="2030818"/>
                </a:cubicBezTo>
                <a:cubicBezTo>
                  <a:pt x="151624" y="2044580"/>
                  <a:pt x="148370" y="2061172"/>
                  <a:pt x="138223" y="2073348"/>
                </a:cubicBezTo>
                <a:cubicBezTo>
                  <a:pt x="119305" y="2096050"/>
                  <a:pt x="98886" y="2094764"/>
                  <a:pt x="74428" y="2105246"/>
                </a:cubicBezTo>
                <a:cubicBezTo>
                  <a:pt x="59859" y="2111490"/>
                  <a:pt x="46074" y="2119423"/>
                  <a:pt x="31897" y="2126511"/>
                </a:cubicBezTo>
                <a:cubicBezTo>
                  <a:pt x="27743" y="2134818"/>
                  <a:pt x="0" y="2185292"/>
                  <a:pt x="0" y="2200939"/>
                </a:cubicBezTo>
                <a:cubicBezTo>
                  <a:pt x="0" y="2219011"/>
                  <a:pt x="7088" y="2236381"/>
                  <a:pt x="10632" y="2254102"/>
                </a:cubicBezTo>
                <a:cubicBezTo>
                  <a:pt x="152400" y="2225747"/>
                  <a:pt x="-10632" y="2275367"/>
                  <a:pt x="74428" y="2190307"/>
                </a:cubicBezTo>
                <a:cubicBezTo>
                  <a:pt x="85172" y="2179563"/>
                  <a:pt x="160099" y="2164605"/>
                  <a:pt x="180753" y="2158409"/>
                </a:cubicBezTo>
                <a:cubicBezTo>
                  <a:pt x="202223" y="2151968"/>
                  <a:pt x="223284" y="2144232"/>
                  <a:pt x="244549" y="2137144"/>
                </a:cubicBezTo>
                <a:cubicBezTo>
                  <a:pt x="264670" y="2036536"/>
                  <a:pt x="231516" y="2117250"/>
                  <a:pt x="308344" y="2073348"/>
                </a:cubicBezTo>
                <a:cubicBezTo>
                  <a:pt x="326308" y="2063083"/>
                  <a:pt x="333916" y="2026421"/>
                  <a:pt x="340242" y="2009553"/>
                </a:cubicBezTo>
                <a:cubicBezTo>
                  <a:pt x="354799" y="1970735"/>
                  <a:pt x="358589" y="1954723"/>
                  <a:pt x="382772" y="1924493"/>
                </a:cubicBezTo>
                <a:cubicBezTo>
                  <a:pt x="395234" y="1908915"/>
                  <a:pt x="433727" y="1877036"/>
                  <a:pt x="446567" y="1871330"/>
                </a:cubicBezTo>
                <a:cubicBezTo>
                  <a:pt x="463081" y="1863990"/>
                  <a:pt x="482198" y="1865080"/>
                  <a:pt x="499730" y="1860697"/>
                </a:cubicBezTo>
                <a:cubicBezTo>
                  <a:pt x="510603" y="1857979"/>
                  <a:pt x="521326" y="1854480"/>
                  <a:pt x="531628" y="1850065"/>
                </a:cubicBezTo>
                <a:cubicBezTo>
                  <a:pt x="608668" y="1817049"/>
                  <a:pt x="537698" y="1836092"/>
                  <a:pt x="627321" y="1818167"/>
                </a:cubicBezTo>
                <a:cubicBezTo>
                  <a:pt x="637953" y="1807534"/>
                  <a:pt x="646707" y="1794610"/>
                  <a:pt x="659218" y="1786269"/>
                </a:cubicBezTo>
                <a:cubicBezTo>
                  <a:pt x="668543" y="1780052"/>
                  <a:pt x="682506" y="1782812"/>
                  <a:pt x="691116" y="1775637"/>
                </a:cubicBezTo>
                <a:cubicBezTo>
                  <a:pt x="767602" y="1711900"/>
                  <a:pt x="671225" y="1743465"/>
                  <a:pt x="776176" y="1722474"/>
                </a:cubicBezTo>
                <a:cubicBezTo>
                  <a:pt x="783265" y="1715386"/>
                  <a:pt x="789101" y="1706770"/>
                  <a:pt x="797442" y="1701209"/>
                </a:cubicBezTo>
                <a:cubicBezTo>
                  <a:pt x="863819" y="1656959"/>
                  <a:pt x="815162" y="1697665"/>
                  <a:pt x="871870" y="1669311"/>
                </a:cubicBezTo>
                <a:cubicBezTo>
                  <a:pt x="897427" y="1656532"/>
                  <a:pt x="919352" y="1636291"/>
                  <a:pt x="946297" y="1626781"/>
                </a:cubicBezTo>
                <a:cubicBezTo>
                  <a:pt x="980380" y="1614752"/>
                  <a:pt x="1018334" y="1616946"/>
                  <a:pt x="1052623" y="1605516"/>
                </a:cubicBezTo>
                <a:cubicBezTo>
                  <a:pt x="1063256" y="1601972"/>
                  <a:pt x="1073744" y="1597962"/>
                  <a:pt x="1084521" y="1594883"/>
                </a:cubicBezTo>
                <a:cubicBezTo>
                  <a:pt x="1105273" y="1588954"/>
                  <a:pt x="1138231" y="1583180"/>
                  <a:pt x="1158949" y="1573618"/>
                </a:cubicBezTo>
                <a:cubicBezTo>
                  <a:pt x="1194927" y="1557013"/>
                  <a:pt x="1232304" y="1542435"/>
                  <a:pt x="1265274" y="1520455"/>
                </a:cubicBezTo>
                <a:cubicBezTo>
                  <a:pt x="1275907" y="1513367"/>
                  <a:pt x="1286077" y="1505530"/>
                  <a:pt x="1297172" y="1499190"/>
                </a:cubicBezTo>
                <a:cubicBezTo>
                  <a:pt x="1340108" y="1474655"/>
                  <a:pt x="1387599" y="1457976"/>
                  <a:pt x="1435395" y="1446027"/>
                </a:cubicBezTo>
                <a:lnTo>
                  <a:pt x="1520456" y="1424762"/>
                </a:lnTo>
                <a:cubicBezTo>
                  <a:pt x="1678337" y="1330034"/>
                  <a:pt x="1488380" y="1436991"/>
                  <a:pt x="1616149" y="1382232"/>
                </a:cubicBezTo>
                <a:cubicBezTo>
                  <a:pt x="1627894" y="1377198"/>
                  <a:pt x="1636250" y="1365882"/>
                  <a:pt x="1648046" y="1360967"/>
                </a:cubicBezTo>
                <a:cubicBezTo>
                  <a:pt x="1648058" y="1360962"/>
                  <a:pt x="1789806" y="1313713"/>
                  <a:pt x="1807535" y="1307804"/>
                </a:cubicBezTo>
                <a:lnTo>
                  <a:pt x="1903228" y="1275907"/>
                </a:lnTo>
                <a:cubicBezTo>
                  <a:pt x="1913860" y="1272363"/>
                  <a:pt x="1925101" y="1270286"/>
                  <a:pt x="1935125" y="1265274"/>
                </a:cubicBezTo>
                <a:cubicBezTo>
                  <a:pt x="2063638" y="1201019"/>
                  <a:pt x="1904363" y="1282853"/>
                  <a:pt x="2009553" y="1222744"/>
                </a:cubicBezTo>
                <a:cubicBezTo>
                  <a:pt x="2023315" y="1214880"/>
                  <a:pt x="2038895" y="1210271"/>
                  <a:pt x="2052083" y="1201479"/>
                </a:cubicBezTo>
                <a:cubicBezTo>
                  <a:pt x="2060424" y="1195918"/>
                  <a:pt x="2065738" y="1186737"/>
                  <a:pt x="2073349" y="1180213"/>
                </a:cubicBezTo>
                <a:cubicBezTo>
                  <a:pt x="2090579" y="1165444"/>
                  <a:pt x="2108790" y="1151860"/>
                  <a:pt x="2126511" y="1137683"/>
                </a:cubicBezTo>
                <a:cubicBezTo>
                  <a:pt x="2133599" y="1123506"/>
                  <a:pt x="2137629" y="1107329"/>
                  <a:pt x="2147776" y="1095153"/>
                </a:cubicBezTo>
                <a:cubicBezTo>
                  <a:pt x="2155957" y="1085336"/>
                  <a:pt x="2168579" y="1080228"/>
                  <a:pt x="2179674" y="1073888"/>
                </a:cubicBezTo>
                <a:cubicBezTo>
                  <a:pt x="2248137" y="1034766"/>
                  <a:pt x="2221244" y="1059591"/>
                  <a:pt x="2328530" y="1031358"/>
                </a:cubicBezTo>
                <a:cubicBezTo>
                  <a:pt x="2361046" y="1022801"/>
                  <a:pt x="2424223" y="999460"/>
                  <a:pt x="2424223" y="999460"/>
                </a:cubicBezTo>
                <a:cubicBezTo>
                  <a:pt x="2438400" y="988827"/>
                  <a:pt x="2450903" y="975487"/>
                  <a:pt x="2466753" y="967562"/>
                </a:cubicBezTo>
                <a:cubicBezTo>
                  <a:pt x="2479823" y="961027"/>
                  <a:pt x="2497392" y="965424"/>
                  <a:pt x="2509283" y="956930"/>
                </a:cubicBezTo>
                <a:cubicBezTo>
                  <a:pt x="2523703" y="946630"/>
                  <a:pt x="2525985" y="923517"/>
                  <a:pt x="2541181" y="914400"/>
                </a:cubicBezTo>
                <a:cubicBezTo>
                  <a:pt x="2563306" y="901125"/>
                  <a:pt x="2590895" y="900548"/>
                  <a:pt x="2615609" y="893134"/>
                </a:cubicBezTo>
                <a:cubicBezTo>
                  <a:pt x="2626344" y="889913"/>
                  <a:pt x="2636874" y="886046"/>
                  <a:pt x="2647507" y="882502"/>
                </a:cubicBezTo>
                <a:cubicBezTo>
                  <a:pt x="2684025" y="858157"/>
                  <a:pt x="2696184" y="848145"/>
                  <a:pt x="2743200" y="829339"/>
                </a:cubicBezTo>
                <a:cubicBezTo>
                  <a:pt x="2756768" y="823912"/>
                  <a:pt x="2771401" y="821573"/>
                  <a:pt x="2785730" y="818707"/>
                </a:cubicBezTo>
                <a:cubicBezTo>
                  <a:pt x="2822618" y="811329"/>
                  <a:pt x="2888199" y="802549"/>
                  <a:pt x="2923953" y="797441"/>
                </a:cubicBezTo>
                <a:cubicBezTo>
                  <a:pt x="2945218" y="786809"/>
                  <a:pt x="2965405" y="773669"/>
                  <a:pt x="2987749" y="765544"/>
                </a:cubicBezTo>
                <a:cubicBezTo>
                  <a:pt x="3004733" y="759368"/>
                  <a:pt x="3023990" y="761256"/>
                  <a:pt x="3040911" y="754911"/>
                </a:cubicBezTo>
                <a:cubicBezTo>
                  <a:pt x="3052876" y="750424"/>
                  <a:pt x="3060686" y="737687"/>
                  <a:pt x="3072809" y="733646"/>
                </a:cubicBezTo>
                <a:cubicBezTo>
                  <a:pt x="3093261" y="726829"/>
                  <a:pt x="3115339" y="726557"/>
                  <a:pt x="3136604" y="723013"/>
                </a:cubicBezTo>
                <a:cubicBezTo>
                  <a:pt x="3150781" y="715925"/>
                  <a:pt x="3164239" y="707165"/>
                  <a:pt x="3179135" y="701748"/>
                </a:cubicBezTo>
                <a:cubicBezTo>
                  <a:pt x="3203384" y="692930"/>
                  <a:pt x="3232921" y="695964"/>
                  <a:pt x="3253563" y="680483"/>
                </a:cubicBezTo>
                <a:cubicBezTo>
                  <a:pt x="3265253" y="671715"/>
                  <a:pt x="3256089" y="650112"/>
                  <a:pt x="3264195" y="637953"/>
                </a:cubicBezTo>
                <a:cubicBezTo>
                  <a:pt x="3271283" y="627320"/>
                  <a:pt x="3284347" y="621722"/>
                  <a:pt x="3296093" y="616688"/>
                </a:cubicBezTo>
                <a:cubicBezTo>
                  <a:pt x="3334028" y="600430"/>
                  <a:pt x="3438119" y="597010"/>
                  <a:pt x="3455581" y="595423"/>
                </a:cubicBezTo>
                <a:cubicBezTo>
                  <a:pt x="3469758" y="581246"/>
                  <a:pt x="3482889" y="565941"/>
                  <a:pt x="3498111" y="552893"/>
                </a:cubicBezTo>
                <a:cubicBezTo>
                  <a:pt x="3507814" y="544576"/>
                  <a:pt x="3520973" y="540663"/>
                  <a:pt x="3530009" y="531627"/>
                </a:cubicBezTo>
                <a:cubicBezTo>
                  <a:pt x="3619633" y="442003"/>
                  <a:pt x="3492729" y="554305"/>
                  <a:pt x="3561907" y="467832"/>
                </a:cubicBezTo>
                <a:cubicBezTo>
                  <a:pt x="3569890" y="457854"/>
                  <a:pt x="3584768" y="455603"/>
                  <a:pt x="3593804" y="446567"/>
                </a:cubicBezTo>
                <a:cubicBezTo>
                  <a:pt x="3606335" y="434036"/>
                  <a:pt x="3610211" y="412643"/>
                  <a:pt x="3625702" y="404037"/>
                </a:cubicBezTo>
                <a:cubicBezTo>
                  <a:pt x="3644547" y="393567"/>
                  <a:pt x="3668357" y="397632"/>
                  <a:pt x="3689497" y="393404"/>
                </a:cubicBezTo>
                <a:cubicBezTo>
                  <a:pt x="3762538" y="378796"/>
                  <a:pt x="3703104" y="388358"/>
                  <a:pt x="3763925" y="372139"/>
                </a:cubicBezTo>
                <a:cubicBezTo>
                  <a:pt x="3806284" y="360843"/>
                  <a:pt x="3848986" y="350874"/>
                  <a:pt x="3891516" y="340241"/>
                </a:cubicBezTo>
                <a:cubicBezTo>
                  <a:pt x="3909237" y="329609"/>
                  <a:pt x="3925794" y="316737"/>
                  <a:pt x="3944679" y="308344"/>
                </a:cubicBezTo>
                <a:cubicBezTo>
                  <a:pt x="3958033" y="302409"/>
                  <a:pt x="3972920" y="300773"/>
                  <a:pt x="3987209" y="297711"/>
                </a:cubicBezTo>
                <a:cubicBezTo>
                  <a:pt x="4119215" y="269424"/>
                  <a:pt x="4076608" y="277857"/>
                  <a:pt x="4221125" y="265813"/>
                </a:cubicBezTo>
                <a:cubicBezTo>
                  <a:pt x="4335468" y="227699"/>
                  <a:pt x="4262555" y="246039"/>
                  <a:pt x="4444409" y="233916"/>
                </a:cubicBezTo>
                <a:cubicBezTo>
                  <a:pt x="4447953" y="202018"/>
                  <a:pt x="4449766" y="169880"/>
                  <a:pt x="4455042" y="138223"/>
                </a:cubicBezTo>
                <a:cubicBezTo>
                  <a:pt x="4456885" y="127168"/>
                  <a:pt x="4467872" y="117315"/>
                  <a:pt x="4465674" y="106325"/>
                </a:cubicBezTo>
                <a:cubicBezTo>
                  <a:pt x="4463708" y="96495"/>
                  <a:pt x="4421372" y="70883"/>
                  <a:pt x="4412511" y="637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orma libre 13"/>
          <p:cNvSpPr/>
          <p:nvPr/>
        </p:nvSpPr>
        <p:spPr>
          <a:xfrm>
            <a:off x="7010335" y="2282921"/>
            <a:ext cx="4594150" cy="2354585"/>
          </a:xfrm>
          <a:custGeom>
            <a:avLst/>
            <a:gdLst>
              <a:gd name="connsiteX0" fmla="*/ 0 w 4594150"/>
              <a:gd name="connsiteY0" fmla="*/ 2307265 h 2354585"/>
              <a:gd name="connsiteX1" fmla="*/ 0 w 4594150"/>
              <a:gd name="connsiteY1" fmla="*/ 2307265 h 2354585"/>
              <a:gd name="connsiteX2" fmla="*/ 159489 w 4594150"/>
              <a:gd name="connsiteY2" fmla="*/ 2339163 h 2354585"/>
              <a:gd name="connsiteX3" fmla="*/ 180754 w 4594150"/>
              <a:gd name="connsiteY3" fmla="*/ 2275367 h 2354585"/>
              <a:gd name="connsiteX4" fmla="*/ 244549 w 4594150"/>
              <a:gd name="connsiteY4" fmla="*/ 2254102 h 2354585"/>
              <a:gd name="connsiteX5" fmla="*/ 350875 w 4594150"/>
              <a:gd name="connsiteY5" fmla="*/ 2200939 h 2354585"/>
              <a:gd name="connsiteX6" fmla="*/ 404037 w 4594150"/>
              <a:gd name="connsiteY6" fmla="*/ 2190307 h 2354585"/>
              <a:gd name="connsiteX7" fmla="*/ 457200 w 4594150"/>
              <a:gd name="connsiteY7" fmla="*/ 2126512 h 2354585"/>
              <a:gd name="connsiteX8" fmla="*/ 467833 w 4594150"/>
              <a:gd name="connsiteY8" fmla="*/ 2083981 h 2354585"/>
              <a:gd name="connsiteX9" fmla="*/ 520996 w 4594150"/>
              <a:gd name="connsiteY9" fmla="*/ 2020186 h 2354585"/>
              <a:gd name="connsiteX10" fmla="*/ 552893 w 4594150"/>
              <a:gd name="connsiteY10" fmla="*/ 1903228 h 2354585"/>
              <a:gd name="connsiteX11" fmla="*/ 574158 w 4594150"/>
              <a:gd name="connsiteY11" fmla="*/ 1818167 h 2354585"/>
              <a:gd name="connsiteX12" fmla="*/ 616689 w 4594150"/>
              <a:gd name="connsiteY12" fmla="*/ 1807535 h 2354585"/>
              <a:gd name="connsiteX13" fmla="*/ 637954 w 4594150"/>
              <a:gd name="connsiteY13" fmla="*/ 1775637 h 2354585"/>
              <a:gd name="connsiteX14" fmla="*/ 701749 w 4594150"/>
              <a:gd name="connsiteY14" fmla="*/ 1743739 h 2354585"/>
              <a:gd name="connsiteX15" fmla="*/ 808075 w 4594150"/>
              <a:gd name="connsiteY15" fmla="*/ 1669312 h 2354585"/>
              <a:gd name="connsiteX16" fmla="*/ 850605 w 4594150"/>
              <a:gd name="connsiteY16" fmla="*/ 1648046 h 2354585"/>
              <a:gd name="connsiteX17" fmla="*/ 893135 w 4594150"/>
              <a:gd name="connsiteY17" fmla="*/ 1637414 h 2354585"/>
              <a:gd name="connsiteX18" fmla="*/ 956930 w 4594150"/>
              <a:gd name="connsiteY18" fmla="*/ 1605516 h 2354585"/>
              <a:gd name="connsiteX19" fmla="*/ 988828 w 4594150"/>
              <a:gd name="connsiteY19" fmla="*/ 1594884 h 2354585"/>
              <a:gd name="connsiteX20" fmla="*/ 1020726 w 4594150"/>
              <a:gd name="connsiteY20" fmla="*/ 1562986 h 2354585"/>
              <a:gd name="connsiteX21" fmla="*/ 1073889 w 4594150"/>
              <a:gd name="connsiteY21" fmla="*/ 1531088 h 2354585"/>
              <a:gd name="connsiteX22" fmla="*/ 1105786 w 4594150"/>
              <a:gd name="connsiteY22" fmla="*/ 1499191 h 2354585"/>
              <a:gd name="connsiteX23" fmla="*/ 1137684 w 4594150"/>
              <a:gd name="connsiteY23" fmla="*/ 1488558 h 2354585"/>
              <a:gd name="connsiteX24" fmla="*/ 1180214 w 4594150"/>
              <a:gd name="connsiteY24" fmla="*/ 1467293 h 2354585"/>
              <a:gd name="connsiteX25" fmla="*/ 1233377 w 4594150"/>
              <a:gd name="connsiteY25" fmla="*/ 1424763 h 2354585"/>
              <a:gd name="connsiteX26" fmla="*/ 1318437 w 4594150"/>
              <a:gd name="connsiteY26" fmla="*/ 1382233 h 2354585"/>
              <a:gd name="connsiteX27" fmla="*/ 1350335 w 4594150"/>
              <a:gd name="connsiteY27" fmla="*/ 1360967 h 2354585"/>
              <a:gd name="connsiteX28" fmla="*/ 1446028 w 4594150"/>
              <a:gd name="connsiteY28" fmla="*/ 1329070 h 2354585"/>
              <a:gd name="connsiteX29" fmla="*/ 1658679 w 4594150"/>
              <a:gd name="connsiteY29" fmla="*/ 1297172 h 2354585"/>
              <a:gd name="connsiteX30" fmla="*/ 1690577 w 4594150"/>
              <a:gd name="connsiteY30" fmla="*/ 1286539 h 2354585"/>
              <a:gd name="connsiteX31" fmla="*/ 1775637 w 4594150"/>
              <a:gd name="connsiteY31" fmla="*/ 1275907 h 2354585"/>
              <a:gd name="connsiteX32" fmla="*/ 1818168 w 4594150"/>
              <a:gd name="connsiteY32" fmla="*/ 1244009 h 2354585"/>
              <a:gd name="connsiteX33" fmla="*/ 1871330 w 4594150"/>
              <a:gd name="connsiteY33" fmla="*/ 1222744 h 2354585"/>
              <a:gd name="connsiteX34" fmla="*/ 1924493 w 4594150"/>
              <a:gd name="connsiteY34" fmla="*/ 1190846 h 2354585"/>
              <a:gd name="connsiteX35" fmla="*/ 1988289 w 4594150"/>
              <a:gd name="connsiteY35" fmla="*/ 1158949 h 2354585"/>
              <a:gd name="connsiteX36" fmla="*/ 2105247 w 4594150"/>
              <a:gd name="connsiteY36" fmla="*/ 1063256 h 2354585"/>
              <a:gd name="connsiteX37" fmla="*/ 2147777 w 4594150"/>
              <a:gd name="connsiteY37" fmla="*/ 1020726 h 2354585"/>
              <a:gd name="connsiteX38" fmla="*/ 2200940 w 4594150"/>
              <a:gd name="connsiteY38" fmla="*/ 1010093 h 2354585"/>
              <a:gd name="connsiteX39" fmla="*/ 2264735 w 4594150"/>
              <a:gd name="connsiteY39" fmla="*/ 988828 h 2354585"/>
              <a:gd name="connsiteX40" fmla="*/ 2371061 w 4594150"/>
              <a:gd name="connsiteY40" fmla="*/ 978195 h 2354585"/>
              <a:gd name="connsiteX41" fmla="*/ 2477386 w 4594150"/>
              <a:gd name="connsiteY41" fmla="*/ 925033 h 2354585"/>
              <a:gd name="connsiteX42" fmla="*/ 2530549 w 4594150"/>
              <a:gd name="connsiteY42" fmla="*/ 914400 h 2354585"/>
              <a:gd name="connsiteX43" fmla="*/ 2583712 w 4594150"/>
              <a:gd name="connsiteY43" fmla="*/ 893135 h 2354585"/>
              <a:gd name="connsiteX44" fmla="*/ 2626242 w 4594150"/>
              <a:gd name="connsiteY44" fmla="*/ 882502 h 2354585"/>
              <a:gd name="connsiteX45" fmla="*/ 2743200 w 4594150"/>
              <a:gd name="connsiteY45" fmla="*/ 839972 h 2354585"/>
              <a:gd name="connsiteX46" fmla="*/ 2785730 w 4594150"/>
              <a:gd name="connsiteY46" fmla="*/ 829339 h 2354585"/>
              <a:gd name="connsiteX47" fmla="*/ 2892056 w 4594150"/>
              <a:gd name="connsiteY47" fmla="*/ 754912 h 2354585"/>
              <a:gd name="connsiteX48" fmla="*/ 2934586 w 4594150"/>
              <a:gd name="connsiteY48" fmla="*/ 723014 h 2354585"/>
              <a:gd name="connsiteX49" fmla="*/ 2966484 w 4594150"/>
              <a:gd name="connsiteY49" fmla="*/ 701749 h 2354585"/>
              <a:gd name="connsiteX50" fmla="*/ 2998382 w 4594150"/>
              <a:gd name="connsiteY50" fmla="*/ 669851 h 2354585"/>
              <a:gd name="connsiteX51" fmla="*/ 3040912 w 4594150"/>
              <a:gd name="connsiteY51" fmla="*/ 659219 h 2354585"/>
              <a:gd name="connsiteX52" fmla="*/ 3115340 w 4594150"/>
              <a:gd name="connsiteY52" fmla="*/ 616688 h 2354585"/>
              <a:gd name="connsiteX53" fmla="*/ 3168503 w 4594150"/>
              <a:gd name="connsiteY53" fmla="*/ 595423 h 2354585"/>
              <a:gd name="connsiteX54" fmla="*/ 3211033 w 4594150"/>
              <a:gd name="connsiteY54" fmla="*/ 574158 h 2354585"/>
              <a:gd name="connsiteX55" fmla="*/ 3242930 w 4594150"/>
              <a:gd name="connsiteY55" fmla="*/ 563526 h 2354585"/>
              <a:gd name="connsiteX56" fmla="*/ 3296093 w 4594150"/>
              <a:gd name="connsiteY56" fmla="*/ 542260 h 2354585"/>
              <a:gd name="connsiteX57" fmla="*/ 3338624 w 4594150"/>
              <a:gd name="connsiteY57" fmla="*/ 520995 h 2354585"/>
              <a:gd name="connsiteX58" fmla="*/ 3381154 w 4594150"/>
              <a:gd name="connsiteY58" fmla="*/ 510363 h 2354585"/>
              <a:gd name="connsiteX59" fmla="*/ 3444949 w 4594150"/>
              <a:gd name="connsiteY59" fmla="*/ 489098 h 2354585"/>
              <a:gd name="connsiteX60" fmla="*/ 3604437 w 4594150"/>
              <a:gd name="connsiteY60" fmla="*/ 435935 h 2354585"/>
              <a:gd name="connsiteX61" fmla="*/ 3657600 w 4594150"/>
              <a:gd name="connsiteY61" fmla="*/ 425302 h 2354585"/>
              <a:gd name="connsiteX62" fmla="*/ 3732028 w 4594150"/>
              <a:gd name="connsiteY62" fmla="*/ 404037 h 2354585"/>
              <a:gd name="connsiteX63" fmla="*/ 3795824 w 4594150"/>
              <a:gd name="connsiteY63" fmla="*/ 382772 h 2354585"/>
              <a:gd name="connsiteX64" fmla="*/ 3891517 w 4594150"/>
              <a:gd name="connsiteY64" fmla="*/ 361507 h 2354585"/>
              <a:gd name="connsiteX65" fmla="*/ 3934047 w 4594150"/>
              <a:gd name="connsiteY65" fmla="*/ 340242 h 2354585"/>
              <a:gd name="connsiteX66" fmla="*/ 4082903 w 4594150"/>
              <a:gd name="connsiteY66" fmla="*/ 318977 h 2354585"/>
              <a:gd name="connsiteX67" fmla="*/ 4125433 w 4594150"/>
              <a:gd name="connsiteY67" fmla="*/ 308344 h 2354585"/>
              <a:gd name="connsiteX68" fmla="*/ 4263656 w 4594150"/>
              <a:gd name="connsiteY68" fmla="*/ 287079 h 2354585"/>
              <a:gd name="connsiteX69" fmla="*/ 4327451 w 4594150"/>
              <a:gd name="connsiteY69" fmla="*/ 265814 h 2354585"/>
              <a:gd name="connsiteX70" fmla="*/ 4348717 w 4594150"/>
              <a:gd name="connsiteY70" fmla="*/ 244549 h 2354585"/>
              <a:gd name="connsiteX71" fmla="*/ 4455042 w 4594150"/>
              <a:gd name="connsiteY71" fmla="*/ 223284 h 2354585"/>
              <a:gd name="connsiteX72" fmla="*/ 4497572 w 4594150"/>
              <a:gd name="connsiteY72" fmla="*/ 212651 h 2354585"/>
              <a:gd name="connsiteX73" fmla="*/ 4561368 w 4594150"/>
              <a:gd name="connsiteY73" fmla="*/ 202019 h 2354585"/>
              <a:gd name="connsiteX74" fmla="*/ 4593265 w 4594150"/>
              <a:gd name="connsiteY74" fmla="*/ 159488 h 2354585"/>
              <a:gd name="connsiteX75" fmla="*/ 4550735 w 4594150"/>
              <a:gd name="connsiteY75" fmla="*/ 95693 h 2354585"/>
              <a:gd name="connsiteX76" fmla="*/ 4518837 w 4594150"/>
              <a:gd name="connsiteY76" fmla="*/ 42530 h 2354585"/>
              <a:gd name="connsiteX77" fmla="*/ 4455042 w 4594150"/>
              <a:gd name="connsiteY77" fmla="*/ 0 h 2354585"/>
              <a:gd name="connsiteX78" fmla="*/ 4327451 w 4594150"/>
              <a:gd name="connsiteY78" fmla="*/ 10633 h 2354585"/>
              <a:gd name="connsiteX79" fmla="*/ 4263656 w 4594150"/>
              <a:gd name="connsiteY79" fmla="*/ 42530 h 2354585"/>
              <a:gd name="connsiteX80" fmla="*/ 4231758 w 4594150"/>
              <a:gd name="connsiteY80" fmla="*/ 53163 h 2354585"/>
              <a:gd name="connsiteX81" fmla="*/ 4199861 w 4594150"/>
              <a:gd name="connsiteY81" fmla="*/ 74428 h 2354585"/>
              <a:gd name="connsiteX82" fmla="*/ 4136065 w 4594150"/>
              <a:gd name="connsiteY82" fmla="*/ 85060 h 2354585"/>
              <a:gd name="connsiteX83" fmla="*/ 4072270 w 4594150"/>
              <a:gd name="connsiteY83" fmla="*/ 106326 h 2354585"/>
              <a:gd name="connsiteX84" fmla="*/ 4019107 w 4594150"/>
              <a:gd name="connsiteY84" fmla="*/ 127591 h 2354585"/>
              <a:gd name="connsiteX85" fmla="*/ 3742661 w 4594150"/>
              <a:gd name="connsiteY85" fmla="*/ 138223 h 2354585"/>
              <a:gd name="connsiteX86" fmla="*/ 3710763 w 4594150"/>
              <a:gd name="connsiteY86" fmla="*/ 159488 h 2354585"/>
              <a:gd name="connsiteX87" fmla="*/ 3530010 w 4594150"/>
              <a:gd name="connsiteY87" fmla="*/ 223284 h 2354585"/>
              <a:gd name="connsiteX88" fmla="*/ 3402419 w 4594150"/>
              <a:gd name="connsiteY88" fmla="*/ 244549 h 2354585"/>
              <a:gd name="connsiteX89" fmla="*/ 3200400 w 4594150"/>
              <a:gd name="connsiteY89" fmla="*/ 287079 h 2354585"/>
              <a:gd name="connsiteX90" fmla="*/ 3040912 w 4594150"/>
              <a:gd name="connsiteY90" fmla="*/ 350874 h 2354585"/>
              <a:gd name="connsiteX91" fmla="*/ 2945219 w 4594150"/>
              <a:gd name="connsiteY91" fmla="*/ 372139 h 2354585"/>
              <a:gd name="connsiteX92" fmla="*/ 2902689 w 4594150"/>
              <a:gd name="connsiteY92" fmla="*/ 382772 h 2354585"/>
              <a:gd name="connsiteX93" fmla="*/ 2817628 w 4594150"/>
              <a:gd name="connsiteY93" fmla="*/ 435935 h 2354585"/>
              <a:gd name="connsiteX94" fmla="*/ 2711303 w 4594150"/>
              <a:gd name="connsiteY94" fmla="*/ 478465 h 2354585"/>
              <a:gd name="connsiteX95" fmla="*/ 2647507 w 4594150"/>
              <a:gd name="connsiteY95" fmla="*/ 520995 h 2354585"/>
              <a:gd name="connsiteX96" fmla="*/ 2604977 w 4594150"/>
              <a:gd name="connsiteY96" fmla="*/ 531628 h 2354585"/>
              <a:gd name="connsiteX97" fmla="*/ 2434856 w 4594150"/>
              <a:gd name="connsiteY97" fmla="*/ 595423 h 2354585"/>
              <a:gd name="connsiteX98" fmla="*/ 2296633 w 4594150"/>
              <a:gd name="connsiteY98" fmla="*/ 669851 h 2354585"/>
              <a:gd name="connsiteX99" fmla="*/ 2254103 w 4594150"/>
              <a:gd name="connsiteY99" fmla="*/ 680484 h 2354585"/>
              <a:gd name="connsiteX100" fmla="*/ 2115879 w 4594150"/>
              <a:gd name="connsiteY100" fmla="*/ 765544 h 2354585"/>
              <a:gd name="connsiteX101" fmla="*/ 2052084 w 4594150"/>
              <a:gd name="connsiteY101" fmla="*/ 776177 h 2354585"/>
              <a:gd name="connsiteX102" fmla="*/ 1977656 w 4594150"/>
              <a:gd name="connsiteY102" fmla="*/ 818707 h 2354585"/>
              <a:gd name="connsiteX103" fmla="*/ 1913861 w 4594150"/>
              <a:gd name="connsiteY103" fmla="*/ 839972 h 2354585"/>
              <a:gd name="connsiteX104" fmla="*/ 1860698 w 4594150"/>
              <a:gd name="connsiteY104" fmla="*/ 871870 h 2354585"/>
              <a:gd name="connsiteX105" fmla="*/ 1786270 w 4594150"/>
              <a:gd name="connsiteY105" fmla="*/ 882502 h 2354585"/>
              <a:gd name="connsiteX106" fmla="*/ 1626782 w 4594150"/>
              <a:gd name="connsiteY106" fmla="*/ 914400 h 2354585"/>
              <a:gd name="connsiteX107" fmla="*/ 1509824 w 4594150"/>
              <a:gd name="connsiteY107" fmla="*/ 946298 h 2354585"/>
              <a:gd name="connsiteX108" fmla="*/ 1446028 w 4594150"/>
              <a:gd name="connsiteY108" fmla="*/ 967563 h 2354585"/>
              <a:gd name="connsiteX109" fmla="*/ 1382233 w 4594150"/>
              <a:gd name="connsiteY109" fmla="*/ 978195 h 2354585"/>
              <a:gd name="connsiteX110" fmla="*/ 1265275 w 4594150"/>
              <a:gd name="connsiteY110" fmla="*/ 999460 h 2354585"/>
              <a:gd name="connsiteX111" fmla="*/ 1212112 w 4594150"/>
              <a:gd name="connsiteY111" fmla="*/ 1041991 h 2354585"/>
              <a:gd name="connsiteX112" fmla="*/ 1180214 w 4594150"/>
              <a:gd name="connsiteY112" fmla="*/ 1063256 h 2354585"/>
              <a:gd name="connsiteX113" fmla="*/ 1158949 w 4594150"/>
              <a:gd name="connsiteY113" fmla="*/ 1095153 h 2354585"/>
              <a:gd name="connsiteX114" fmla="*/ 1137684 w 4594150"/>
              <a:gd name="connsiteY114" fmla="*/ 1180214 h 2354585"/>
              <a:gd name="connsiteX115" fmla="*/ 1105786 w 4594150"/>
              <a:gd name="connsiteY115" fmla="*/ 1212112 h 2354585"/>
              <a:gd name="connsiteX116" fmla="*/ 1084521 w 4594150"/>
              <a:gd name="connsiteY116" fmla="*/ 1244009 h 2354585"/>
              <a:gd name="connsiteX117" fmla="*/ 1073889 w 4594150"/>
              <a:gd name="connsiteY117" fmla="*/ 1286539 h 2354585"/>
              <a:gd name="connsiteX118" fmla="*/ 999461 w 4594150"/>
              <a:gd name="connsiteY118" fmla="*/ 1339702 h 2354585"/>
              <a:gd name="connsiteX119" fmla="*/ 946298 w 4594150"/>
              <a:gd name="connsiteY119" fmla="*/ 1371600 h 2354585"/>
              <a:gd name="connsiteX120" fmla="*/ 861237 w 4594150"/>
              <a:gd name="connsiteY120" fmla="*/ 1392865 h 2354585"/>
              <a:gd name="connsiteX121" fmla="*/ 818707 w 4594150"/>
              <a:gd name="connsiteY121" fmla="*/ 1424763 h 2354585"/>
              <a:gd name="connsiteX122" fmla="*/ 723014 w 4594150"/>
              <a:gd name="connsiteY122" fmla="*/ 1467293 h 2354585"/>
              <a:gd name="connsiteX123" fmla="*/ 627321 w 4594150"/>
              <a:gd name="connsiteY123" fmla="*/ 1562986 h 2354585"/>
              <a:gd name="connsiteX124" fmla="*/ 584791 w 4594150"/>
              <a:gd name="connsiteY124" fmla="*/ 1605516 h 2354585"/>
              <a:gd name="connsiteX125" fmla="*/ 499730 w 4594150"/>
              <a:gd name="connsiteY125" fmla="*/ 1626781 h 2354585"/>
              <a:gd name="connsiteX126" fmla="*/ 446568 w 4594150"/>
              <a:gd name="connsiteY126" fmla="*/ 1658679 h 2354585"/>
              <a:gd name="connsiteX127" fmla="*/ 404037 w 4594150"/>
              <a:gd name="connsiteY127" fmla="*/ 1679944 h 2354585"/>
              <a:gd name="connsiteX128" fmla="*/ 393405 w 4594150"/>
              <a:gd name="connsiteY128" fmla="*/ 1711842 h 2354585"/>
              <a:gd name="connsiteX129" fmla="*/ 382772 w 4594150"/>
              <a:gd name="connsiteY129" fmla="*/ 1754372 h 2354585"/>
              <a:gd name="connsiteX130" fmla="*/ 361507 w 4594150"/>
              <a:gd name="connsiteY130" fmla="*/ 1786270 h 2354585"/>
              <a:gd name="connsiteX131" fmla="*/ 308344 w 4594150"/>
              <a:gd name="connsiteY131" fmla="*/ 1892595 h 2354585"/>
              <a:gd name="connsiteX132" fmla="*/ 287079 w 4594150"/>
              <a:gd name="connsiteY132" fmla="*/ 1924493 h 2354585"/>
              <a:gd name="connsiteX133" fmla="*/ 255182 w 4594150"/>
              <a:gd name="connsiteY133" fmla="*/ 1945758 h 2354585"/>
              <a:gd name="connsiteX134" fmla="*/ 212651 w 4594150"/>
              <a:gd name="connsiteY134" fmla="*/ 2041451 h 2354585"/>
              <a:gd name="connsiteX135" fmla="*/ 202019 w 4594150"/>
              <a:gd name="connsiteY135" fmla="*/ 2073349 h 2354585"/>
              <a:gd name="connsiteX136" fmla="*/ 180754 w 4594150"/>
              <a:gd name="connsiteY136" fmla="*/ 2105246 h 2354585"/>
              <a:gd name="connsiteX137" fmla="*/ 170121 w 4594150"/>
              <a:gd name="connsiteY137" fmla="*/ 2137144 h 2354585"/>
              <a:gd name="connsiteX138" fmla="*/ 138224 w 4594150"/>
              <a:gd name="connsiteY138" fmla="*/ 2169042 h 2354585"/>
              <a:gd name="connsiteX139" fmla="*/ 106326 w 4594150"/>
              <a:gd name="connsiteY139" fmla="*/ 2232837 h 2354585"/>
              <a:gd name="connsiteX140" fmla="*/ 95693 w 4594150"/>
              <a:gd name="connsiteY140" fmla="*/ 2264735 h 2354585"/>
              <a:gd name="connsiteX141" fmla="*/ 74428 w 4594150"/>
              <a:gd name="connsiteY141" fmla="*/ 2296633 h 2354585"/>
              <a:gd name="connsiteX142" fmla="*/ 0 w 4594150"/>
              <a:gd name="connsiteY142" fmla="*/ 2307265 h 235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4594150" h="2354585">
                <a:moveTo>
                  <a:pt x="0" y="2307265"/>
                </a:moveTo>
                <a:lnTo>
                  <a:pt x="0" y="2307265"/>
                </a:lnTo>
                <a:cubicBezTo>
                  <a:pt x="40971" y="2327750"/>
                  <a:pt x="106256" y="2380566"/>
                  <a:pt x="159489" y="2339163"/>
                </a:cubicBezTo>
                <a:cubicBezTo>
                  <a:pt x="177183" y="2325401"/>
                  <a:pt x="159489" y="2282455"/>
                  <a:pt x="180754" y="2275367"/>
                </a:cubicBezTo>
                <a:cubicBezTo>
                  <a:pt x="202019" y="2268279"/>
                  <a:pt x="225898" y="2266536"/>
                  <a:pt x="244549" y="2254102"/>
                </a:cubicBezTo>
                <a:cubicBezTo>
                  <a:pt x="287248" y="2225636"/>
                  <a:pt x="289324" y="2221456"/>
                  <a:pt x="350875" y="2200939"/>
                </a:cubicBezTo>
                <a:cubicBezTo>
                  <a:pt x="368019" y="2195224"/>
                  <a:pt x="386316" y="2193851"/>
                  <a:pt x="404037" y="2190307"/>
                </a:cubicBezTo>
                <a:cubicBezTo>
                  <a:pt x="423537" y="2170808"/>
                  <a:pt x="444561" y="2151790"/>
                  <a:pt x="457200" y="2126512"/>
                </a:cubicBezTo>
                <a:cubicBezTo>
                  <a:pt x="463735" y="2113441"/>
                  <a:pt x="462076" y="2097413"/>
                  <a:pt x="467833" y="2083981"/>
                </a:cubicBezTo>
                <a:cubicBezTo>
                  <a:pt x="478935" y="2058077"/>
                  <a:pt x="501837" y="2039345"/>
                  <a:pt x="520996" y="2020186"/>
                </a:cubicBezTo>
                <a:cubicBezTo>
                  <a:pt x="540869" y="1960562"/>
                  <a:pt x="528910" y="1999159"/>
                  <a:pt x="552893" y="1903228"/>
                </a:cubicBezTo>
                <a:cubicBezTo>
                  <a:pt x="559981" y="1874874"/>
                  <a:pt x="545804" y="1825255"/>
                  <a:pt x="574158" y="1818167"/>
                </a:cubicBezTo>
                <a:lnTo>
                  <a:pt x="616689" y="1807535"/>
                </a:lnTo>
                <a:cubicBezTo>
                  <a:pt x="623777" y="1796902"/>
                  <a:pt x="628918" y="1784673"/>
                  <a:pt x="637954" y="1775637"/>
                </a:cubicBezTo>
                <a:cubicBezTo>
                  <a:pt x="658565" y="1755026"/>
                  <a:pt x="675806" y="1752387"/>
                  <a:pt x="701749" y="1743739"/>
                </a:cubicBezTo>
                <a:cubicBezTo>
                  <a:pt x="728423" y="1723734"/>
                  <a:pt x="781892" y="1682404"/>
                  <a:pt x="808075" y="1669312"/>
                </a:cubicBezTo>
                <a:cubicBezTo>
                  <a:pt x="822252" y="1662223"/>
                  <a:pt x="835764" y="1653611"/>
                  <a:pt x="850605" y="1648046"/>
                </a:cubicBezTo>
                <a:cubicBezTo>
                  <a:pt x="864287" y="1642915"/>
                  <a:pt x="878958" y="1640958"/>
                  <a:pt x="893135" y="1637414"/>
                </a:cubicBezTo>
                <a:cubicBezTo>
                  <a:pt x="914400" y="1626781"/>
                  <a:pt x="935204" y="1615172"/>
                  <a:pt x="956930" y="1605516"/>
                </a:cubicBezTo>
                <a:cubicBezTo>
                  <a:pt x="967172" y="1600964"/>
                  <a:pt x="979503" y="1601101"/>
                  <a:pt x="988828" y="1594884"/>
                </a:cubicBezTo>
                <a:cubicBezTo>
                  <a:pt x="1001339" y="1586543"/>
                  <a:pt x="1008697" y="1572008"/>
                  <a:pt x="1020726" y="1562986"/>
                </a:cubicBezTo>
                <a:cubicBezTo>
                  <a:pt x="1037259" y="1550586"/>
                  <a:pt x="1057356" y="1543488"/>
                  <a:pt x="1073889" y="1531088"/>
                </a:cubicBezTo>
                <a:cubicBezTo>
                  <a:pt x="1085918" y="1522066"/>
                  <a:pt x="1093275" y="1507532"/>
                  <a:pt x="1105786" y="1499191"/>
                </a:cubicBezTo>
                <a:cubicBezTo>
                  <a:pt x="1115111" y="1492974"/>
                  <a:pt x="1127382" y="1492973"/>
                  <a:pt x="1137684" y="1488558"/>
                </a:cubicBezTo>
                <a:cubicBezTo>
                  <a:pt x="1152252" y="1482314"/>
                  <a:pt x="1167026" y="1476085"/>
                  <a:pt x="1180214" y="1467293"/>
                </a:cubicBezTo>
                <a:cubicBezTo>
                  <a:pt x="1199096" y="1454705"/>
                  <a:pt x="1214050" y="1436657"/>
                  <a:pt x="1233377" y="1424763"/>
                </a:cubicBezTo>
                <a:cubicBezTo>
                  <a:pt x="1260375" y="1408149"/>
                  <a:pt x="1292061" y="1399817"/>
                  <a:pt x="1318437" y="1382233"/>
                </a:cubicBezTo>
                <a:cubicBezTo>
                  <a:pt x="1329070" y="1375144"/>
                  <a:pt x="1338539" y="1365882"/>
                  <a:pt x="1350335" y="1360967"/>
                </a:cubicBezTo>
                <a:cubicBezTo>
                  <a:pt x="1381372" y="1348035"/>
                  <a:pt x="1413102" y="1335882"/>
                  <a:pt x="1446028" y="1329070"/>
                </a:cubicBezTo>
                <a:cubicBezTo>
                  <a:pt x="1516218" y="1314548"/>
                  <a:pt x="1658679" y="1297172"/>
                  <a:pt x="1658679" y="1297172"/>
                </a:cubicBezTo>
                <a:cubicBezTo>
                  <a:pt x="1669312" y="1293628"/>
                  <a:pt x="1679550" y="1288544"/>
                  <a:pt x="1690577" y="1286539"/>
                </a:cubicBezTo>
                <a:cubicBezTo>
                  <a:pt x="1718690" y="1281428"/>
                  <a:pt x="1748529" y="1284943"/>
                  <a:pt x="1775637" y="1275907"/>
                </a:cubicBezTo>
                <a:cubicBezTo>
                  <a:pt x="1792449" y="1270303"/>
                  <a:pt x="1802677" y="1252615"/>
                  <a:pt x="1818168" y="1244009"/>
                </a:cubicBezTo>
                <a:cubicBezTo>
                  <a:pt x="1834852" y="1234740"/>
                  <a:pt x="1853609" y="1229832"/>
                  <a:pt x="1871330" y="1222744"/>
                </a:cubicBezTo>
                <a:cubicBezTo>
                  <a:pt x="1912867" y="1181209"/>
                  <a:pt x="1869283" y="1218451"/>
                  <a:pt x="1924493" y="1190846"/>
                </a:cubicBezTo>
                <a:cubicBezTo>
                  <a:pt x="2006928" y="1149628"/>
                  <a:pt x="1908123" y="1185669"/>
                  <a:pt x="1988289" y="1158949"/>
                </a:cubicBezTo>
                <a:cubicBezTo>
                  <a:pt x="2072936" y="1102518"/>
                  <a:pt x="2034012" y="1134491"/>
                  <a:pt x="2105247" y="1063256"/>
                </a:cubicBezTo>
                <a:cubicBezTo>
                  <a:pt x="2119424" y="1049079"/>
                  <a:pt x="2128118" y="1024658"/>
                  <a:pt x="2147777" y="1020726"/>
                </a:cubicBezTo>
                <a:cubicBezTo>
                  <a:pt x="2165498" y="1017182"/>
                  <a:pt x="2183505" y="1014848"/>
                  <a:pt x="2200940" y="1010093"/>
                </a:cubicBezTo>
                <a:cubicBezTo>
                  <a:pt x="2222565" y="1004195"/>
                  <a:pt x="2242704" y="992959"/>
                  <a:pt x="2264735" y="988828"/>
                </a:cubicBezTo>
                <a:cubicBezTo>
                  <a:pt x="2299744" y="982264"/>
                  <a:pt x="2335619" y="981739"/>
                  <a:pt x="2371061" y="978195"/>
                </a:cubicBezTo>
                <a:cubicBezTo>
                  <a:pt x="2483418" y="950107"/>
                  <a:pt x="2322672" y="995358"/>
                  <a:pt x="2477386" y="925033"/>
                </a:cubicBezTo>
                <a:cubicBezTo>
                  <a:pt x="2493838" y="917555"/>
                  <a:pt x="2513239" y="919593"/>
                  <a:pt x="2530549" y="914400"/>
                </a:cubicBezTo>
                <a:cubicBezTo>
                  <a:pt x="2548830" y="908916"/>
                  <a:pt x="2565605" y="899171"/>
                  <a:pt x="2583712" y="893135"/>
                </a:cubicBezTo>
                <a:cubicBezTo>
                  <a:pt x="2597575" y="888514"/>
                  <a:pt x="2612065" y="886046"/>
                  <a:pt x="2626242" y="882502"/>
                </a:cubicBezTo>
                <a:cubicBezTo>
                  <a:pt x="2682458" y="845025"/>
                  <a:pt x="2645742" y="864337"/>
                  <a:pt x="2743200" y="839972"/>
                </a:cubicBezTo>
                <a:lnTo>
                  <a:pt x="2785730" y="829339"/>
                </a:lnTo>
                <a:cubicBezTo>
                  <a:pt x="2887518" y="727553"/>
                  <a:pt x="2788871" y="812237"/>
                  <a:pt x="2892056" y="754912"/>
                </a:cubicBezTo>
                <a:cubicBezTo>
                  <a:pt x="2907547" y="746306"/>
                  <a:pt x="2920166" y="733314"/>
                  <a:pt x="2934586" y="723014"/>
                </a:cubicBezTo>
                <a:cubicBezTo>
                  <a:pt x="2944985" y="715586"/>
                  <a:pt x="2956667" y="709930"/>
                  <a:pt x="2966484" y="701749"/>
                </a:cubicBezTo>
                <a:cubicBezTo>
                  <a:pt x="2978036" y="692123"/>
                  <a:pt x="2985326" y="677311"/>
                  <a:pt x="2998382" y="669851"/>
                </a:cubicBezTo>
                <a:cubicBezTo>
                  <a:pt x="3011070" y="662601"/>
                  <a:pt x="3026735" y="662763"/>
                  <a:pt x="3040912" y="659219"/>
                </a:cubicBezTo>
                <a:cubicBezTo>
                  <a:pt x="3075122" y="636411"/>
                  <a:pt x="3074869" y="634675"/>
                  <a:pt x="3115340" y="616688"/>
                </a:cubicBezTo>
                <a:cubicBezTo>
                  <a:pt x="3132781" y="608936"/>
                  <a:pt x="3151062" y="603175"/>
                  <a:pt x="3168503" y="595423"/>
                </a:cubicBezTo>
                <a:cubicBezTo>
                  <a:pt x="3182987" y="588986"/>
                  <a:pt x="3196465" y="580402"/>
                  <a:pt x="3211033" y="574158"/>
                </a:cubicBezTo>
                <a:cubicBezTo>
                  <a:pt x="3221334" y="569743"/>
                  <a:pt x="3232436" y="567461"/>
                  <a:pt x="3242930" y="563526"/>
                </a:cubicBezTo>
                <a:cubicBezTo>
                  <a:pt x="3260801" y="556824"/>
                  <a:pt x="3278652" y="550012"/>
                  <a:pt x="3296093" y="542260"/>
                </a:cubicBezTo>
                <a:cubicBezTo>
                  <a:pt x="3310577" y="535823"/>
                  <a:pt x="3323783" y="526560"/>
                  <a:pt x="3338624" y="520995"/>
                </a:cubicBezTo>
                <a:cubicBezTo>
                  <a:pt x="3352307" y="515864"/>
                  <a:pt x="3367157" y="514562"/>
                  <a:pt x="3381154" y="510363"/>
                </a:cubicBezTo>
                <a:cubicBezTo>
                  <a:pt x="3402624" y="503922"/>
                  <a:pt x="3423883" y="496758"/>
                  <a:pt x="3444949" y="489098"/>
                </a:cubicBezTo>
                <a:cubicBezTo>
                  <a:pt x="3543193" y="453373"/>
                  <a:pt x="3459038" y="474709"/>
                  <a:pt x="3604437" y="435935"/>
                </a:cubicBezTo>
                <a:cubicBezTo>
                  <a:pt x="3621899" y="431278"/>
                  <a:pt x="3640068" y="429685"/>
                  <a:pt x="3657600" y="425302"/>
                </a:cubicBezTo>
                <a:cubicBezTo>
                  <a:pt x="3682632" y="419044"/>
                  <a:pt x="3707367" y="411625"/>
                  <a:pt x="3732028" y="404037"/>
                </a:cubicBezTo>
                <a:cubicBezTo>
                  <a:pt x="3753452" y="397445"/>
                  <a:pt x="3773942" y="387635"/>
                  <a:pt x="3795824" y="382772"/>
                </a:cubicBezTo>
                <a:lnTo>
                  <a:pt x="3891517" y="361507"/>
                </a:lnTo>
                <a:cubicBezTo>
                  <a:pt x="3905694" y="354419"/>
                  <a:pt x="3919206" y="345807"/>
                  <a:pt x="3934047" y="340242"/>
                </a:cubicBezTo>
                <a:cubicBezTo>
                  <a:pt x="3976097" y="324473"/>
                  <a:pt x="4047435" y="322524"/>
                  <a:pt x="4082903" y="318977"/>
                </a:cubicBezTo>
                <a:cubicBezTo>
                  <a:pt x="4097080" y="315433"/>
                  <a:pt x="4110990" y="310566"/>
                  <a:pt x="4125433" y="308344"/>
                </a:cubicBezTo>
                <a:cubicBezTo>
                  <a:pt x="4212541" y="294943"/>
                  <a:pt x="4200512" y="306022"/>
                  <a:pt x="4263656" y="287079"/>
                </a:cubicBezTo>
                <a:cubicBezTo>
                  <a:pt x="4285126" y="280638"/>
                  <a:pt x="4327451" y="265814"/>
                  <a:pt x="4327451" y="265814"/>
                </a:cubicBezTo>
                <a:cubicBezTo>
                  <a:pt x="4334540" y="258726"/>
                  <a:pt x="4339751" y="249032"/>
                  <a:pt x="4348717" y="244549"/>
                </a:cubicBezTo>
                <a:cubicBezTo>
                  <a:pt x="4365185" y="236315"/>
                  <a:pt x="4446136" y="225065"/>
                  <a:pt x="4455042" y="223284"/>
                </a:cubicBezTo>
                <a:cubicBezTo>
                  <a:pt x="4469371" y="220418"/>
                  <a:pt x="4483243" y="215517"/>
                  <a:pt x="4497572" y="212651"/>
                </a:cubicBezTo>
                <a:cubicBezTo>
                  <a:pt x="4518712" y="208423"/>
                  <a:pt x="4540103" y="205563"/>
                  <a:pt x="4561368" y="202019"/>
                </a:cubicBezTo>
                <a:cubicBezTo>
                  <a:pt x="4572000" y="187842"/>
                  <a:pt x="4588397" y="176527"/>
                  <a:pt x="4593265" y="159488"/>
                </a:cubicBezTo>
                <a:cubicBezTo>
                  <a:pt x="4600618" y="133752"/>
                  <a:pt x="4560048" y="108110"/>
                  <a:pt x="4550735" y="95693"/>
                </a:cubicBezTo>
                <a:cubicBezTo>
                  <a:pt x="4538335" y="79160"/>
                  <a:pt x="4533450" y="57143"/>
                  <a:pt x="4518837" y="42530"/>
                </a:cubicBezTo>
                <a:cubicBezTo>
                  <a:pt x="4500765" y="24458"/>
                  <a:pt x="4455042" y="0"/>
                  <a:pt x="4455042" y="0"/>
                </a:cubicBezTo>
                <a:cubicBezTo>
                  <a:pt x="4412512" y="3544"/>
                  <a:pt x="4369754" y="4993"/>
                  <a:pt x="4327451" y="10633"/>
                </a:cubicBezTo>
                <a:cubicBezTo>
                  <a:pt x="4291008" y="15492"/>
                  <a:pt x="4296240" y="26238"/>
                  <a:pt x="4263656" y="42530"/>
                </a:cubicBezTo>
                <a:cubicBezTo>
                  <a:pt x="4253631" y="47542"/>
                  <a:pt x="4241783" y="48151"/>
                  <a:pt x="4231758" y="53163"/>
                </a:cubicBezTo>
                <a:cubicBezTo>
                  <a:pt x="4220329" y="58878"/>
                  <a:pt x="4211984" y="70387"/>
                  <a:pt x="4199861" y="74428"/>
                </a:cubicBezTo>
                <a:cubicBezTo>
                  <a:pt x="4179409" y="81245"/>
                  <a:pt x="4157330" y="81516"/>
                  <a:pt x="4136065" y="85060"/>
                </a:cubicBezTo>
                <a:cubicBezTo>
                  <a:pt x="4114800" y="92149"/>
                  <a:pt x="4093082" y="98001"/>
                  <a:pt x="4072270" y="106326"/>
                </a:cubicBezTo>
                <a:cubicBezTo>
                  <a:pt x="4054549" y="113414"/>
                  <a:pt x="4038104" y="125753"/>
                  <a:pt x="4019107" y="127591"/>
                </a:cubicBezTo>
                <a:cubicBezTo>
                  <a:pt x="3927319" y="136474"/>
                  <a:pt x="3834810" y="134679"/>
                  <a:pt x="3742661" y="138223"/>
                </a:cubicBezTo>
                <a:cubicBezTo>
                  <a:pt x="3732028" y="145311"/>
                  <a:pt x="3722193" y="153773"/>
                  <a:pt x="3710763" y="159488"/>
                </a:cubicBezTo>
                <a:cubicBezTo>
                  <a:pt x="3656437" y="186651"/>
                  <a:pt x="3588007" y="210103"/>
                  <a:pt x="3530010" y="223284"/>
                </a:cubicBezTo>
                <a:cubicBezTo>
                  <a:pt x="3487965" y="232840"/>
                  <a:pt x="3444699" y="236093"/>
                  <a:pt x="3402419" y="244549"/>
                </a:cubicBezTo>
                <a:cubicBezTo>
                  <a:pt x="3264052" y="272222"/>
                  <a:pt x="3331376" y="257973"/>
                  <a:pt x="3200400" y="287079"/>
                </a:cubicBezTo>
                <a:cubicBezTo>
                  <a:pt x="3127433" y="323563"/>
                  <a:pt x="3129601" y="326238"/>
                  <a:pt x="3040912" y="350874"/>
                </a:cubicBezTo>
                <a:cubicBezTo>
                  <a:pt x="3009428" y="359619"/>
                  <a:pt x="2977058" y="364791"/>
                  <a:pt x="2945219" y="372139"/>
                </a:cubicBezTo>
                <a:cubicBezTo>
                  <a:pt x="2930980" y="375425"/>
                  <a:pt x="2916372" y="377641"/>
                  <a:pt x="2902689" y="382772"/>
                </a:cubicBezTo>
                <a:cubicBezTo>
                  <a:pt x="2827856" y="410834"/>
                  <a:pt x="2891231" y="395787"/>
                  <a:pt x="2817628" y="435935"/>
                </a:cubicBezTo>
                <a:cubicBezTo>
                  <a:pt x="2779584" y="456687"/>
                  <a:pt x="2749422" y="465759"/>
                  <a:pt x="2711303" y="478465"/>
                </a:cubicBezTo>
                <a:cubicBezTo>
                  <a:pt x="2690038" y="492642"/>
                  <a:pt x="2670366" y="509565"/>
                  <a:pt x="2647507" y="520995"/>
                </a:cubicBezTo>
                <a:cubicBezTo>
                  <a:pt x="2634437" y="527530"/>
                  <a:pt x="2618944" y="527330"/>
                  <a:pt x="2604977" y="531628"/>
                </a:cubicBezTo>
                <a:cubicBezTo>
                  <a:pt x="2548591" y="548978"/>
                  <a:pt x="2488078" y="568812"/>
                  <a:pt x="2434856" y="595423"/>
                </a:cubicBezTo>
                <a:cubicBezTo>
                  <a:pt x="2379268" y="623217"/>
                  <a:pt x="2353134" y="647250"/>
                  <a:pt x="2296633" y="669851"/>
                </a:cubicBezTo>
                <a:cubicBezTo>
                  <a:pt x="2283065" y="675278"/>
                  <a:pt x="2268280" y="676940"/>
                  <a:pt x="2254103" y="680484"/>
                </a:cubicBezTo>
                <a:cubicBezTo>
                  <a:pt x="2211419" y="710972"/>
                  <a:pt x="2167103" y="748469"/>
                  <a:pt x="2115879" y="765544"/>
                </a:cubicBezTo>
                <a:cubicBezTo>
                  <a:pt x="2095427" y="772361"/>
                  <a:pt x="2073349" y="772633"/>
                  <a:pt x="2052084" y="776177"/>
                </a:cubicBezTo>
                <a:cubicBezTo>
                  <a:pt x="2023313" y="795358"/>
                  <a:pt x="2011380" y="805217"/>
                  <a:pt x="1977656" y="818707"/>
                </a:cubicBezTo>
                <a:cubicBezTo>
                  <a:pt x="1956844" y="827032"/>
                  <a:pt x="1934267" y="830696"/>
                  <a:pt x="1913861" y="839972"/>
                </a:cubicBezTo>
                <a:cubicBezTo>
                  <a:pt x="1895047" y="848524"/>
                  <a:pt x="1880304" y="865335"/>
                  <a:pt x="1860698" y="871870"/>
                </a:cubicBezTo>
                <a:cubicBezTo>
                  <a:pt x="1836923" y="879795"/>
                  <a:pt x="1810927" y="878019"/>
                  <a:pt x="1786270" y="882502"/>
                </a:cubicBezTo>
                <a:cubicBezTo>
                  <a:pt x="1732929" y="892200"/>
                  <a:pt x="1678215" y="897256"/>
                  <a:pt x="1626782" y="914400"/>
                </a:cubicBezTo>
                <a:cubicBezTo>
                  <a:pt x="1433994" y="978662"/>
                  <a:pt x="1675139" y="901212"/>
                  <a:pt x="1509824" y="946298"/>
                </a:cubicBezTo>
                <a:cubicBezTo>
                  <a:pt x="1488198" y="952196"/>
                  <a:pt x="1467774" y="962127"/>
                  <a:pt x="1446028" y="967563"/>
                </a:cubicBezTo>
                <a:cubicBezTo>
                  <a:pt x="1425113" y="972792"/>
                  <a:pt x="1403373" y="973967"/>
                  <a:pt x="1382233" y="978195"/>
                </a:cubicBezTo>
                <a:cubicBezTo>
                  <a:pt x="1256897" y="1003262"/>
                  <a:pt x="1454485" y="972431"/>
                  <a:pt x="1265275" y="999460"/>
                </a:cubicBezTo>
                <a:cubicBezTo>
                  <a:pt x="1247554" y="1013637"/>
                  <a:pt x="1230267" y="1028375"/>
                  <a:pt x="1212112" y="1041991"/>
                </a:cubicBezTo>
                <a:cubicBezTo>
                  <a:pt x="1201889" y="1049658"/>
                  <a:pt x="1189250" y="1054220"/>
                  <a:pt x="1180214" y="1063256"/>
                </a:cubicBezTo>
                <a:cubicBezTo>
                  <a:pt x="1171178" y="1072292"/>
                  <a:pt x="1166037" y="1084521"/>
                  <a:pt x="1158949" y="1095153"/>
                </a:cubicBezTo>
                <a:cubicBezTo>
                  <a:pt x="1157415" y="1102825"/>
                  <a:pt x="1147027" y="1166200"/>
                  <a:pt x="1137684" y="1180214"/>
                </a:cubicBezTo>
                <a:cubicBezTo>
                  <a:pt x="1129343" y="1192725"/>
                  <a:pt x="1115412" y="1200560"/>
                  <a:pt x="1105786" y="1212112"/>
                </a:cubicBezTo>
                <a:cubicBezTo>
                  <a:pt x="1097605" y="1221929"/>
                  <a:pt x="1091609" y="1233377"/>
                  <a:pt x="1084521" y="1244009"/>
                </a:cubicBezTo>
                <a:cubicBezTo>
                  <a:pt x="1080977" y="1258186"/>
                  <a:pt x="1081634" y="1274147"/>
                  <a:pt x="1073889" y="1286539"/>
                </a:cubicBezTo>
                <a:cubicBezTo>
                  <a:pt x="1037153" y="1345317"/>
                  <a:pt x="1042709" y="1318078"/>
                  <a:pt x="999461" y="1339702"/>
                </a:cubicBezTo>
                <a:cubicBezTo>
                  <a:pt x="980977" y="1348944"/>
                  <a:pt x="965587" y="1364181"/>
                  <a:pt x="946298" y="1371600"/>
                </a:cubicBezTo>
                <a:cubicBezTo>
                  <a:pt x="919020" y="1382092"/>
                  <a:pt x="861237" y="1392865"/>
                  <a:pt x="861237" y="1392865"/>
                </a:cubicBezTo>
                <a:cubicBezTo>
                  <a:pt x="847060" y="1403498"/>
                  <a:pt x="834557" y="1416838"/>
                  <a:pt x="818707" y="1424763"/>
                </a:cubicBezTo>
                <a:cubicBezTo>
                  <a:pt x="738808" y="1464712"/>
                  <a:pt x="813201" y="1393503"/>
                  <a:pt x="723014" y="1467293"/>
                </a:cubicBezTo>
                <a:lnTo>
                  <a:pt x="627321" y="1562986"/>
                </a:lnTo>
                <a:cubicBezTo>
                  <a:pt x="613144" y="1577163"/>
                  <a:pt x="604450" y="1601584"/>
                  <a:pt x="584791" y="1605516"/>
                </a:cubicBezTo>
                <a:cubicBezTo>
                  <a:pt x="564577" y="1609559"/>
                  <a:pt x="521523" y="1615885"/>
                  <a:pt x="499730" y="1626781"/>
                </a:cubicBezTo>
                <a:cubicBezTo>
                  <a:pt x="481246" y="1636023"/>
                  <a:pt x="464633" y="1648643"/>
                  <a:pt x="446568" y="1658679"/>
                </a:cubicBezTo>
                <a:cubicBezTo>
                  <a:pt x="432712" y="1666377"/>
                  <a:pt x="418214" y="1672856"/>
                  <a:pt x="404037" y="1679944"/>
                </a:cubicBezTo>
                <a:cubicBezTo>
                  <a:pt x="400493" y="1690577"/>
                  <a:pt x="396484" y="1701065"/>
                  <a:pt x="393405" y="1711842"/>
                </a:cubicBezTo>
                <a:cubicBezTo>
                  <a:pt x="389391" y="1725893"/>
                  <a:pt x="388528" y="1740941"/>
                  <a:pt x="382772" y="1754372"/>
                </a:cubicBezTo>
                <a:cubicBezTo>
                  <a:pt x="377738" y="1766118"/>
                  <a:pt x="368595" y="1775637"/>
                  <a:pt x="361507" y="1786270"/>
                </a:cubicBezTo>
                <a:cubicBezTo>
                  <a:pt x="344676" y="1853595"/>
                  <a:pt x="358981" y="1816640"/>
                  <a:pt x="308344" y="1892595"/>
                </a:cubicBezTo>
                <a:cubicBezTo>
                  <a:pt x="301256" y="1903228"/>
                  <a:pt x="297712" y="1917405"/>
                  <a:pt x="287079" y="1924493"/>
                </a:cubicBezTo>
                <a:lnTo>
                  <a:pt x="255182" y="1945758"/>
                </a:lnTo>
                <a:cubicBezTo>
                  <a:pt x="221484" y="1996305"/>
                  <a:pt x="237956" y="1965536"/>
                  <a:pt x="212651" y="2041451"/>
                </a:cubicBezTo>
                <a:cubicBezTo>
                  <a:pt x="209107" y="2052084"/>
                  <a:pt x="208236" y="2064024"/>
                  <a:pt x="202019" y="2073349"/>
                </a:cubicBezTo>
                <a:cubicBezTo>
                  <a:pt x="194931" y="2083981"/>
                  <a:pt x="186469" y="2093817"/>
                  <a:pt x="180754" y="2105246"/>
                </a:cubicBezTo>
                <a:cubicBezTo>
                  <a:pt x="175742" y="2115271"/>
                  <a:pt x="176338" y="2127818"/>
                  <a:pt x="170121" y="2137144"/>
                </a:cubicBezTo>
                <a:cubicBezTo>
                  <a:pt x="161780" y="2149655"/>
                  <a:pt x="148856" y="2158409"/>
                  <a:pt x="138224" y="2169042"/>
                </a:cubicBezTo>
                <a:cubicBezTo>
                  <a:pt x="111497" y="2249219"/>
                  <a:pt x="147551" y="2150388"/>
                  <a:pt x="106326" y="2232837"/>
                </a:cubicBezTo>
                <a:cubicBezTo>
                  <a:pt x="101314" y="2242862"/>
                  <a:pt x="100705" y="2254710"/>
                  <a:pt x="95693" y="2264735"/>
                </a:cubicBezTo>
                <a:cubicBezTo>
                  <a:pt x="89978" y="2276165"/>
                  <a:pt x="84407" y="2288650"/>
                  <a:pt x="74428" y="2296633"/>
                </a:cubicBezTo>
                <a:cubicBezTo>
                  <a:pt x="65676" y="2303634"/>
                  <a:pt x="12405" y="2305493"/>
                  <a:pt x="0" y="23072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ángulo 20"/>
          <p:cNvSpPr/>
          <p:nvPr/>
        </p:nvSpPr>
        <p:spPr>
          <a:xfrm>
            <a:off x="9562599" y="4122352"/>
            <a:ext cx="1339702" cy="20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32" y="1226225"/>
            <a:ext cx="5315012" cy="559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rma libre 8"/>
          <p:cNvSpPr/>
          <p:nvPr/>
        </p:nvSpPr>
        <p:spPr>
          <a:xfrm>
            <a:off x="1460090" y="1788196"/>
            <a:ext cx="3524865" cy="3141407"/>
          </a:xfrm>
          <a:custGeom>
            <a:avLst/>
            <a:gdLst>
              <a:gd name="connsiteX0" fmla="*/ 0 w 3524865"/>
              <a:gd name="connsiteY0" fmla="*/ 0 h 3141407"/>
              <a:gd name="connsiteX1" fmla="*/ 0 w 3524865"/>
              <a:gd name="connsiteY1" fmla="*/ 0 h 3141407"/>
              <a:gd name="connsiteX2" fmla="*/ 117987 w 3524865"/>
              <a:gd name="connsiteY2" fmla="*/ 44245 h 3141407"/>
              <a:gd name="connsiteX3" fmla="*/ 235975 w 3524865"/>
              <a:gd name="connsiteY3" fmla="*/ 73742 h 3141407"/>
              <a:gd name="connsiteX4" fmla="*/ 280220 w 3524865"/>
              <a:gd name="connsiteY4" fmla="*/ 88491 h 3141407"/>
              <a:gd name="connsiteX5" fmla="*/ 294968 w 3524865"/>
              <a:gd name="connsiteY5" fmla="*/ 147484 h 3141407"/>
              <a:gd name="connsiteX6" fmla="*/ 339213 w 3524865"/>
              <a:gd name="connsiteY6" fmla="*/ 162232 h 3141407"/>
              <a:gd name="connsiteX7" fmla="*/ 383458 w 3524865"/>
              <a:gd name="connsiteY7" fmla="*/ 191729 h 3141407"/>
              <a:gd name="connsiteX8" fmla="*/ 427704 w 3524865"/>
              <a:gd name="connsiteY8" fmla="*/ 206478 h 3141407"/>
              <a:gd name="connsiteX9" fmla="*/ 516194 w 3524865"/>
              <a:gd name="connsiteY9" fmla="*/ 280220 h 3141407"/>
              <a:gd name="connsiteX10" fmla="*/ 560439 w 3524865"/>
              <a:gd name="connsiteY10" fmla="*/ 294968 h 3141407"/>
              <a:gd name="connsiteX11" fmla="*/ 604684 w 3524865"/>
              <a:gd name="connsiteY11" fmla="*/ 339213 h 3141407"/>
              <a:gd name="connsiteX12" fmla="*/ 693175 w 3524865"/>
              <a:gd name="connsiteY12" fmla="*/ 368710 h 3141407"/>
              <a:gd name="connsiteX13" fmla="*/ 707923 w 3524865"/>
              <a:gd name="connsiteY13" fmla="*/ 412955 h 3141407"/>
              <a:gd name="connsiteX14" fmla="*/ 796413 w 3524865"/>
              <a:gd name="connsiteY14" fmla="*/ 457200 h 3141407"/>
              <a:gd name="connsiteX15" fmla="*/ 840658 w 3524865"/>
              <a:gd name="connsiteY15" fmla="*/ 486697 h 3141407"/>
              <a:gd name="connsiteX16" fmla="*/ 870155 w 3524865"/>
              <a:gd name="connsiteY16" fmla="*/ 530942 h 3141407"/>
              <a:gd name="connsiteX17" fmla="*/ 914400 w 3524865"/>
              <a:gd name="connsiteY17" fmla="*/ 545691 h 3141407"/>
              <a:gd name="connsiteX18" fmla="*/ 958645 w 3524865"/>
              <a:gd name="connsiteY18" fmla="*/ 575187 h 3141407"/>
              <a:gd name="connsiteX19" fmla="*/ 1047136 w 3524865"/>
              <a:gd name="connsiteY19" fmla="*/ 707923 h 3141407"/>
              <a:gd name="connsiteX20" fmla="*/ 1076633 w 3524865"/>
              <a:gd name="connsiteY20" fmla="*/ 752168 h 3141407"/>
              <a:gd name="connsiteX21" fmla="*/ 1120878 w 3524865"/>
              <a:gd name="connsiteY21" fmla="*/ 781665 h 3141407"/>
              <a:gd name="connsiteX22" fmla="*/ 1179871 w 3524865"/>
              <a:gd name="connsiteY22" fmla="*/ 914400 h 3141407"/>
              <a:gd name="connsiteX23" fmla="*/ 1194620 w 3524865"/>
              <a:gd name="connsiteY23" fmla="*/ 958645 h 3141407"/>
              <a:gd name="connsiteX24" fmla="*/ 1238865 w 3524865"/>
              <a:gd name="connsiteY24" fmla="*/ 973394 h 3141407"/>
              <a:gd name="connsiteX25" fmla="*/ 1327355 w 3524865"/>
              <a:gd name="connsiteY25" fmla="*/ 1032387 h 3141407"/>
              <a:gd name="connsiteX26" fmla="*/ 1415845 w 3524865"/>
              <a:gd name="connsiteY26" fmla="*/ 1061884 h 3141407"/>
              <a:gd name="connsiteX27" fmla="*/ 1401097 w 3524865"/>
              <a:gd name="connsiteY27" fmla="*/ 1135626 h 3141407"/>
              <a:gd name="connsiteX28" fmla="*/ 1445342 w 3524865"/>
              <a:gd name="connsiteY28" fmla="*/ 1238865 h 3141407"/>
              <a:gd name="connsiteX29" fmla="*/ 1489587 w 3524865"/>
              <a:gd name="connsiteY29" fmla="*/ 1253613 h 3141407"/>
              <a:gd name="connsiteX30" fmla="*/ 1533833 w 3524865"/>
              <a:gd name="connsiteY30" fmla="*/ 1297858 h 3141407"/>
              <a:gd name="connsiteX31" fmla="*/ 1548581 w 3524865"/>
              <a:gd name="connsiteY31" fmla="*/ 1342103 h 3141407"/>
              <a:gd name="connsiteX32" fmla="*/ 1607575 w 3524865"/>
              <a:gd name="connsiteY32" fmla="*/ 1430594 h 3141407"/>
              <a:gd name="connsiteX33" fmla="*/ 1637071 w 3524865"/>
              <a:gd name="connsiteY33" fmla="*/ 1474839 h 3141407"/>
              <a:gd name="connsiteX34" fmla="*/ 1681316 w 3524865"/>
              <a:gd name="connsiteY34" fmla="*/ 1489587 h 3141407"/>
              <a:gd name="connsiteX35" fmla="*/ 1755058 w 3524865"/>
              <a:gd name="connsiteY35" fmla="*/ 1548581 h 3141407"/>
              <a:gd name="connsiteX36" fmla="*/ 1843549 w 3524865"/>
              <a:gd name="connsiteY36" fmla="*/ 1607574 h 3141407"/>
              <a:gd name="connsiteX37" fmla="*/ 1961536 w 3524865"/>
              <a:gd name="connsiteY37" fmla="*/ 1710813 h 3141407"/>
              <a:gd name="connsiteX38" fmla="*/ 2005781 w 3524865"/>
              <a:gd name="connsiteY38" fmla="*/ 1740310 h 3141407"/>
              <a:gd name="connsiteX39" fmla="*/ 2050026 w 3524865"/>
              <a:gd name="connsiteY39" fmla="*/ 1769807 h 3141407"/>
              <a:gd name="connsiteX40" fmla="*/ 2094271 w 3524865"/>
              <a:gd name="connsiteY40" fmla="*/ 1784555 h 3141407"/>
              <a:gd name="connsiteX41" fmla="*/ 2182762 w 3524865"/>
              <a:gd name="connsiteY41" fmla="*/ 1858297 h 3141407"/>
              <a:gd name="connsiteX42" fmla="*/ 2271252 w 3524865"/>
              <a:gd name="connsiteY42" fmla="*/ 1917291 h 3141407"/>
              <a:gd name="connsiteX43" fmla="*/ 2359742 w 3524865"/>
              <a:gd name="connsiteY43" fmla="*/ 1976284 h 3141407"/>
              <a:gd name="connsiteX44" fmla="*/ 2403987 w 3524865"/>
              <a:gd name="connsiteY44" fmla="*/ 2005781 h 3141407"/>
              <a:gd name="connsiteX45" fmla="*/ 2492478 w 3524865"/>
              <a:gd name="connsiteY45" fmla="*/ 2064774 h 3141407"/>
              <a:gd name="connsiteX46" fmla="*/ 2551471 w 3524865"/>
              <a:gd name="connsiteY46" fmla="*/ 2153265 h 3141407"/>
              <a:gd name="connsiteX47" fmla="*/ 2595716 w 3524865"/>
              <a:gd name="connsiteY47" fmla="*/ 2241755 h 3141407"/>
              <a:gd name="connsiteX48" fmla="*/ 2580968 w 3524865"/>
              <a:gd name="connsiteY48" fmla="*/ 2286000 h 3141407"/>
              <a:gd name="connsiteX49" fmla="*/ 2669458 w 3524865"/>
              <a:gd name="connsiteY49" fmla="*/ 2300749 h 3141407"/>
              <a:gd name="connsiteX50" fmla="*/ 2743200 w 3524865"/>
              <a:gd name="connsiteY50" fmla="*/ 2315497 h 3141407"/>
              <a:gd name="connsiteX51" fmla="*/ 2787445 w 3524865"/>
              <a:gd name="connsiteY51" fmla="*/ 2344994 h 3141407"/>
              <a:gd name="connsiteX52" fmla="*/ 2890684 w 3524865"/>
              <a:gd name="connsiteY52" fmla="*/ 2359742 h 3141407"/>
              <a:gd name="connsiteX53" fmla="*/ 2905433 w 3524865"/>
              <a:gd name="connsiteY53" fmla="*/ 2403987 h 3141407"/>
              <a:gd name="connsiteX54" fmla="*/ 2949678 w 3524865"/>
              <a:gd name="connsiteY54" fmla="*/ 2433484 h 3141407"/>
              <a:gd name="connsiteX55" fmla="*/ 3052916 w 3524865"/>
              <a:gd name="connsiteY55" fmla="*/ 2536723 h 3141407"/>
              <a:gd name="connsiteX56" fmla="*/ 3141407 w 3524865"/>
              <a:gd name="connsiteY56" fmla="*/ 2566220 h 3141407"/>
              <a:gd name="connsiteX57" fmla="*/ 3185652 w 3524865"/>
              <a:gd name="connsiteY57" fmla="*/ 2580968 h 3141407"/>
              <a:gd name="connsiteX58" fmla="*/ 3229897 w 3524865"/>
              <a:gd name="connsiteY58" fmla="*/ 2610465 h 3141407"/>
              <a:gd name="connsiteX59" fmla="*/ 3259394 w 3524865"/>
              <a:gd name="connsiteY59" fmla="*/ 2654710 h 3141407"/>
              <a:gd name="connsiteX60" fmla="*/ 3303639 w 3524865"/>
              <a:gd name="connsiteY60" fmla="*/ 2669458 h 3141407"/>
              <a:gd name="connsiteX61" fmla="*/ 3347884 w 3524865"/>
              <a:gd name="connsiteY61" fmla="*/ 2713703 h 3141407"/>
              <a:gd name="connsiteX62" fmla="*/ 3436375 w 3524865"/>
              <a:gd name="connsiteY62" fmla="*/ 2743200 h 3141407"/>
              <a:gd name="connsiteX63" fmla="*/ 3451123 w 3524865"/>
              <a:gd name="connsiteY63" fmla="*/ 2787445 h 3141407"/>
              <a:gd name="connsiteX64" fmla="*/ 3495368 w 3524865"/>
              <a:gd name="connsiteY64" fmla="*/ 2816942 h 3141407"/>
              <a:gd name="connsiteX65" fmla="*/ 3524865 w 3524865"/>
              <a:gd name="connsiteY65" fmla="*/ 2861187 h 3141407"/>
              <a:gd name="connsiteX66" fmla="*/ 3510116 w 3524865"/>
              <a:gd name="connsiteY66" fmla="*/ 3023420 h 3141407"/>
              <a:gd name="connsiteX67" fmla="*/ 3480620 w 3524865"/>
              <a:gd name="connsiteY67" fmla="*/ 3067665 h 3141407"/>
              <a:gd name="connsiteX68" fmla="*/ 3347884 w 3524865"/>
              <a:gd name="connsiteY68" fmla="*/ 3141407 h 3141407"/>
              <a:gd name="connsiteX69" fmla="*/ 3097162 w 3524865"/>
              <a:gd name="connsiteY69" fmla="*/ 3126658 h 3141407"/>
              <a:gd name="connsiteX70" fmla="*/ 2949678 w 3524865"/>
              <a:gd name="connsiteY70" fmla="*/ 3097161 h 3141407"/>
              <a:gd name="connsiteX71" fmla="*/ 2905433 w 3524865"/>
              <a:gd name="connsiteY71" fmla="*/ 3082413 h 3141407"/>
              <a:gd name="connsiteX72" fmla="*/ 2861187 w 3524865"/>
              <a:gd name="connsiteY72" fmla="*/ 3052916 h 3141407"/>
              <a:gd name="connsiteX73" fmla="*/ 2802194 w 3524865"/>
              <a:gd name="connsiteY73" fmla="*/ 3023420 h 3141407"/>
              <a:gd name="connsiteX74" fmla="*/ 2757949 w 3524865"/>
              <a:gd name="connsiteY74" fmla="*/ 2979174 h 3141407"/>
              <a:gd name="connsiteX75" fmla="*/ 2654710 w 3524865"/>
              <a:gd name="connsiteY75" fmla="*/ 2920181 h 3141407"/>
              <a:gd name="connsiteX76" fmla="*/ 2536723 w 3524865"/>
              <a:gd name="connsiteY76" fmla="*/ 2802194 h 3141407"/>
              <a:gd name="connsiteX77" fmla="*/ 2418736 w 3524865"/>
              <a:gd name="connsiteY77" fmla="*/ 2743200 h 3141407"/>
              <a:gd name="connsiteX78" fmla="*/ 2374491 w 3524865"/>
              <a:gd name="connsiteY78" fmla="*/ 2728452 h 3141407"/>
              <a:gd name="connsiteX79" fmla="*/ 2256504 w 3524865"/>
              <a:gd name="connsiteY79" fmla="*/ 2684207 h 3141407"/>
              <a:gd name="connsiteX80" fmla="*/ 2138516 w 3524865"/>
              <a:gd name="connsiteY80" fmla="*/ 2610465 h 3141407"/>
              <a:gd name="connsiteX81" fmla="*/ 2020529 w 3524865"/>
              <a:gd name="connsiteY81" fmla="*/ 2566220 h 3141407"/>
              <a:gd name="connsiteX82" fmla="*/ 1932039 w 3524865"/>
              <a:gd name="connsiteY82" fmla="*/ 2507226 h 3141407"/>
              <a:gd name="connsiteX83" fmla="*/ 1858297 w 3524865"/>
              <a:gd name="connsiteY83" fmla="*/ 2462981 h 3141407"/>
              <a:gd name="connsiteX84" fmla="*/ 1386349 w 3524865"/>
              <a:gd name="connsiteY84" fmla="*/ 2241755 h 3141407"/>
              <a:gd name="connsiteX85" fmla="*/ 1253613 w 3524865"/>
              <a:gd name="connsiteY85" fmla="*/ 2153265 h 3141407"/>
              <a:gd name="connsiteX86" fmla="*/ 1150375 w 3524865"/>
              <a:gd name="connsiteY86" fmla="*/ 2005781 h 3141407"/>
              <a:gd name="connsiteX87" fmla="*/ 1061884 w 3524865"/>
              <a:gd name="connsiteY87" fmla="*/ 1814052 h 3141407"/>
              <a:gd name="connsiteX88" fmla="*/ 884904 w 3524865"/>
              <a:gd name="connsiteY88" fmla="*/ 1578078 h 3141407"/>
              <a:gd name="connsiteX89" fmla="*/ 825910 w 3524865"/>
              <a:gd name="connsiteY89" fmla="*/ 1415845 h 3141407"/>
              <a:gd name="connsiteX90" fmla="*/ 811162 w 3524865"/>
              <a:gd name="connsiteY90" fmla="*/ 1371600 h 3141407"/>
              <a:gd name="connsiteX91" fmla="*/ 766916 w 3524865"/>
              <a:gd name="connsiteY91" fmla="*/ 1312607 h 3141407"/>
              <a:gd name="connsiteX92" fmla="*/ 752168 w 3524865"/>
              <a:gd name="connsiteY92" fmla="*/ 1224116 h 3141407"/>
              <a:gd name="connsiteX93" fmla="*/ 663678 w 3524865"/>
              <a:gd name="connsiteY93" fmla="*/ 1120878 h 3141407"/>
              <a:gd name="connsiteX94" fmla="*/ 634181 w 3524865"/>
              <a:gd name="connsiteY94" fmla="*/ 1076632 h 3141407"/>
              <a:gd name="connsiteX95" fmla="*/ 589936 w 3524865"/>
              <a:gd name="connsiteY95" fmla="*/ 973394 h 3141407"/>
              <a:gd name="connsiteX96" fmla="*/ 575187 w 3524865"/>
              <a:gd name="connsiteY96" fmla="*/ 914400 h 3141407"/>
              <a:gd name="connsiteX97" fmla="*/ 516194 w 3524865"/>
              <a:gd name="connsiteY97" fmla="*/ 825910 h 3141407"/>
              <a:gd name="connsiteX98" fmla="*/ 471949 w 3524865"/>
              <a:gd name="connsiteY98" fmla="*/ 752168 h 3141407"/>
              <a:gd name="connsiteX99" fmla="*/ 427704 w 3524865"/>
              <a:gd name="connsiteY99" fmla="*/ 722671 h 3141407"/>
              <a:gd name="connsiteX100" fmla="*/ 383458 w 3524865"/>
              <a:gd name="connsiteY100" fmla="*/ 678426 h 3141407"/>
              <a:gd name="connsiteX101" fmla="*/ 280220 w 3524865"/>
              <a:gd name="connsiteY101" fmla="*/ 604684 h 3141407"/>
              <a:gd name="connsiteX102" fmla="*/ 221226 w 3524865"/>
              <a:gd name="connsiteY102" fmla="*/ 516194 h 3141407"/>
              <a:gd name="connsiteX103" fmla="*/ 147484 w 3524865"/>
              <a:gd name="connsiteY103" fmla="*/ 294968 h 3141407"/>
              <a:gd name="connsiteX104" fmla="*/ 132736 w 3524865"/>
              <a:gd name="connsiteY104" fmla="*/ 250723 h 3141407"/>
              <a:gd name="connsiteX105" fmla="*/ 88491 w 3524865"/>
              <a:gd name="connsiteY105" fmla="*/ 221226 h 3141407"/>
              <a:gd name="connsiteX106" fmla="*/ 14749 w 3524865"/>
              <a:gd name="connsiteY106" fmla="*/ 103239 h 3141407"/>
              <a:gd name="connsiteX107" fmla="*/ 14749 w 3524865"/>
              <a:gd name="connsiteY107" fmla="*/ 103239 h 3141407"/>
              <a:gd name="connsiteX108" fmla="*/ 14749 w 3524865"/>
              <a:gd name="connsiteY108" fmla="*/ 103239 h 314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524865" h="3141407">
                <a:moveTo>
                  <a:pt x="0" y="0"/>
                </a:moveTo>
                <a:lnTo>
                  <a:pt x="0" y="0"/>
                </a:lnTo>
                <a:cubicBezTo>
                  <a:pt x="39329" y="14748"/>
                  <a:pt x="77896" y="31716"/>
                  <a:pt x="117987" y="44245"/>
                </a:cubicBezTo>
                <a:cubicBezTo>
                  <a:pt x="156681" y="56337"/>
                  <a:pt x="197516" y="60922"/>
                  <a:pt x="235975" y="73742"/>
                </a:cubicBezTo>
                <a:lnTo>
                  <a:pt x="280220" y="88491"/>
                </a:lnTo>
                <a:cubicBezTo>
                  <a:pt x="285136" y="108155"/>
                  <a:pt x="282306" y="131656"/>
                  <a:pt x="294968" y="147484"/>
                </a:cubicBezTo>
                <a:cubicBezTo>
                  <a:pt x="304680" y="159623"/>
                  <a:pt x="325308" y="155280"/>
                  <a:pt x="339213" y="162232"/>
                </a:cubicBezTo>
                <a:cubicBezTo>
                  <a:pt x="355067" y="170159"/>
                  <a:pt x="367604" y="183802"/>
                  <a:pt x="383458" y="191729"/>
                </a:cubicBezTo>
                <a:cubicBezTo>
                  <a:pt x="397363" y="198682"/>
                  <a:pt x="413799" y="199525"/>
                  <a:pt x="427704" y="206478"/>
                </a:cubicBezTo>
                <a:cubicBezTo>
                  <a:pt x="524212" y="254732"/>
                  <a:pt x="418338" y="214982"/>
                  <a:pt x="516194" y="280220"/>
                </a:cubicBezTo>
                <a:cubicBezTo>
                  <a:pt x="529129" y="288843"/>
                  <a:pt x="545691" y="290052"/>
                  <a:pt x="560439" y="294968"/>
                </a:cubicBezTo>
                <a:cubicBezTo>
                  <a:pt x="575187" y="309716"/>
                  <a:pt x="586451" y="329084"/>
                  <a:pt x="604684" y="339213"/>
                </a:cubicBezTo>
                <a:cubicBezTo>
                  <a:pt x="631864" y="354313"/>
                  <a:pt x="693175" y="368710"/>
                  <a:pt x="693175" y="368710"/>
                </a:cubicBezTo>
                <a:cubicBezTo>
                  <a:pt x="698091" y="383458"/>
                  <a:pt x="698212" y="400816"/>
                  <a:pt x="707923" y="412955"/>
                </a:cubicBezTo>
                <a:cubicBezTo>
                  <a:pt x="728716" y="438947"/>
                  <a:pt x="767265" y="447484"/>
                  <a:pt x="796413" y="457200"/>
                </a:cubicBezTo>
                <a:cubicBezTo>
                  <a:pt x="811161" y="467032"/>
                  <a:pt x="828124" y="474163"/>
                  <a:pt x="840658" y="486697"/>
                </a:cubicBezTo>
                <a:cubicBezTo>
                  <a:pt x="853192" y="499231"/>
                  <a:pt x="856314" y="519869"/>
                  <a:pt x="870155" y="530942"/>
                </a:cubicBezTo>
                <a:cubicBezTo>
                  <a:pt x="882294" y="540654"/>
                  <a:pt x="900495" y="538739"/>
                  <a:pt x="914400" y="545691"/>
                </a:cubicBezTo>
                <a:cubicBezTo>
                  <a:pt x="930254" y="553618"/>
                  <a:pt x="943897" y="565355"/>
                  <a:pt x="958645" y="575187"/>
                </a:cubicBezTo>
                <a:lnTo>
                  <a:pt x="1047136" y="707923"/>
                </a:lnTo>
                <a:cubicBezTo>
                  <a:pt x="1056968" y="722671"/>
                  <a:pt x="1061885" y="742336"/>
                  <a:pt x="1076633" y="752168"/>
                </a:cubicBezTo>
                <a:lnTo>
                  <a:pt x="1120878" y="781665"/>
                </a:lnTo>
                <a:cubicBezTo>
                  <a:pt x="1167623" y="851781"/>
                  <a:pt x="1144768" y="809092"/>
                  <a:pt x="1179871" y="914400"/>
                </a:cubicBezTo>
                <a:cubicBezTo>
                  <a:pt x="1184787" y="929148"/>
                  <a:pt x="1179872" y="953729"/>
                  <a:pt x="1194620" y="958645"/>
                </a:cubicBezTo>
                <a:cubicBezTo>
                  <a:pt x="1209368" y="963561"/>
                  <a:pt x="1225275" y="965844"/>
                  <a:pt x="1238865" y="973394"/>
                </a:cubicBezTo>
                <a:cubicBezTo>
                  <a:pt x="1269854" y="990610"/>
                  <a:pt x="1293724" y="1021176"/>
                  <a:pt x="1327355" y="1032387"/>
                </a:cubicBezTo>
                <a:lnTo>
                  <a:pt x="1415845" y="1061884"/>
                </a:lnTo>
                <a:cubicBezTo>
                  <a:pt x="1410929" y="1086465"/>
                  <a:pt x="1401097" y="1110559"/>
                  <a:pt x="1401097" y="1135626"/>
                </a:cubicBezTo>
                <a:cubicBezTo>
                  <a:pt x="1401097" y="1163967"/>
                  <a:pt x="1421257" y="1219597"/>
                  <a:pt x="1445342" y="1238865"/>
                </a:cubicBezTo>
                <a:cubicBezTo>
                  <a:pt x="1457481" y="1248576"/>
                  <a:pt x="1474839" y="1248697"/>
                  <a:pt x="1489587" y="1253613"/>
                </a:cubicBezTo>
                <a:cubicBezTo>
                  <a:pt x="1504336" y="1268361"/>
                  <a:pt x="1522263" y="1280504"/>
                  <a:pt x="1533833" y="1297858"/>
                </a:cubicBezTo>
                <a:cubicBezTo>
                  <a:pt x="1542456" y="1310793"/>
                  <a:pt x="1541031" y="1328513"/>
                  <a:pt x="1548581" y="1342103"/>
                </a:cubicBezTo>
                <a:cubicBezTo>
                  <a:pt x="1565797" y="1373093"/>
                  <a:pt x="1587910" y="1401097"/>
                  <a:pt x="1607575" y="1430594"/>
                </a:cubicBezTo>
                <a:cubicBezTo>
                  <a:pt x="1617407" y="1445342"/>
                  <a:pt x="1620255" y="1469234"/>
                  <a:pt x="1637071" y="1474839"/>
                </a:cubicBezTo>
                <a:lnTo>
                  <a:pt x="1681316" y="1489587"/>
                </a:lnTo>
                <a:cubicBezTo>
                  <a:pt x="1735817" y="1571337"/>
                  <a:pt x="1679631" y="1506677"/>
                  <a:pt x="1755058" y="1548581"/>
                </a:cubicBezTo>
                <a:cubicBezTo>
                  <a:pt x="1786048" y="1565797"/>
                  <a:pt x="1843549" y="1607574"/>
                  <a:pt x="1843549" y="1607574"/>
                </a:cubicBezTo>
                <a:cubicBezTo>
                  <a:pt x="1892709" y="1681318"/>
                  <a:pt x="1858296" y="1641987"/>
                  <a:pt x="1961536" y="1710813"/>
                </a:cubicBezTo>
                <a:lnTo>
                  <a:pt x="2005781" y="1740310"/>
                </a:lnTo>
                <a:cubicBezTo>
                  <a:pt x="2020529" y="1750142"/>
                  <a:pt x="2033210" y="1764202"/>
                  <a:pt x="2050026" y="1769807"/>
                </a:cubicBezTo>
                <a:lnTo>
                  <a:pt x="2094271" y="1784555"/>
                </a:lnTo>
                <a:cubicBezTo>
                  <a:pt x="2252375" y="1889959"/>
                  <a:pt x="2012425" y="1725813"/>
                  <a:pt x="2182762" y="1858297"/>
                </a:cubicBezTo>
                <a:cubicBezTo>
                  <a:pt x="2210745" y="1880062"/>
                  <a:pt x="2241755" y="1897626"/>
                  <a:pt x="2271252" y="1917291"/>
                </a:cubicBezTo>
                <a:lnTo>
                  <a:pt x="2359742" y="1976284"/>
                </a:lnTo>
                <a:cubicBezTo>
                  <a:pt x="2374490" y="1986116"/>
                  <a:pt x="2391453" y="1993247"/>
                  <a:pt x="2403987" y="2005781"/>
                </a:cubicBezTo>
                <a:cubicBezTo>
                  <a:pt x="2459226" y="2061019"/>
                  <a:pt x="2428446" y="2043430"/>
                  <a:pt x="2492478" y="2064774"/>
                </a:cubicBezTo>
                <a:cubicBezTo>
                  <a:pt x="2512142" y="2094271"/>
                  <a:pt x="2540260" y="2119634"/>
                  <a:pt x="2551471" y="2153265"/>
                </a:cubicBezTo>
                <a:cubicBezTo>
                  <a:pt x="2571825" y="2214325"/>
                  <a:pt x="2557597" y="2184575"/>
                  <a:pt x="2595716" y="2241755"/>
                </a:cubicBezTo>
                <a:cubicBezTo>
                  <a:pt x="2590800" y="2256503"/>
                  <a:pt x="2568829" y="2276288"/>
                  <a:pt x="2580968" y="2286000"/>
                </a:cubicBezTo>
                <a:cubicBezTo>
                  <a:pt x="2604319" y="2304681"/>
                  <a:pt x="2640037" y="2295400"/>
                  <a:pt x="2669458" y="2300749"/>
                </a:cubicBezTo>
                <a:cubicBezTo>
                  <a:pt x="2694121" y="2305233"/>
                  <a:pt x="2718619" y="2310581"/>
                  <a:pt x="2743200" y="2315497"/>
                </a:cubicBezTo>
                <a:cubicBezTo>
                  <a:pt x="2757948" y="2325329"/>
                  <a:pt x="2770467" y="2339901"/>
                  <a:pt x="2787445" y="2344994"/>
                </a:cubicBezTo>
                <a:cubicBezTo>
                  <a:pt x="2820741" y="2354983"/>
                  <a:pt x="2859591" y="2344196"/>
                  <a:pt x="2890684" y="2359742"/>
                </a:cubicBezTo>
                <a:cubicBezTo>
                  <a:pt x="2904589" y="2366694"/>
                  <a:pt x="2895721" y="2391848"/>
                  <a:pt x="2905433" y="2403987"/>
                </a:cubicBezTo>
                <a:cubicBezTo>
                  <a:pt x="2916506" y="2417828"/>
                  <a:pt x="2934930" y="2423652"/>
                  <a:pt x="2949678" y="2433484"/>
                </a:cubicBezTo>
                <a:cubicBezTo>
                  <a:pt x="2970077" y="2494681"/>
                  <a:pt x="2964169" y="2507141"/>
                  <a:pt x="3052916" y="2536723"/>
                </a:cubicBezTo>
                <a:lnTo>
                  <a:pt x="3141407" y="2566220"/>
                </a:lnTo>
                <a:lnTo>
                  <a:pt x="3185652" y="2580968"/>
                </a:lnTo>
                <a:cubicBezTo>
                  <a:pt x="3200400" y="2590800"/>
                  <a:pt x="3217363" y="2597931"/>
                  <a:pt x="3229897" y="2610465"/>
                </a:cubicBezTo>
                <a:cubicBezTo>
                  <a:pt x="3242431" y="2622999"/>
                  <a:pt x="3245553" y="2643637"/>
                  <a:pt x="3259394" y="2654710"/>
                </a:cubicBezTo>
                <a:cubicBezTo>
                  <a:pt x="3271533" y="2664421"/>
                  <a:pt x="3288891" y="2664542"/>
                  <a:pt x="3303639" y="2669458"/>
                </a:cubicBezTo>
                <a:cubicBezTo>
                  <a:pt x="3318387" y="2684206"/>
                  <a:pt x="3329651" y="2703574"/>
                  <a:pt x="3347884" y="2713703"/>
                </a:cubicBezTo>
                <a:cubicBezTo>
                  <a:pt x="3375064" y="2728803"/>
                  <a:pt x="3436375" y="2743200"/>
                  <a:pt x="3436375" y="2743200"/>
                </a:cubicBezTo>
                <a:cubicBezTo>
                  <a:pt x="3441291" y="2757948"/>
                  <a:pt x="3441412" y="2775306"/>
                  <a:pt x="3451123" y="2787445"/>
                </a:cubicBezTo>
                <a:cubicBezTo>
                  <a:pt x="3462196" y="2801286"/>
                  <a:pt x="3482834" y="2804408"/>
                  <a:pt x="3495368" y="2816942"/>
                </a:cubicBezTo>
                <a:cubicBezTo>
                  <a:pt x="3507902" y="2829476"/>
                  <a:pt x="3515033" y="2846439"/>
                  <a:pt x="3524865" y="2861187"/>
                </a:cubicBezTo>
                <a:cubicBezTo>
                  <a:pt x="3519949" y="2915265"/>
                  <a:pt x="3521494" y="2970325"/>
                  <a:pt x="3510116" y="3023420"/>
                </a:cubicBezTo>
                <a:cubicBezTo>
                  <a:pt x="3506402" y="3040752"/>
                  <a:pt x="3493960" y="3055993"/>
                  <a:pt x="3480620" y="3067665"/>
                </a:cubicBezTo>
                <a:cubicBezTo>
                  <a:pt x="3418206" y="3122277"/>
                  <a:pt x="3408652" y="3121150"/>
                  <a:pt x="3347884" y="3141407"/>
                </a:cubicBezTo>
                <a:cubicBezTo>
                  <a:pt x="3264310" y="3136491"/>
                  <a:pt x="3180566" y="3133911"/>
                  <a:pt x="3097162" y="3126658"/>
                </a:cubicBezTo>
                <a:cubicBezTo>
                  <a:pt x="3055503" y="3123035"/>
                  <a:pt x="2992386" y="3109363"/>
                  <a:pt x="2949678" y="3097161"/>
                </a:cubicBezTo>
                <a:cubicBezTo>
                  <a:pt x="2934730" y="3092890"/>
                  <a:pt x="2920181" y="3087329"/>
                  <a:pt x="2905433" y="3082413"/>
                </a:cubicBezTo>
                <a:cubicBezTo>
                  <a:pt x="2890684" y="3072581"/>
                  <a:pt x="2876577" y="3061710"/>
                  <a:pt x="2861187" y="3052916"/>
                </a:cubicBezTo>
                <a:cubicBezTo>
                  <a:pt x="2842098" y="3042008"/>
                  <a:pt x="2820084" y="3036199"/>
                  <a:pt x="2802194" y="3023420"/>
                </a:cubicBezTo>
                <a:cubicBezTo>
                  <a:pt x="2785222" y="3011297"/>
                  <a:pt x="2774921" y="2991297"/>
                  <a:pt x="2757949" y="2979174"/>
                </a:cubicBezTo>
                <a:cubicBezTo>
                  <a:pt x="2697290" y="2935846"/>
                  <a:pt x="2705809" y="2966634"/>
                  <a:pt x="2654710" y="2920181"/>
                </a:cubicBezTo>
                <a:cubicBezTo>
                  <a:pt x="2613555" y="2882767"/>
                  <a:pt x="2589488" y="2819783"/>
                  <a:pt x="2536723" y="2802194"/>
                </a:cubicBezTo>
                <a:cubicBezTo>
                  <a:pt x="2436947" y="2768934"/>
                  <a:pt x="2558059" y="2812861"/>
                  <a:pt x="2418736" y="2743200"/>
                </a:cubicBezTo>
                <a:cubicBezTo>
                  <a:pt x="2404831" y="2736248"/>
                  <a:pt x="2388780" y="2734576"/>
                  <a:pt x="2374491" y="2728452"/>
                </a:cubicBezTo>
                <a:cubicBezTo>
                  <a:pt x="2266517" y="2682178"/>
                  <a:pt x="2365268" y="2711398"/>
                  <a:pt x="2256504" y="2684207"/>
                </a:cubicBezTo>
                <a:cubicBezTo>
                  <a:pt x="2217175" y="2659626"/>
                  <a:pt x="2182515" y="2625132"/>
                  <a:pt x="2138516" y="2610465"/>
                </a:cubicBezTo>
                <a:cubicBezTo>
                  <a:pt x="2069156" y="2587344"/>
                  <a:pt x="2108705" y="2601490"/>
                  <a:pt x="2020529" y="2566220"/>
                </a:cubicBezTo>
                <a:cubicBezTo>
                  <a:pt x="1936656" y="2482345"/>
                  <a:pt x="2017415" y="2549913"/>
                  <a:pt x="1932039" y="2507226"/>
                </a:cubicBezTo>
                <a:cubicBezTo>
                  <a:pt x="1906400" y="2494406"/>
                  <a:pt x="1884297" y="2475052"/>
                  <a:pt x="1858297" y="2462981"/>
                </a:cubicBezTo>
                <a:cubicBezTo>
                  <a:pt x="1616854" y="2350883"/>
                  <a:pt x="1567673" y="2352564"/>
                  <a:pt x="1386349" y="2241755"/>
                </a:cubicBezTo>
                <a:cubicBezTo>
                  <a:pt x="1340975" y="2214026"/>
                  <a:pt x="1286832" y="2194789"/>
                  <a:pt x="1253613" y="2153265"/>
                </a:cubicBezTo>
                <a:cubicBezTo>
                  <a:pt x="1206211" y="2094011"/>
                  <a:pt x="1183954" y="2072938"/>
                  <a:pt x="1150375" y="2005781"/>
                </a:cubicBezTo>
                <a:cubicBezTo>
                  <a:pt x="1118896" y="1942824"/>
                  <a:pt x="1099471" y="1873565"/>
                  <a:pt x="1061884" y="1814052"/>
                </a:cubicBezTo>
                <a:cubicBezTo>
                  <a:pt x="955023" y="1644856"/>
                  <a:pt x="964389" y="1816534"/>
                  <a:pt x="884904" y="1578078"/>
                </a:cubicBezTo>
                <a:cubicBezTo>
                  <a:pt x="822929" y="1392152"/>
                  <a:pt x="887480" y="1580033"/>
                  <a:pt x="825910" y="1415845"/>
                </a:cubicBezTo>
                <a:cubicBezTo>
                  <a:pt x="820451" y="1401289"/>
                  <a:pt x="818875" y="1385098"/>
                  <a:pt x="811162" y="1371600"/>
                </a:cubicBezTo>
                <a:cubicBezTo>
                  <a:pt x="798966" y="1350258"/>
                  <a:pt x="781665" y="1332271"/>
                  <a:pt x="766916" y="1312607"/>
                </a:cubicBezTo>
                <a:cubicBezTo>
                  <a:pt x="762000" y="1283110"/>
                  <a:pt x="763274" y="1251881"/>
                  <a:pt x="752168" y="1224116"/>
                </a:cubicBezTo>
                <a:cubicBezTo>
                  <a:pt x="735174" y="1181630"/>
                  <a:pt x="691562" y="1154339"/>
                  <a:pt x="663678" y="1120878"/>
                </a:cubicBezTo>
                <a:cubicBezTo>
                  <a:pt x="652330" y="1107261"/>
                  <a:pt x="642975" y="1092022"/>
                  <a:pt x="634181" y="1076632"/>
                </a:cubicBezTo>
                <a:cubicBezTo>
                  <a:pt x="611705" y="1037299"/>
                  <a:pt x="601756" y="1014762"/>
                  <a:pt x="589936" y="973394"/>
                </a:cubicBezTo>
                <a:cubicBezTo>
                  <a:pt x="584367" y="953904"/>
                  <a:pt x="584252" y="932530"/>
                  <a:pt x="575187" y="914400"/>
                </a:cubicBezTo>
                <a:cubicBezTo>
                  <a:pt x="559333" y="882692"/>
                  <a:pt x="534433" y="856309"/>
                  <a:pt x="516194" y="825910"/>
                </a:cubicBezTo>
                <a:cubicBezTo>
                  <a:pt x="501446" y="801329"/>
                  <a:pt x="490604" y="773933"/>
                  <a:pt x="471949" y="752168"/>
                </a:cubicBezTo>
                <a:cubicBezTo>
                  <a:pt x="460414" y="738710"/>
                  <a:pt x="441321" y="734018"/>
                  <a:pt x="427704" y="722671"/>
                </a:cubicBezTo>
                <a:cubicBezTo>
                  <a:pt x="411681" y="709318"/>
                  <a:pt x="399481" y="691779"/>
                  <a:pt x="383458" y="678426"/>
                </a:cubicBezTo>
                <a:cubicBezTo>
                  <a:pt x="349635" y="650240"/>
                  <a:pt x="310579" y="638838"/>
                  <a:pt x="280220" y="604684"/>
                </a:cubicBezTo>
                <a:cubicBezTo>
                  <a:pt x="256668" y="578188"/>
                  <a:pt x="221226" y="516194"/>
                  <a:pt x="221226" y="516194"/>
                </a:cubicBezTo>
                <a:lnTo>
                  <a:pt x="147484" y="294968"/>
                </a:lnTo>
                <a:cubicBezTo>
                  <a:pt x="142568" y="280220"/>
                  <a:pt x="145671" y="259346"/>
                  <a:pt x="132736" y="250723"/>
                </a:cubicBezTo>
                <a:lnTo>
                  <a:pt x="88491" y="221226"/>
                </a:lnTo>
                <a:cubicBezTo>
                  <a:pt x="23399" y="123589"/>
                  <a:pt x="45351" y="164444"/>
                  <a:pt x="14749" y="103239"/>
                </a:cubicBezTo>
                <a:lnTo>
                  <a:pt x="14749" y="103239"/>
                </a:lnTo>
                <a:lnTo>
                  <a:pt x="14749" y="103239"/>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p:cNvSpPr/>
          <p:nvPr/>
        </p:nvSpPr>
        <p:spPr>
          <a:xfrm>
            <a:off x="2861187" y="2053667"/>
            <a:ext cx="2639961" cy="560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616" y="1193303"/>
            <a:ext cx="5406764" cy="55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7679936" y="6560202"/>
            <a:ext cx="4480965"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C00000"/>
                </a:solidFill>
                <a:effectLst/>
                <a:uLnTx/>
                <a:uFillTx/>
                <a:latin typeface="Calibri" panose="020F0502020204030204"/>
                <a:ea typeface="+mn-ea"/>
                <a:cs typeface="+mn-cs"/>
              </a:rPr>
              <a:t>PROREPAIR-B. </a:t>
            </a:r>
            <a:r>
              <a:rPr kumimoji="0" lang="es-ES" sz="1400" b="0" i="0" u="none" strike="noStrike" kern="1200" cap="none" spc="0" normalizeH="0" baseline="0" noProof="0" dirty="0" smtClean="0">
                <a:ln>
                  <a:noFill/>
                </a:ln>
                <a:solidFill>
                  <a:srgbClr val="C00000"/>
                </a:solidFill>
                <a:effectLst/>
                <a:uLnTx/>
                <a:uFillTx/>
                <a:latin typeface="Calibri" panose="020F0502020204030204"/>
                <a:ea typeface="+mn-ea"/>
                <a:cs typeface="+mn-cs"/>
              </a:rPr>
              <a:t>Castro E. JCO 2019; 37: 490-503</a:t>
            </a:r>
            <a:endParaRPr kumimoji="0" lang="es-ES" sz="1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7" name="Rectángulo 26"/>
          <p:cNvSpPr/>
          <p:nvPr/>
        </p:nvSpPr>
        <p:spPr>
          <a:xfrm>
            <a:off x="8964524" y="2034577"/>
            <a:ext cx="2639961" cy="560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a libre 21"/>
          <p:cNvSpPr/>
          <p:nvPr/>
        </p:nvSpPr>
        <p:spPr>
          <a:xfrm>
            <a:off x="7506293" y="1766384"/>
            <a:ext cx="2271251" cy="2507226"/>
          </a:xfrm>
          <a:custGeom>
            <a:avLst/>
            <a:gdLst>
              <a:gd name="connsiteX0" fmla="*/ 0 w 2271251"/>
              <a:gd name="connsiteY0" fmla="*/ 0 h 2507226"/>
              <a:gd name="connsiteX1" fmla="*/ 0 w 2271251"/>
              <a:gd name="connsiteY1" fmla="*/ 0 h 2507226"/>
              <a:gd name="connsiteX2" fmla="*/ 132735 w 2271251"/>
              <a:gd name="connsiteY2" fmla="*/ 29497 h 2507226"/>
              <a:gd name="connsiteX3" fmla="*/ 176980 w 2271251"/>
              <a:gd name="connsiteY3" fmla="*/ 44246 h 2507226"/>
              <a:gd name="connsiteX4" fmla="*/ 191729 w 2271251"/>
              <a:gd name="connsiteY4" fmla="*/ 88491 h 2507226"/>
              <a:gd name="connsiteX5" fmla="*/ 221225 w 2271251"/>
              <a:gd name="connsiteY5" fmla="*/ 132736 h 2507226"/>
              <a:gd name="connsiteX6" fmla="*/ 309716 w 2271251"/>
              <a:gd name="connsiteY6" fmla="*/ 191729 h 2507226"/>
              <a:gd name="connsiteX7" fmla="*/ 353961 w 2271251"/>
              <a:gd name="connsiteY7" fmla="*/ 221226 h 2507226"/>
              <a:gd name="connsiteX8" fmla="*/ 412954 w 2271251"/>
              <a:gd name="connsiteY8" fmla="*/ 294968 h 2507226"/>
              <a:gd name="connsiteX9" fmla="*/ 442451 w 2271251"/>
              <a:gd name="connsiteY9" fmla="*/ 339213 h 2507226"/>
              <a:gd name="connsiteX10" fmla="*/ 486696 w 2271251"/>
              <a:gd name="connsiteY10" fmla="*/ 353962 h 2507226"/>
              <a:gd name="connsiteX11" fmla="*/ 530942 w 2271251"/>
              <a:gd name="connsiteY11" fmla="*/ 383458 h 2507226"/>
              <a:gd name="connsiteX12" fmla="*/ 619432 w 2271251"/>
              <a:gd name="connsiteY12" fmla="*/ 442452 h 2507226"/>
              <a:gd name="connsiteX13" fmla="*/ 693174 w 2271251"/>
              <a:gd name="connsiteY13" fmla="*/ 516194 h 2507226"/>
              <a:gd name="connsiteX14" fmla="*/ 781664 w 2271251"/>
              <a:gd name="connsiteY14" fmla="*/ 589936 h 2507226"/>
              <a:gd name="connsiteX15" fmla="*/ 855406 w 2271251"/>
              <a:gd name="connsiteY15" fmla="*/ 678426 h 2507226"/>
              <a:gd name="connsiteX16" fmla="*/ 914400 w 2271251"/>
              <a:gd name="connsiteY16" fmla="*/ 722671 h 2507226"/>
              <a:gd name="connsiteX17" fmla="*/ 929148 w 2271251"/>
              <a:gd name="connsiteY17" fmla="*/ 766917 h 2507226"/>
              <a:gd name="connsiteX18" fmla="*/ 1061884 w 2271251"/>
              <a:gd name="connsiteY18" fmla="*/ 825910 h 2507226"/>
              <a:gd name="connsiteX19" fmla="*/ 1106129 w 2271251"/>
              <a:gd name="connsiteY19" fmla="*/ 840658 h 2507226"/>
              <a:gd name="connsiteX20" fmla="*/ 1165122 w 2271251"/>
              <a:gd name="connsiteY20" fmla="*/ 929149 h 2507226"/>
              <a:gd name="connsiteX21" fmla="*/ 1179871 w 2271251"/>
              <a:gd name="connsiteY21" fmla="*/ 973394 h 2507226"/>
              <a:gd name="connsiteX22" fmla="*/ 1209367 w 2271251"/>
              <a:gd name="connsiteY22" fmla="*/ 1017639 h 2507226"/>
              <a:gd name="connsiteX23" fmla="*/ 1283109 w 2271251"/>
              <a:gd name="connsiteY23" fmla="*/ 1165123 h 2507226"/>
              <a:gd name="connsiteX24" fmla="*/ 1312606 w 2271251"/>
              <a:gd name="connsiteY24" fmla="*/ 1209368 h 2507226"/>
              <a:gd name="connsiteX25" fmla="*/ 1356851 w 2271251"/>
              <a:gd name="connsiteY25" fmla="*/ 1224117 h 2507226"/>
              <a:gd name="connsiteX26" fmla="*/ 1430593 w 2271251"/>
              <a:gd name="connsiteY26" fmla="*/ 1327355 h 2507226"/>
              <a:gd name="connsiteX27" fmla="*/ 1474838 w 2271251"/>
              <a:gd name="connsiteY27" fmla="*/ 1342104 h 2507226"/>
              <a:gd name="connsiteX28" fmla="*/ 1519084 w 2271251"/>
              <a:gd name="connsiteY28" fmla="*/ 1386349 h 2507226"/>
              <a:gd name="connsiteX29" fmla="*/ 1637071 w 2271251"/>
              <a:gd name="connsiteY29" fmla="*/ 1445342 h 2507226"/>
              <a:gd name="connsiteX30" fmla="*/ 1681316 w 2271251"/>
              <a:gd name="connsiteY30" fmla="*/ 1504336 h 2507226"/>
              <a:gd name="connsiteX31" fmla="*/ 1725561 w 2271251"/>
              <a:gd name="connsiteY31" fmla="*/ 1533833 h 2507226"/>
              <a:gd name="connsiteX32" fmla="*/ 1799303 w 2271251"/>
              <a:gd name="connsiteY32" fmla="*/ 1666568 h 2507226"/>
              <a:gd name="connsiteX33" fmla="*/ 1887793 w 2271251"/>
              <a:gd name="connsiteY33" fmla="*/ 1769807 h 2507226"/>
              <a:gd name="connsiteX34" fmla="*/ 1932038 w 2271251"/>
              <a:gd name="connsiteY34" fmla="*/ 1784555 h 2507226"/>
              <a:gd name="connsiteX35" fmla="*/ 1976284 w 2271251"/>
              <a:gd name="connsiteY35" fmla="*/ 1814052 h 2507226"/>
              <a:gd name="connsiteX36" fmla="*/ 2064774 w 2271251"/>
              <a:gd name="connsiteY36" fmla="*/ 1887794 h 2507226"/>
              <a:gd name="connsiteX37" fmla="*/ 2109019 w 2271251"/>
              <a:gd name="connsiteY37" fmla="*/ 2020529 h 2507226"/>
              <a:gd name="connsiteX38" fmla="*/ 2123767 w 2271251"/>
              <a:gd name="connsiteY38" fmla="*/ 2064775 h 2507226"/>
              <a:gd name="connsiteX39" fmla="*/ 2168013 w 2271251"/>
              <a:gd name="connsiteY39" fmla="*/ 2094271 h 2507226"/>
              <a:gd name="connsiteX40" fmla="*/ 2256503 w 2271251"/>
              <a:gd name="connsiteY40" fmla="*/ 2271252 h 2507226"/>
              <a:gd name="connsiteX41" fmla="*/ 2271251 w 2271251"/>
              <a:gd name="connsiteY41" fmla="*/ 2315497 h 2507226"/>
              <a:gd name="connsiteX42" fmla="*/ 2241754 w 2271251"/>
              <a:gd name="connsiteY42" fmla="*/ 2389239 h 2507226"/>
              <a:gd name="connsiteX43" fmla="*/ 2197509 w 2271251"/>
              <a:gd name="connsiteY43" fmla="*/ 2418736 h 2507226"/>
              <a:gd name="connsiteX44" fmla="*/ 1917290 w 2271251"/>
              <a:gd name="connsiteY44" fmla="*/ 2448233 h 2507226"/>
              <a:gd name="connsiteX45" fmla="*/ 1873045 w 2271251"/>
              <a:gd name="connsiteY45" fmla="*/ 2477729 h 2507226"/>
              <a:gd name="connsiteX46" fmla="*/ 1784554 w 2271251"/>
              <a:gd name="connsiteY46" fmla="*/ 2507226 h 2507226"/>
              <a:gd name="connsiteX47" fmla="*/ 1681316 w 2271251"/>
              <a:gd name="connsiteY47" fmla="*/ 2477729 h 2507226"/>
              <a:gd name="connsiteX48" fmla="*/ 1592825 w 2271251"/>
              <a:gd name="connsiteY48" fmla="*/ 2418736 h 2507226"/>
              <a:gd name="connsiteX49" fmla="*/ 1548580 w 2271251"/>
              <a:gd name="connsiteY49" fmla="*/ 2374491 h 2507226"/>
              <a:gd name="connsiteX50" fmla="*/ 1489587 w 2271251"/>
              <a:gd name="connsiteY50" fmla="*/ 2330246 h 2507226"/>
              <a:gd name="connsiteX51" fmla="*/ 1460090 w 2271251"/>
              <a:gd name="connsiteY51" fmla="*/ 2286000 h 2507226"/>
              <a:gd name="connsiteX52" fmla="*/ 1415845 w 2271251"/>
              <a:gd name="connsiteY52" fmla="*/ 2256504 h 2507226"/>
              <a:gd name="connsiteX53" fmla="*/ 1297858 w 2271251"/>
              <a:gd name="connsiteY53" fmla="*/ 2168013 h 2507226"/>
              <a:gd name="connsiteX54" fmla="*/ 1253613 w 2271251"/>
              <a:gd name="connsiteY54" fmla="*/ 2123768 h 2507226"/>
              <a:gd name="connsiteX55" fmla="*/ 1135625 w 2271251"/>
              <a:gd name="connsiteY55" fmla="*/ 1976284 h 2507226"/>
              <a:gd name="connsiteX56" fmla="*/ 1032387 w 2271251"/>
              <a:gd name="connsiteY56" fmla="*/ 1858297 h 2507226"/>
              <a:gd name="connsiteX57" fmla="*/ 1002890 w 2271251"/>
              <a:gd name="connsiteY57" fmla="*/ 1814052 h 2507226"/>
              <a:gd name="connsiteX58" fmla="*/ 884903 w 2271251"/>
              <a:gd name="connsiteY58" fmla="*/ 1725562 h 2507226"/>
              <a:gd name="connsiteX59" fmla="*/ 855406 w 2271251"/>
              <a:gd name="connsiteY59" fmla="*/ 1666568 h 2507226"/>
              <a:gd name="connsiteX60" fmla="*/ 825909 w 2271251"/>
              <a:gd name="connsiteY60" fmla="*/ 1563329 h 2507226"/>
              <a:gd name="connsiteX61" fmla="*/ 811161 w 2271251"/>
              <a:gd name="connsiteY61" fmla="*/ 1519084 h 2507226"/>
              <a:gd name="connsiteX62" fmla="*/ 781664 w 2271251"/>
              <a:gd name="connsiteY62" fmla="*/ 1415846 h 2507226"/>
              <a:gd name="connsiteX63" fmla="*/ 752167 w 2271251"/>
              <a:gd name="connsiteY63" fmla="*/ 1356852 h 2507226"/>
              <a:gd name="connsiteX64" fmla="*/ 737419 w 2271251"/>
              <a:gd name="connsiteY64" fmla="*/ 1312607 h 2507226"/>
              <a:gd name="connsiteX65" fmla="*/ 707922 w 2271251"/>
              <a:gd name="connsiteY65" fmla="*/ 1238865 h 2507226"/>
              <a:gd name="connsiteX66" fmla="*/ 693174 w 2271251"/>
              <a:gd name="connsiteY66" fmla="*/ 1194620 h 2507226"/>
              <a:gd name="connsiteX67" fmla="*/ 663677 w 2271251"/>
              <a:gd name="connsiteY67" fmla="*/ 1150375 h 2507226"/>
              <a:gd name="connsiteX68" fmla="*/ 619432 w 2271251"/>
              <a:gd name="connsiteY68" fmla="*/ 1047136 h 2507226"/>
              <a:gd name="connsiteX69" fmla="*/ 545690 w 2271251"/>
              <a:gd name="connsiteY69" fmla="*/ 929149 h 2507226"/>
              <a:gd name="connsiteX70" fmla="*/ 471948 w 2271251"/>
              <a:gd name="connsiteY70" fmla="*/ 870155 h 2507226"/>
              <a:gd name="connsiteX71" fmla="*/ 427703 w 2271251"/>
              <a:gd name="connsiteY71" fmla="*/ 825910 h 2507226"/>
              <a:gd name="connsiteX72" fmla="*/ 368709 w 2271251"/>
              <a:gd name="connsiteY72" fmla="*/ 796413 h 2507226"/>
              <a:gd name="connsiteX73" fmla="*/ 324464 w 2271251"/>
              <a:gd name="connsiteY73" fmla="*/ 766917 h 2507226"/>
              <a:gd name="connsiteX74" fmla="*/ 265471 w 2271251"/>
              <a:gd name="connsiteY74" fmla="*/ 678426 h 2507226"/>
              <a:gd name="connsiteX75" fmla="*/ 235974 w 2271251"/>
              <a:gd name="connsiteY75" fmla="*/ 634181 h 2507226"/>
              <a:gd name="connsiteX76" fmla="*/ 191729 w 2271251"/>
              <a:gd name="connsiteY76" fmla="*/ 589936 h 2507226"/>
              <a:gd name="connsiteX77" fmla="*/ 117987 w 2271251"/>
              <a:gd name="connsiteY77" fmla="*/ 471949 h 2507226"/>
              <a:gd name="connsiteX78" fmla="*/ 73742 w 2271251"/>
              <a:gd name="connsiteY78" fmla="*/ 383458 h 2507226"/>
              <a:gd name="connsiteX79" fmla="*/ 29496 w 2271251"/>
              <a:gd name="connsiteY79" fmla="*/ 353962 h 2507226"/>
              <a:gd name="connsiteX80" fmla="*/ 14748 w 2271251"/>
              <a:gd name="connsiteY80" fmla="*/ 265471 h 2507226"/>
              <a:gd name="connsiteX81" fmla="*/ 0 w 2271251"/>
              <a:gd name="connsiteY81" fmla="*/ 221226 h 2507226"/>
              <a:gd name="connsiteX82" fmla="*/ 14748 w 2271251"/>
              <a:gd name="connsiteY82" fmla="*/ 176981 h 2507226"/>
              <a:gd name="connsiteX83" fmla="*/ 14748 w 2271251"/>
              <a:gd name="connsiteY83" fmla="*/ 162233 h 2507226"/>
              <a:gd name="connsiteX84" fmla="*/ 14748 w 2271251"/>
              <a:gd name="connsiteY84" fmla="*/ 162233 h 250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271251" h="2507226">
                <a:moveTo>
                  <a:pt x="0" y="0"/>
                </a:moveTo>
                <a:lnTo>
                  <a:pt x="0" y="0"/>
                </a:lnTo>
                <a:cubicBezTo>
                  <a:pt x="44245" y="9832"/>
                  <a:pt x="88764" y="18504"/>
                  <a:pt x="132735" y="29497"/>
                </a:cubicBezTo>
                <a:cubicBezTo>
                  <a:pt x="147817" y="33268"/>
                  <a:pt x="165987" y="33253"/>
                  <a:pt x="176980" y="44246"/>
                </a:cubicBezTo>
                <a:cubicBezTo>
                  <a:pt x="187973" y="55239"/>
                  <a:pt x="184777" y="74586"/>
                  <a:pt x="191729" y="88491"/>
                </a:cubicBezTo>
                <a:cubicBezTo>
                  <a:pt x="199656" y="104345"/>
                  <a:pt x="207885" y="121064"/>
                  <a:pt x="221225" y="132736"/>
                </a:cubicBezTo>
                <a:cubicBezTo>
                  <a:pt x="247905" y="156080"/>
                  <a:pt x="280219" y="172065"/>
                  <a:pt x="309716" y="191729"/>
                </a:cubicBezTo>
                <a:lnTo>
                  <a:pt x="353961" y="221226"/>
                </a:lnTo>
                <a:cubicBezTo>
                  <a:pt x="382672" y="307361"/>
                  <a:pt x="346244" y="228258"/>
                  <a:pt x="412954" y="294968"/>
                </a:cubicBezTo>
                <a:cubicBezTo>
                  <a:pt x="425488" y="307502"/>
                  <a:pt x="428610" y="328140"/>
                  <a:pt x="442451" y="339213"/>
                </a:cubicBezTo>
                <a:cubicBezTo>
                  <a:pt x="454590" y="348925"/>
                  <a:pt x="472791" y="347010"/>
                  <a:pt x="486696" y="353962"/>
                </a:cubicBezTo>
                <a:cubicBezTo>
                  <a:pt x="502550" y="361889"/>
                  <a:pt x="517325" y="372110"/>
                  <a:pt x="530942" y="383458"/>
                </a:cubicBezTo>
                <a:cubicBezTo>
                  <a:pt x="604595" y="444835"/>
                  <a:pt x="541674" y="416533"/>
                  <a:pt x="619432" y="442452"/>
                </a:cubicBezTo>
                <a:cubicBezTo>
                  <a:pt x="700548" y="496530"/>
                  <a:pt x="631722" y="442452"/>
                  <a:pt x="693174" y="516194"/>
                </a:cubicBezTo>
                <a:cubicBezTo>
                  <a:pt x="751930" y="586700"/>
                  <a:pt x="718385" y="537203"/>
                  <a:pt x="781664" y="589936"/>
                </a:cubicBezTo>
                <a:cubicBezTo>
                  <a:pt x="926640" y="710750"/>
                  <a:pt x="739386" y="562407"/>
                  <a:pt x="855406" y="678426"/>
                </a:cubicBezTo>
                <a:cubicBezTo>
                  <a:pt x="872787" y="695807"/>
                  <a:pt x="894735" y="707923"/>
                  <a:pt x="914400" y="722671"/>
                </a:cubicBezTo>
                <a:cubicBezTo>
                  <a:pt x="919316" y="737420"/>
                  <a:pt x="919436" y="754777"/>
                  <a:pt x="929148" y="766917"/>
                </a:cubicBezTo>
                <a:cubicBezTo>
                  <a:pt x="954643" y="798786"/>
                  <a:pt x="1034849" y="816898"/>
                  <a:pt x="1061884" y="825910"/>
                </a:cubicBezTo>
                <a:lnTo>
                  <a:pt x="1106129" y="840658"/>
                </a:lnTo>
                <a:cubicBezTo>
                  <a:pt x="1141195" y="945860"/>
                  <a:pt x="1091474" y="818678"/>
                  <a:pt x="1165122" y="929149"/>
                </a:cubicBezTo>
                <a:cubicBezTo>
                  <a:pt x="1173746" y="942084"/>
                  <a:pt x="1172919" y="959489"/>
                  <a:pt x="1179871" y="973394"/>
                </a:cubicBezTo>
                <a:cubicBezTo>
                  <a:pt x="1187798" y="989248"/>
                  <a:pt x="1202168" y="1001442"/>
                  <a:pt x="1209367" y="1017639"/>
                </a:cubicBezTo>
                <a:cubicBezTo>
                  <a:pt x="1285759" y="1189522"/>
                  <a:pt x="1189280" y="1033762"/>
                  <a:pt x="1283109" y="1165123"/>
                </a:cubicBezTo>
                <a:cubicBezTo>
                  <a:pt x="1293412" y="1179547"/>
                  <a:pt x="1298765" y="1198295"/>
                  <a:pt x="1312606" y="1209368"/>
                </a:cubicBezTo>
                <a:cubicBezTo>
                  <a:pt x="1324745" y="1219080"/>
                  <a:pt x="1342103" y="1219201"/>
                  <a:pt x="1356851" y="1224117"/>
                </a:cubicBezTo>
                <a:cubicBezTo>
                  <a:pt x="1370301" y="1244292"/>
                  <a:pt x="1416873" y="1315922"/>
                  <a:pt x="1430593" y="1327355"/>
                </a:cubicBezTo>
                <a:cubicBezTo>
                  <a:pt x="1442536" y="1337307"/>
                  <a:pt x="1460090" y="1337188"/>
                  <a:pt x="1474838" y="1342104"/>
                </a:cubicBezTo>
                <a:cubicBezTo>
                  <a:pt x="1489587" y="1356852"/>
                  <a:pt x="1501487" y="1375151"/>
                  <a:pt x="1519084" y="1386349"/>
                </a:cubicBezTo>
                <a:cubicBezTo>
                  <a:pt x="1556181" y="1409956"/>
                  <a:pt x="1637071" y="1445342"/>
                  <a:pt x="1637071" y="1445342"/>
                </a:cubicBezTo>
                <a:cubicBezTo>
                  <a:pt x="1651819" y="1465007"/>
                  <a:pt x="1663935" y="1486955"/>
                  <a:pt x="1681316" y="1504336"/>
                </a:cubicBezTo>
                <a:cubicBezTo>
                  <a:pt x="1693850" y="1516870"/>
                  <a:pt x="1713889" y="1520493"/>
                  <a:pt x="1725561" y="1533833"/>
                </a:cubicBezTo>
                <a:cubicBezTo>
                  <a:pt x="1875269" y="1704929"/>
                  <a:pt x="1737343" y="1558139"/>
                  <a:pt x="1799303" y="1666568"/>
                </a:cubicBezTo>
                <a:cubicBezTo>
                  <a:pt x="1811886" y="1688587"/>
                  <a:pt x="1863652" y="1753713"/>
                  <a:pt x="1887793" y="1769807"/>
                </a:cubicBezTo>
                <a:cubicBezTo>
                  <a:pt x="1900728" y="1778430"/>
                  <a:pt x="1917290" y="1779639"/>
                  <a:pt x="1932038" y="1784555"/>
                </a:cubicBezTo>
                <a:cubicBezTo>
                  <a:pt x="1946787" y="1794387"/>
                  <a:pt x="1962667" y="1802704"/>
                  <a:pt x="1976284" y="1814052"/>
                </a:cubicBezTo>
                <a:cubicBezTo>
                  <a:pt x="2089848" y="1908688"/>
                  <a:pt x="1954916" y="1814555"/>
                  <a:pt x="2064774" y="1887794"/>
                </a:cubicBezTo>
                <a:lnTo>
                  <a:pt x="2109019" y="2020529"/>
                </a:lnTo>
                <a:cubicBezTo>
                  <a:pt x="2113935" y="2035278"/>
                  <a:pt x="2110831" y="2056152"/>
                  <a:pt x="2123767" y="2064775"/>
                </a:cubicBezTo>
                <a:lnTo>
                  <a:pt x="2168013" y="2094271"/>
                </a:lnTo>
                <a:cubicBezTo>
                  <a:pt x="2244252" y="2208631"/>
                  <a:pt x="2215796" y="2149132"/>
                  <a:pt x="2256503" y="2271252"/>
                </a:cubicBezTo>
                <a:lnTo>
                  <a:pt x="2271251" y="2315497"/>
                </a:lnTo>
                <a:cubicBezTo>
                  <a:pt x="2261419" y="2340078"/>
                  <a:pt x="2257142" y="2367696"/>
                  <a:pt x="2241754" y="2389239"/>
                </a:cubicBezTo>
                <a:cubicBezTo>
                  <a:pt x="2231451" y="2403663"/>
                  <a:pt x="2214948" y="2415565"/>
                  <a:pt x="2197509" y="2418736"/>
                </a:cubicBezTo>
                <a:cubicBezTo>
                  <a:pt x="2105102" y="2435538"/>
                  <a:pt x="2010696" y="2438401"/>
                  <a:pt x="1917290" y="2448233"/>
                </a:cubicBezTo>
                <a:cubicBezTo>
                  <a:pt x="1902542" y="2458065"/>
                  <a:pt x="1889242" y="2470530"/>
                  <a:pt x="1873045" y="2477729"/>
                </a:cubicBezTo>
                <a:cubicBezTo>
                  <a:pt x="1844632" y="2490357"/>
                  <a:pt x="1784554" y="2507226"/>
                  <a:pt x="1784554" y="2507226"/>
                </a:cubicBezTo>
                <a:cubicBezTo>
                  <a:pt x="1776683" y="2505258"/>
                  <a:pt x="1694013" y="2486194"/>
                  <a:pt x="1681316" y="2477729"/>
                </a:cubicBezTo>
                <a:cubicBezTo>
                  <a:pt x="1570845" y="2404081"/>
                  <a:pt x="1698027" y="2453802"/>
                  <a:pt x="1592825" y="2418736"/>
                </a:cubicBezTo>
                <a:cubicBezTo>
                  <a:pt x="1578077" y="2403988"/>
                  <a:pt x="1564416" y="2388065"/>
                  <a:pt x="1548580" y="2374491"/>
                </a:cubicBezTo>
                <a:cubicBezTo>
                  <a:pt x="1529917" y="2358494"/>
                  <a:pt x="1506968" y="2347627"/>
                  <a:pt x="1489587" y="2330246"/>
                </a:cubicBezTo>
                <a:cubicBezTo>
                  <a:pt x="1477053" y="2317712"/>
                  <a:pt x="1472624" y="2298534"/>
                  <a:pt x="1460090" y="2286000"/>
                </a:cubicBezTo>
                <a:cubicBezTo>
                  <a:pt x="1447556" y="2273466"/>
                  <a:pt x="1430180" y="2266929"/>
                  <a:pt x="1415845" y="2256504"/>
                </a:cubicBezTo>
                <a:cubicBezTo>
                  <a:pt x="1376086" y="2227589"/>
                  <a:pt x="1332620" y="2202775"/>
                  <a:pt x="1297858" y="2168013"/>
                </a:cubicBezTo>
                <a:cubicBezTo>
                  <a:pt x="1283110" y="2153265"/>
                  <a:pt x="1267086" y="2139690"/>
                  <a:pt x="1253613" y="2123768"/>
                </a:cubicBezTo>
                <a:cubicBezTo>
                  <a:pt x="1212946" y="2075707"/>
                  <a:pt x="1180143" y="2020802"/>
                  <a:pt x="1135625" y="1976284"/>
                </a:cubicBezTo>
                <a:cubicBezTo>
                  <a:pt x="1070738" y="1911397"/>
                  <a:pt x="1083164" y="1929386"/>
                  <a:pt x="1032387" y="1858297"/>
                </a:cubicBezTo>
                <a:cubicBezTo>
                  <a:pt x="1022084" y="1843873"/>
                  <a:pt x="1016065" y="1825910"/>
                  <a:pt x="1002890" y="1814052"/>
                </a:cubicBezTo>
                <a:cubicBezTo>
                  <a:pt x="966349" y="1781165"/>
                  <a:pt x="884903" y="1725562"/>
                  <a:pt x="884903" y="1725562"/>
                </a:cubicBezTo>
                <a:cubicBezTo>
                  <a:pt x="875071" y="1705897"/>
                  <a:pt x="864067" y="1686776"/>
                  <a:pt x="855406" y="1666568"/>
                </a:cubicBezTo>
                <a:cubicBezTo>
                  <a:pt x="840254" y="1631212"/>
                  <a:pt x="836598" y="1600741"/>
                  <a:pt x="825909" y="1563329"/>
                </a:cubicBezTo>
                <a:cubicBezTo>
                  <a:pt x="821638" y="1548381"/>
                  <a:pt x="815432" y="1534032"/>
                  <a:pt x="811161" y="1519084"/>
                </a:cubicBezTo>
                <a:cubicBezTo>
                  <a:pt x="800467" y="1481656"/>
                  <a:pt x="796822" y="1451213"/>
                  <a:pt x="781664" y="1415846"/>
                </a:cubicBezTo>
                <a:cubicBezTo>
                  <a:pt x="773003" y="1395638"/>
                  <a:pt x="760828" y="1377060"/>
                  <a:pt x="752167" y="1356852"/>
                </a:cubicBezTo>
                <a:cubicBezTo>
                  <a:pt x="746043" y="1342563"/>
                  <a:pt x="742878" y="1327163"/>
                  <a:pt x="737419" y="1312607"/>
                </a:cubicBezTo>
                <a:cubicBezTo>
                  <a:pt x="728123" y="1287818"/>
                  <a:pt x="717218" y="1263654"/>
                  <a:pt x="707922" y="1238865"/>
                </a:cubicBezTo>
                <a:cubicBezTo>
                  <a:pt x="702463" y="1224309"/>
                  <a:pt x="700126" y="1208525"/>
                  <a:pt x="693174" y="1194620"/>
                </a:cubicBezTo>
                <a:cubicBezTo>
                  <a:pt x="685247" y="1178766"/>
                  <a:pt x="673509" y="1165123"/>
                  <a:pt x="663677" y="1150375"/>
                </a:cubicBezTo>
                <a:cubicBezTo>
                  <a:pt x="616211" y="1007971"/>
                  <a:pt x="692319" y="1229351"/>
                  <a:pt x="619432" y="1047136"/>
                </a:cubicBezTo>
                <a:cubicBezTo>
                  <a:pt x="574756" y="935448"/>
                  <a:pt x="621263" y="979532"/>
                  <a:pt x="545690" y="929149"/>
                </a:cubicBezTo>
                <a:cubicBezTo>
                  <a:pt x="479721" y="830197"/>
                  <a:pt x="557433" y="927146"/>
                  <a:pt x="471948" y="870155"/>
                </a:cubicBezTo>
                <a:cubicBezTo>
                  <a:pt x="454594" y="858585"/>
                  <a:pt x="444675" y="838033"/>
                  <a:pt x="427703" y="825910"/>
                </a:cubicBezTo>
                <a:cubicBezTo>
                  <a:pt x="409812" y="813131"/>
                  <a:pt x="387798" y="807321"/>
                  <a:pt x="368709" y="796413"/>
                </a:cubicBezTo>
                <a:cubicBezTo>
                  <a:pt x="353319" y="787619"/>
                  <a:pt x="339212" y="776749"/>
                  <a:pt x="324464" y="766917"/>
                </a:cubicBezTo>
                <a:lnTo>
                  <a:pt x="265471" y="678426"/>
                </a:lnTo>
                <a:cubicBezTo>
                  <a:pt x="255639" y="663678"/>
                  <a:pt x="248508" y="646715"/>
                  <a:pt x="235974" y="634181"/>
                </a:cubicBezTo>
                <a:lnTo>
                  <a:pt x="191729" y="589936"/>
                </a:lnTo>
                <a:cubicBezTo>
                  <a:pt x="156627" y="484630"/>
                  <a:pt x="188102" y="518693"/>
                  <a:pt x="117987" y="471949"/>
                </a:cubicBezTo>
                <a:cubicBezTo>
                  <a:pt x="105992" y="435967"/>
                  <a:pt x="102329" y="412045"/>
                  <a:pt x="73742" y="383458"/>
                </a:cubicBezTo>
                <a:cubicBezTo>
                  <a:pt x="61208" y="370924"/>
                  <a:pt x="44245" y="363794"/>
                  <a:pt x="29496" y="353962"/>
                </a:cubicBezTo>
                <a:cubicBezTo>
                  <a:pt x="24580" y="324465"/>
                  <a:pt x="21235" y="294663"/>
                  <a:pt x="14748" y="265471"/>
                </a:cubicBezTo>
                <a:cubicBezTo>
                  <a:pt x="11376" y="250295"/>
                  <a:pt x="0" y="236772"/>
                  <a:pt x="0" y="221226"/>
                </a:cubicBezTo>
                <a:cubicBezTo>
                  <a:pt x="0" y="205680"/>
                  <a:pt x="10978" y="192063"/>
                  <a:pt x="14748" y="176981"/>
                </a:cubicBezTo>
                <a:cubicBezTo>
                  <a:pt x="15940" y="172212"/>
                  <a:pt x="14748" y="167149"/>
                  <a:pt x="14748" y="162233"/>
                </a:cubicBezTo>
                <a:lnTo>
                  <a:pt x="14748" y="162233"/>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upo 5"/>
          <p:cNvGrpSpPr/>
          <p:nvPr/>
        </p:nvGrpSpPr>
        <p:grpSpPr>
          <a:xfrm>
            <a:off x="1417320" y="3191057"/>
            <a:ext cx="3221095" cy="673113"/>
            <a:chOff x="1417320" y="3010435"/>
            <a:chExt cx="3221095" cy="673113"/>
          </a:xfrm>
        </p:grpSpPr>
        <p:cxnSp>
          <p:nvCxnSpPr>
            <p:cNvPr id="3" name="Conector recto 2"/>
            <p:cNvCxnSpPr/>
            <p:nvPr/>
          </p:nvCxnSpPr>
          <p:spPr>
            <a:xfrm>
              <a:off x="1417320" y="3256280"/>
              <a:ext cx="2184400" cy="2032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CuadroTexto 4"/>
            <p:cNvSpPr txBox="1"/>
            <p:nvPr/>
          </p:nvSpPr>
          <p:spPr>
            <a:xfrm>
              <a:off x="3678782" y="3010435"/>
              <a:ext cx="959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33 m.</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uadroTexto 16"/>
            <p:cNvSpPr txBox="1"/>
            <p:nvPr/>
          </p:nvSpPr>
          <p:spPr>
            <a:xfrm>
              <a:off x="2262889" y="3314216"/>
              <a:ext cx="959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srgbClr val="E86618"/>
                  </a:solidFill>
                  <a:effectLst/>
                  <a:uLnTx/>
                  <a:uFillTx/>
                  <a:latin typeface="Calibri" panose="020F0502020204030204"/>
                  <a:ea typeface="+mn-ea"/>
                  <a:cs typeface="+mn-cs"/>
                </a:rPr>
                <a:t>23 m.</a:t>
              </a:r>
              <a:endParaRPr kumimoji="0" lang="en-US" sz="1800" b="1" i="0" u="none" strike="noStrike" kern="1200" cap="none" spc="0" normalizeH="0" baseline="0" noProof="0" dirty="0">
                <a:ln>
                  <a:noFill/>
                </a:ln>
                <a:solidFill>
                  <a:srgbClr val="E86618"/>
                </a:solidFill>
                <a:effectLst/>
                <a:uLnTx/>
                <a:uFillTx/>
                <a:latin typeface="Calibri" panose="020F0502020204030204"/>
                <a:ea typeface="+mn-ea"/>
                <a:cs typeface="+mn-cs"/>
              </a:endParaRPr>
            </a:p>
          </p:txBody>
        </p:sp>
      </p:grpSp>
      <p:grpSp>
        <p:nvGrpSpPr>
          <p:cNvPr id="24" name="Grupo 23"/>
          <p:cNvGrpSpPr/>
          <p:nvPr/>
        </p:nvGrpSpPr>
        <p:grpSpPr>
          <a:xfrm>
            <a:off x="7441072" y="3168262"/>
            <a:ext cx="3221095" cy="673113"/>
            <a:chOff x="1417320" y="3010435"/>
            <a:chExt cx="3221095" cy="673113"/>
          </a:xfrm>
        </p:grpSpPr>
        <p:cxnSp>
          <p:nvCxnSpPr>
            <p:cNvPr id="25" name="Conector recto 24"/>
            <p:cNvCxnSpPr/>
            <p:nvPr/>
          </p:nvCxnSpPr>
          <p:spPr>
            <a:xfrm>
              <a:off x="1417320" y="3256280"/>
              <a:ext cx="2184400" cy="2032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CuadroTexto 27"/>
            <p:cNvSpPr txBox="1"/>
            <p:nvPr/>
          </p:nvSpPr>
          <p:spPr>
            <a:xfrm>
              <a:off x="3678782" y="3010435"/>
              <a:ext cx="959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33 m.</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CuadroTexto 28"/>
            <p:cNvSpPr txBox="1"/>
            <p:nvPr/>
          </p:nvSpPr>
          <p:spPr>
            <a:xfrm>
              <a:off x="2057401" y="3314216"/>
              <a:ext cx="1165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17 m.</a:t>
              </a:r>
              <a:endPar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
        <p:nvSpPr>
          <p:cNvPr id="23" name="Rectángulo: esquinas redondeadas 2"/>
          <p:cNvSpPr>
            <a:spLocks noChangeArrowheads="1"/>
          </p:cNvSpPr>
          <p:nvPr/>
        </p:nvSpPr>
        <p:spPr bwMode="auto">
          <a:xfrm>
            <a:off x="144459" y="116956"/>
            <a:ext cx="5760000" cy="649694"/>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3200" b="1" i="0" u="none" strike="noStrike" kern="1200" cap="none" spc="0" normalizeH="0" baseline="0" noProof="0" dirty="0" smtClean="0">
                <a:ln>
                  <a:noFill/>
                </a:ln>
                <a:solidFill>
                  <a:srgbClr val="800000"/>
                </a:solidFill>
                <a:effectLst/>
                <a:uLnTx/>
                <a:uFillTx/>
                <a:latin typeface="Calibri" panose="020F0502020204030204"/>
                <a:ea typeface="+mn-ea"/>
                <a:cs typeface="+mn-cs"/>
              </a:rPr>
              <a:t>ASGECAP </a:t>
            </a:r>
            <a:r>
              <a:rPr kumimoji="0" lang="es-ES" altLang="es-ES" sz="3200" b="0" i="0" u="none" strike="noStrike" kern="1200" cap="none" spc="0" normalizeH="0" baseline="0" noProof="0" dirty="0" smtClean="0">
                <a:ln>
                  <a:noFill/>
                </a:ln>
                <a:solidFill>
                  <a:srgbClr val="800000"/>
                </a:solidFill>
                <a:effectLst/>
                <a:uLnTx/>
                <a:uFillTx/>
                <a:latin typeface="Calibri" panose="020F0502020204030204"/>
                <a:ea typeface="+mn-ea"/>
                <a:cs typeface="+mn-cs"/>
              </a:rPr>
              <a:t>y</a:t>
            </a:r>
            <a:r>
              <a:rPr kumimoji="0" lang="es-ES" altLang="es-ES" sz="3200" b="1" i="0" u="none" strike="noStrike" kern="1200" cap="none" spc="0" normalizeH="0" baseline="0" noProof="0" dirty="0" smtClean="0">
                <a:ln>
                  <a:noFill/>
                </a:ln>
                <a:solidFill>
                  <a:srgbClr val="800000"/>
                </a:solidFill>
                <a:effectLst/>
                <a:uLnTx/>
                <a:uFillTx/>
                <a:latin typeface="Calibri" panose="020F0502020204030204"/>
                <a:ea typeface="+mn-ea"/>
                <a:cs typeface="+mn-cs"/>
              </a:rPr>
              <a:t> CaP avanzado, CPRC</a:t>
            </a:r>
            <a:r>
              <a:rPr kumimoji="0" lang="es-ES" altLang="es-ES" sz="3200" b="0" i="0" u="none" strike="noStrike" kern="1200" cap="none" spc="0" normalizeH="0" baseline="0" noProof="0" dirty="0" smtClean="0">
                <a:ln>
                  <a:noFill/>
                </a:ln>
                <a:solidFill>
                  <a:srgbClr val="800000"/>
                </a:solidFill>
                <a:effectLst/>
                <a:uLnTx/>
                <a:uFillTx/>
                <a:latin typeface="Calibri" panose="020F0502020204030204"/>
                <a:ea typeface="+mn-ea"/>
                <a:cs typeface="+mn-cs"/>
              </a:rPr>
              <a:t>:</a:t>
            </a:r>
          </a:p>
        </p:txBody>
      </p:sp>
      <p:sp>
        <p:nvSpPr>
          <p:cNvPr id="12" name="CuadroTexto 11"/>
          <p:cNvSpPr txBox="1"/>
          <p:nvPr/>
        </p:nvSpPr>
        <p:spPr>
          <a:xfrm>
            <a:off x="144459" y="823681"/>
            <a:ext cx="11630235" cy="492443"/>
          </a:xfrm>
          <a:prstGeom prst="rect">
            <a:avLst/>
          </a:prstGeom>
          <a:no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smtClean="0">
                <a:ln>
                  <a:noFill/>
                </a:ln>
                <a:solidFill>
                  <a:srgbClr val="C00000"/>
                </a:solidFill>
                <a:effectLst/>
                <a:uLnTx/>
                <a:uFillTx/>
                <a:latin typeface="Calibri" panose="020F0502020204030204"/>
                <a:ea typeface="+mn-ea"/>
                <a:cs typeface="+mn-cs"/>
              </a:rPr>
              <a:t>Supervivencia Cáncer Específica en </a:t>
            </a:r>
            <a:r>
              <a:rPr kumimoji="0" lang="es-ES" sz="26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CPRCm</a:t>
            </a:r>
            <a:r>
              <a:rPr kumimoji="0" lang="es-ES" sz="26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s-ES" sz="2600" b="1" i="0" u="none" strike="noStrike" kern="1200" cap="none" spc="0" normalizeH="0" baseline="0" noProof="0" dirty="0">
                <a:ln>
                  <a:noFill/>
                </a:ln>
                <a:solidFill>
                  <a:prstClr val="black"/>
                </a:solidFill>
                <a:effectLst/>
                <a:uLnTx/>
                <a:uFillTx/>
                <a:latin typeface="Calibri" panose="020F0502020204030204"/>
                <a:ea typeface="+mn-ea"/>
                <a:cs typeface="+mn-cs"/>
              </a:rPr>
              <a:t> según sean portadores </a:t>
            </a:r>
            <a:r>
              <a:rPr kumimoji="0" lang="es-ES" sz="2600" b="1" i="1" u="none" strike="noStrike" kern="1200" cap="none" spc="0" normalizeH="0" baseline="0" noProof="0" dirty="0">
                <a:ln>
                  <a:noFill/>
                </a:ln>
                <a:solidFill>
                  <a:prstClr val="black"/>
                </a:solidFill>
                <a:effectLst/>
                <a:uLnTx/>
                <a:uFillTx/>
                <a:latin typeface="Calibri" panose="020F0502020204030204"/>
                <a:ea typeface="+mn-ea"/>
                <a:cs typeface="+mn-cs"/>
              </a:rPr>
              <a:t>BRCA1/2 - </a:t>
            </a:r>
            <a:r>
              <a:rPr kumimoji="0" lang="es-ES" sz="2600" b="1" i="1" u="none" strike="noStrike" kern="1200" cap="none" spc="0" normalizeH="0" baseline="0" noProof="0" dirty="0" smtClean="0">
                <a:ln>
                  <a:noFill/>
                </a:ln>
                <a:solidFill>
                  <a:prstClr val="black"/>
                </a:solidFill>
                <a:effectLst/>
                <a:uLnTx/>
                <a:uFillTx/>
                <a:latin typeface="Calibri" panose="020F0502020204030204"/>
                <a:ea typeface="+mn-ea"/>
                <a:cs typeface="+mn-cs"/>
              </a:rPr>
              <a:t>ATM </a:t>
            </a:r>
            <a:endParaRPr kumimoji="0" lang="es-ES" sz="26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ángulo 1"/>
          <p:cNvSpPr/>
          <p:nvPr/>
        </p:nvSpPr>
        <p:spPr>
          <a:xfrm>
            <a:off x="9172575" y="2197195"/>
            <a:ext cx="1562100" cy="3680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ángulo 31"/>
          <p:cNvSpPr/>
          <p:nvPr/>
        </p:nvSpPr>
        <p:spPr>
          <a:xfrm>
            <a:off x="3152141" y="2263870"/>
            <a:ext cx="1562100" cy="3680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uadroTexto 32"/>
          <p:cNvSpPr txBox="1"/>
          <p:nvPr/>
        </p:nvSpPr>
        <p:spPr>
          <a:xfrm>
            <a:off x="2337119" y="1306287"/>
            <a:ext cx="17708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smtClean="0">
                <a:ln>
                  <a:noFill/>
                </a:ln>
                <a:solidFill>
                  <a:prstClr val="black"/>
                </a:solidFill>
                <a:effectLst/>
                <a:uLnTx/>
                <a:uFillTx/>
                <a:latin typeface="Calibri" panose="020F0502020204030204"/>
                <a:ea typeface="+mn-ea"/>
                <a:cs typeface="+mn-cs"/>
              </a:rPr>
              <a:t>BRCA1/2 - ATM</a:t>
            </a:r>
            <a:endParaRPr kumimoji="0" lang="es-E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CuadroTexto 33"/>
          <p:cNvSpPr txBox="1"/>
          <p:nvPr/>
        </p:nvSpPr>
        <p:spPr>
          <a:xfrm>
            <a:off x="8964524" y="1289395"/>
            <a:ext cx="8749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1" u="none" strike="noStrike" kern="1200" cap="none" spc="0" normalizeH="0" baseline="0" noProof="0" dirty="0" smtClean="0">
                <a:ln>
                  <a:noFill/>
                </a:ln>
                <a:solidFill>
                  <a:prstClr val="black"/>
                </a:solidFill>
                <a:effectLst/>
                <a:uLnTx/>
                <a:uFillTx/>
                <a:latin typeface="Calibri" panose="020F0502020204030204"/>
                <a:ea typeface="+mn-ea"/>
                <a:cs typeface="+mn-cs"/>
              </a:rPr>
              <a:t>BRCA2</a:t>
            </a:r>
            <a:endParaRPr kumimoji="0" lang="es-E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ángulo 34"/>
          <p:cNvSpPr/>
          <p:nvPr/>
        </p:nvSpPr>
        <p:spPr>
          <a:xfrm>
            <a:off x="6858000" y="176985"/>
            <a:ext cx="48653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419 </a:t>
            </a:r>
            <a:r>
              <a:rPr kumimoji="0" lang="es-E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pacs</a:t>
            </a:r>
            <a:r>
              <a:rPr kumimoji="0" lang="es-E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s-E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CPRCm</a:t>
            </a:r>
            <a:r>
              <a:rPr kumimoji="0" lang="es-E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Mediana de seguimiento, 64 meses.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68 mutaciones HR (16,2%): 14 BRCA2 – 8 ATM – 4 BRCA1 – 68 </a:t>
            </a:r>
            <a:r>
              <a:rPr kumimoji="0" lang="es-ES" sz="1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gDDR</a:t>
            </a:r>
            <a:r>
              <a:rPr kumimoji="0" lang="es-E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5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par>
                          <p:cTn id="19" fill="hold">
                            <p:stCondLst>
                              <p:cond delay="0"/>
                            </p:stCondLst>
                            <p:childTnLst>
                              <p:par>
                                <p:cTn id="20" presetID="22" presetClass="exit" presetSubtype="8" fill="hold" grpId="0" nodeType="afterEffect">
                                  <p:stCondLst>
                                    <p:cond delay="0"/>
                                  </p:stCondLst>
                                  <p:childTnLst>
                                    <p:animEffect transition="out" filter="wipe(left)">
                                      <p:cBhvr>
                                        <p:cTn id="21" dur="250"/>
                                        <p:tgtEl>
                                          <p:spTgt spid="9"/>
                                        </p:tgtEl>
                                      </p:cBhvr>
                                    </p:animEffect>
                                    <p:set>
                                      <p:cBhvr>
                                        <p:cTn id="22" dur="1" fill="hold">
                                          <p:stCondLst>
                                            <p:cond delay="24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hidden"/>
                                      </p:to>
                                    </p:set>
                                  </p:childTnLst>
                                </p:cTn>
                              </p:par>
                            </p:childTnLst>
                          </p:cTn>
                        </p:par>
                        <p:par>
                          <p:cTn id="42" fill="hold">
                            <p:stCondLst>
                              <p:cond delay="0"/>
                            </p:stCondLst>
                            <p:childTnLst>
                              <p:par>
                                <p:cTn id="43" presetID="22" presetClass="exit" presetSubtype="8" fill="hold" grpId="0" nodeType="afterEffect">
                                  <p:stCondLst>
                                    <p:cond delay="0"/>
                                  </p:stCondLst>
                                  <p:childTnLst>
                                    <p:animEffect transition="out" filter="wipe(left)">
                                      <p:cBhvr>
                                        <p:cTn id="44" dur="250"/>
                                        <p:tgtEl>
                                          <p:spTgt spid="22"/>
                                        </p:tgtEl>
                                      </p:cBhvr>
                                    </p:animEffect>
                                    <p:set>
                                      <p:cBhvr>
                                        <p:cTn id="45" dur="1" fill="hold">
                                          <p:stCondLst>
                                            <p:cond delay="24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left)">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7" grpId="0" animBg="1"/>
      <p:bldP spid="22" grpId="0" animBg="1"/>
      <p:bldP spid="12" grpId="0" animBg="1"/>
      <p:bldP spid="2" grpId="0" animBg="1"/>
      <p:bldP spid="32" grpId="0" animBg="1"/>
      <p:bldP spid="33" grpId="0"/>
      <p:bldP spid="3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rotWithShape="1">
          <a:blip r:embed="rId3"/>
          <a:srcRect t="8868" r="32670" b="55117"/>
          <a:stretch/>
        </p:blipFill>
        <p:spPr>
          <a:xfrm>
            <a:off x="807365" y="1218518"/>
            <a:ext cx="4505203" cy="1254391"/>
          </a:xfrm>
          <a:prstGeom prst="rect">
            <a:avLst/>
          </a:prstGeom>
        </p:spPr>
      </p:pic>
      <p:sp>
        <p:nvSpPr>
          <p:cNvPr id="18" name="Rectángulo 17"/>
          <p:cNvSpPr/>
          <p:nvPr/>
        </p:nvSpPr>
        <p:spPr>
          <a:xfrm>
            <a:off x="2946413" y="6590187"/>
            <a:ext cx="3105337" cy="2462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Estudio </a:t>
            </a:r>
            <a:r>
              <a:rPr kumimoji="0" lang="es-ES" sz="10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PROfound</a:t>
            </a: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Hussain</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M. </a:t>
            </a:r>
            <a:r>
              <a:rPr kumimoji="0" lang="es-ES" sz="1000" b="0" i="0" u="none" strike="noStrike" kern="1200" cap="none" spc="0" normalizeH="0" baseline="0" noProof="0" smtClean="0">
                <a:ln>
                  <a:noFill/>
                </a:ln>
                <a:solidFill>
                  <a:srgbClr val="C00000"/>
                </a:solidFill>
                <a:effectLst/>
                <a:uLnTx/>
                <a:uFillTx/>
                <a:latin typeface="Calibri" panose="020F0502020204030204"/>
                <a:ea typeface="+mn-ea"/>
                <a:cs typeface="+mn-cs"/>
              </a:rPr>
              <a:t>NEJM 2020;383:2345-57</a:t>
            </a:r>
            <a:endPar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Imagen 3"/>
          <p:cNvPicPr>
            <a:picLocks noChangeAspect="1"/>
          </p:cNvPicPr>
          <p:nvPr/>
        </p:nvPicPr>
        <p:blipFill>
          <a:blip r:embed="rId4">
            <a:extLst/>
          </a:blip>
          <a:stretch>
            <a:fillRect/>
          </a:stretch>
        </p:blipFill>
        <p:spPr>
          <a:xfrm>
            <a:off x="289769" y="2590041"/>
            <a:ext cx="5760000" cy="3982480"/>
          </a:xfrm>
          <a:prstGeom prst="rect">
            <a:avLst/>
          </a:prstGeom>
          <a:ln w="38100">
            <a:solidFill>
              <a:srgbClr val="432762"/>
            </a:solidFill>
          </a:ln>
        </p:spPr>
      </p:pic>
      <p:sp>
        <p:nvSpPr>
          <p:cNvPr id="7" name="Rectángulo 6"/>
          <p:cNvSpPr/>
          <p:nvPr/>
        </p:nvSpPr>
        <p:spPr>
          <a:xfrm>
            <a:off x="3094050" y="3140968"/>
            <a:ext cx="2601798" cy="169683"/>
          </a:xfrm>
          <a:prstGeom prst="rect">
            <a:avLst/>
          </a:prstGeom>
          <a:solidFill>
            <a:srgbClr val="2281A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ángulo 13"/>
          <p:cNvSpPr/>
          <p:nvPr/>
        </p:nvSpPr>
        <p:spPr>
          <a:xfrm>
            <a:off x="3094050" y="3310651"/>
            <a:ext cx="2601798" cy="169683"/>
          </a:xfrm>
          <a:prstGeom prst="rect">
            <a:avLst/>
          </a:prstGeom>
          <a:solidFill>
            <a:srgbClr val="B5776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redondeado 7"/>
          <p:cNvSpPr/>
          <p:nvPr/>
        </p:nvSpPr>
        <p:spPr>
          <a:xfrm>
            <a:off x="3483242" y="3520471"/>
            <a:ext cx="2137025" cy="3816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redondeado 14"/>
          <p:cNvSpPr/>
          <p:nvPr/>
        </p:nvSpPr>
        <p:spPr>
          <a:xfrm>
            <a:off x="4695594" y="2766909"/>
            <a:ext cx="1233948" cy="7535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ángulo: esquinas redondeadas 2"/>
          <p:cNvSpPr>
            <a:spLocks noChangeArrowheads="1"/>
          </p:cNvSpPr>
          <p:nvPr/>
        </p:nvSpPr>
        <p:spPr bwMode="auto">
          <a:xfrm>
            <a:off x="158797" y="116276"/>
            <a:ext cx="5905310" cy="1048456"/>
          </a:xfrm>
          <a:prstGeom prst="roundRect">
            <a:avLst>
              <a:gd name="adj" fmla="val 16667"/>
            </a:avLst>
          </a:prstGeom>
          <a:solidFill>
            <a:schemeClr val="accent6">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32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CPRCm</a:t>
            </a:r>
            <a:r>
              <a:rPr kumimoji="0" lang="es-ES" altLang="es-ES"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predicción de respuesta a </a:t>
            </a:r>
            <a:r>
              <a:rPr kumimoji="0" lang="es-ES" altLang="es-ES" sz="32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iPARP</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altLang="es-ES" sz="3200" b="0" i="1" u="none" strike="noStrike" kern="1200" cap="none" spc="0" normalizeH="0" baseline="0" noProof="0" dirty="0" smtClean="0">
                <a:ln>
                  <a:noFill/>
                </a:ln>
                <a:solidFill>
                  <a:srgbClr val="C00000"/>
                </a:solidFill>
                <a:effectLst/>
                <a:uLnTx/>
                <a:uFillTx/>
                <a:latin typeface="Calibri" panose="020F0502020204030204"/>
                <a:ea typeface="+mn-ea"/>
                <a:cs typeface="+mn-cs"/>
              </a:rPr>
              <a:t>(BRCA1/2 </a:t>
            </a:r>
            <a:r>
              <a:rPr kumimoji="0" lang="es-ES" altLang="es-ES" sz="3200" b="0"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s-ES" altLang="es-ES" sz="3200" b="0" i="1" u="none" strike="noStrike" kern="1200" cap="none" spc="0" normalizeH="0" baseline="0" noProof="0" dirty="0" smtClean="0">
                <a:ln>
                  <a:noFill/>
                </a:ln>
                <a:solidFill>
                  <a:srgbClr val="C00000"/>
                </a:solidFill>
                <a:effectLst/>
                <a:uLnTx/>
                <a:uFillTx/>
                <a:latin typeface="Calibri" panose="020F0502020204030204"/>
                <a:ea typeface="+mn-ea"/>
                <a:cs typeface="+mn-cs"/>
              </a:rPr>
              <a:t>ATM; </a:t>
            </a:r>
            <a:r>
              <a:rPr kumimoji="0" lang="es-ES" altLang="es-ES" sz="3200" b="1" i="1" u="none" strike="noStrike" kern="1200" cap="none" spc="0" normalizeH="0" baseline="0" noProof="0" dirty="0" smtClean="0">
                <a:ln>
                  <a:noFill/>
                </a:ln>
                <a:solidFill>
                  <a:srgbClr val="C00000"/>
                </a:solidFill>
                <a:effectLst/>
                <a:uLnTx/>
                <a:uFillTx/>
                <a:latin typeface="Calibri" panose="020F0502020204030204"/>
                <a:ea typeface="+mn-ea"/>
                <a:cs typeface="+mn-cs"/>
              </a:rPr>
              <a:t>2ª L.</a:t>
            </a:r>
            <a:r>
              <a:rPr kumimoji="0" lang="es-ES" altLang="es-ES" sz="3200" b="0" i="1" u="none" strike="noStrike" kern="1200" cap="none" spc="0" normalizeH="0" baseline="0" noProof="0" dirty="0" smtClean="0">
                <a:ln>
                  <a:noFill/>
                </a:ln>
                <a:solidFill>
                  <a:srgbClr val="C00000"/>
                </a:solidFill>
                <a:effectLst/>
                <a:uLnTx/>
                <a:uFillTx/>
                <a:latin typeface="Calibri" panose="020F0502020204030204"/>
                <a:ea typeface="+mn-ea"/>
                <a:cs typeface="+mn-cs"/>
              </a:rPr>
              <a:t>)</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a:t>
            </a:r>
            <a:endParaRPr kumimoji="0" lang="es-ES" altLang="es-E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0" name="Rectángulo: esquinas redondeadas 2"/>
          <p:cNvSpPr>
            <a:spLocks noChangeArrowheads="1"/>
          </p:cNvSpPr>
          <p:nvPr/>
        </p:nvSpPr>
        <p:spPr bwMode="auto">
          <a:xfrm>
            <a:off x="6179671" y="116956"/>
            <a:ext cx="5784441" cy="1655860"/>
          </a:xfrm>
          <a:prstGeom prst="roundRect">
            <a:avLst>
              <a:gd name="adj" fmla="val 16667"/>
            </a:avLst>
          </a:prstGeom>
          <a:solidFill>
            <a:schemeClr val="accent6">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32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CPRCm</a:t>
            </a:r>
            <a:r>
              <a:rPr kumimoji="0" lang="es-ES" altLang="es-ES"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predicción de respuesta a </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Quimioterapia basada en platino  </a:t>
            </a:r>
            <a:r>
              <a:rPr kumimoji="0" lang="es-ES" altLang="es-ES" sz="3200" b="0" i="1" u="none" strike="noStrike" kern="1200" cap="none" spc="0" normalizeH="0" baseline="0" noProof="0" dirty="0" smtClean="0">
                <a:ln>
                  <a:noFill/>
                </a:ln>
                <a:solidFill>
                  <a:srgbClr val="C00000"/>
                </a:solidFill>
                <a:effectLst/>
                <a:uLnTx/>
                <a:uFillTx/>
                <a:latin typeface="Calibri" panose="020F0502020204030204"/>
                <a:ea typeface="+mn-ea"/>
                <a:cs typeface="+mn-cs"/>
              </a:rPr>
              <a:t>(</a:t>
            </a:r>
            <a:r>
              <a:rPr kumimoji="0" lang="es-ES" altLang="es-ES" sz="3200" b="0" i="1" u="none" strike="noStrike" kern="1200" cap="none" spc="0" normalizeH="0" baseline="0" noProof="0" dirty="0" err="1" smtClean="0">
                <a:ln>
                  <a:noFill/>
                </a:ln>
                <a:solidFill>
                  <a:srgbClr val="C00000"/>
                </a:solidFill>
                <a:effectLst/>
                <a:uLnTx/>
                <a:uFillTx/>
                <a:latin typeface="Calibri" panose="020F0502020204030204"/>
                <a:ea typeface="+mn-ea"/>
                <a:cs typeface="+mn-cs"/>
              </a:rPr>
              <a:t>gDDR</a:t>
            </a:r>
            <a:r>
              <a:rPr kumimoji="0" lang="es-ES" altLang="es-ES" sz="3200" b="0" i="1" u="none" strike="noStrike" kern="1200" cap="none" spc="0" normalizeH="0" baseline="0" noProof="0" dirty="0" smtClean="0">
                <a:ln>
                  <a:noFill/>
                </a:ln>
                <a:solidFill>
                  <a:srgbClr val="C00000"/>
                </a:solidFill>
                <a:effectLst/>
                <a:uLnTx/>
                <a:uFillTx/>
                <a:latin typeface="Calibri" panose="020F0502020204030204"/>
                <a:ea typeface="+mn-ea"/>
                <a:cs typeface="+mn-cs"/>
              </a:rPr>
              <a:t>)</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a:t>
            </a:r>
            <a:endParaRPr kumimoji="0" lang="es-ES" altLang="es-E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1" name="Imagen 20"/>
          <p:cNvPicPr>
            <a:picLocks noChangeAspect="1"/>
          </p:cNvPicPr>
          <p:nvPr/>
        </p:nvPicPr>
        <p:blipFill rotWithShape="1">
          <a:blip r:embed="rId5"/>
          <a:srcRect l="19257" t="15763" r="9288" b="14373"/>
          <a:stretch/>
        </p:blipFill>
        <p:spPr>
          <a:xfrm>
            <a:off x="6179671" y="2085788"/>
            <a:ext cx="5540188" cy="3753225"/>
          </a:xfrm>
          <a:prstGeom prst="rect">
            <a:avLst/>
          </a:prstGeom>
          <a:ln w="38100">
            <a:solidFill>
              <a:srgbClr val="002060"/>
            </a:solidFill>
          </a:ln>
        </p:spPr>
      </p:pic>
      <p:sp>
        <p:nvSpPr>
          <p:cNvPr id="22" name="CuadroTexto 21"/>
          <p:cNvSpPr txBox="1"/>
          <p:nvPr/>
        </p:nvSpPr>
        <p:spPr>
          <a:xfrm>
            <a:off x="10261663" y="6627168"/>
            <a:ext cx="193033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Schmid</a:t>
            </a:r>
            <a:r>
              <a:rPr kumimoji="0" lang="es-ES" sz="900" b="0" i="0" u="none" strike="noStrike" kern="1200" cap="none" spc="0" normalizeH="0" baseline="0" noProof="0" dirty="0" smtClean="0">
                <a:ln>
                  <a:noFill/>
                </a:ln>
                <a:solidFill>
                  <a:srgbClr val="C00000"/>
                </a:solidFill>
                <a:effectLst/>
                <a:uLnTx/>
                <a:uFillTx/>
                <a:latin typeface="Calibri" panose="020F0502020204030204"/>
                <a:ea typeface="+mn-ea"/>
                <a:cs typeface="+mn-cs"/>
              </a:rPr>
              <a:t> S. JAMA Network Open, 2020</a:t>
            </a:r>
            <a:endParaRPr kumimoji="0" lang="es-ES" sz="9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CuadroTexto 22"/>
          <p:cNvSpPr txBox="1"/>
          <p:nvPr/>
        </p:nvSpPr>
        <p:spPr>
          <a:xfrm>
            <a:off x="8340054" y="3290763"/>
            <a:ext cx="16227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335A67"/>
                </a:solidFill>
                <a:effectLst/>
                <a:uLnTx/>
                <a:uFillTx/>
                <a:latin typeface="Calibri" panose="020F0502020204030204"/>
                <a:ea typeface="+mn-ea"/>
                <a:cs typeface="+mn-cs"/>
              </a:rPr>
              <a:t>14 m. </a:t>
            </a:r>
            <a:r>
              <a:rPr kumimoji="0" lang="es-ES" sz="1100" b="0" i="1" u="none" strike="noStrike" kern="1200" cap="none" spc="0" normalizeH="0" baseline="0" noProof="0" smtClean="0">
                <a:ln>
                  <a:noFill/>
                </a:ln>
                <a:solidFill>
                  <a:srgbClr val="335A67"/>
                </a:solidFill>
                <a:effectLst/>
                <a:uLnTx/>
                <a:uFillTx/>
                <a:latin typeface="Calibri" panose="020F0502020204030204"/>
                <a:ea typeface="+mn-ea"/>
                <a:cs typeface="+mn-cs"/>
              </a:rPr>
              <a:t>(5,7-34</a:t>
            </a:r>
            <a:r>
              <a:rPr kumimoji="0" lang="es-ES" sz="1100" b="0" i="1" u="none" strike="noStrike" kern="1200" cap="none" spc="0" normalizeH="0" baseline="0" noProof="0" dirty="0" smtClean="0">
                <a:ln>
                  <a:noFill/>
                </a:ln>
                <a:solidFill>
                  <a:srgbClr val="335A67"/>
                </a:solidFill>
                <a:effectLst/>
                <a:uLnTx/>
                <a:uFillTx/>
                <a:latin typeface="Calibri" panose="020F0502020204030204"/>
                <a:ea typeface="+mn-ea"/>
                <a:cs typeface="+mn-cs"/>
              </a:rPr>
              <a:t>)</a:t>
            </a:r>
            <a:endParaRPr kumimoji="0" lang="en-US" sz="1100" b="0" i="1" u="none" strike="noStrike" kern="1200" cap="none" spc="0" normalizeH="0" baseline="0" noProof="0" dirty="0">
              <a:ln>
                <a:noFill/>
              </a:ln>
              <a:solidFill>
                <a:srgbClr val="335A67"/>
              </a:solidFill>
              <a:effectLst/>
              <a:uLnTx/>
              <a:uFillTx/>
              <a:latin typeface="Calibri" panose="020F0502020204030204"/>
              <a:ea typeface="+mn-ea"/>
              <a:cs typeface="+mn-cs"/>
            </a:endParaRPr>
          </a:p>
        </p:txBody>
      </p:sp>
      <p:sp>
        <p:nvSpPr>
          <p:cNvPr id="24" name="CuadroTexto 23"/>
          <p:cNvSpPr txBox="1"/>
          <p:nvPr/>
        </p:nvSpPr>
        <p:spPr>
          <a:xfrm>
            <a:off x="7353530" y="3290763"/>
            <a:ext cx="16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smtClean="0">
                <a:ln>
                  <a:noFill/>
                </a:ln>
                <a:solidFill>
                  <a:srgbClr val="F79621"/>
                </a:solidFill>
                <a:effectLst/>
                <a:uLnTx/>
                <a:uFillTx/>
                <a:latin typeface="Calibri" panose="020F0502020204030204"/>
                <a:ea typeface="+mn-ea"/>
                <a:cs typeface="+mn-cs"/>
              </a:rPr>
              <a:t>9,2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smtClean="0">
                <a:ln>
                  <a:noFill/>
                </a:ln>
                <a:solidFill>
                  <a:srgbClr val="F79621"/>
                </a:solidFill>
                <a:effectLst/>
                <a:uLnTx/>
                <a:uFillTx/>
                <a:latin typeface="Calibri" panose="020F0502020204030204"/>
                <a:ea typeface="+mn-ea"/>
                <a:cs typeface="+mn-cs"/>
              </a:rPr>
              <a:t>(5,5-19</a:t>
            </a:r>
            <a:r>
              <a:rPr kumimoji="0" lang="es-ES" sz="1100" b="0" i="1" u="none" strike="noStrike" kern="1200" cap="none" spc="0" normalizeH="0" baseline="0" noProof="0" dirty="0" smtClean="0">
                <a:ln>
                  <a:noFill/>
                </a:ln>
                <a:solidFill>
                  <a:srgbClr val="F79621"/>
                </a:solidFill>
                <a:effectLst/>
                <a:uLnTx/>
                <a:uFillTx/>
                <a:latin typeface="Calibri" panose="020F0502020204030204"/>
                <a:ea typeface="+mn-ea"/>
                <a:cs typeface="+mn-cs"/>
              </a:rPr>
              <a:t>)</a:t>
            </a:r>
            <a:endParaRPr kumimoji="0" lang="en-US" sz="1100" b="0" i="1" u="none" strike="noStrike" kern="1200" cap="none" spc="0" normalizeH="0" baseline="0" noProof="0" dirty="0">
              <a:ln>
                <a:noFill/>
              </a:ln>
              <a:solidFill>
                <a:srgbClr val="F79621"/>
              </a:solidFill>
              <a:effectLst/>
              <a:uLnTx/>
              <a:uFillTx/>
              <a:latin typeface="Calibri" panose="020F0502020204030204"/>
              <a:ea typeface="+mn-ea"/>
              <a:cs typeface="+mn-cs"/>
            </a:endParaRPr>
          </a:p>
        </p:txBody>
      </p:sp>
      <p:sp>
        <p:nvSpPr>
          <p:cNvPr id="25" name="CuadroTexto 24"/>
          <p:cNvSpPr txBox="1"/>
          <p:nvPr/>
        </p:nvSpPr>
        <p:spPr>
          <a:xfrm>
            <a:off x="10390008" y="3290763"/>
            <a:ext cx="86711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smtClean="0">
                <a:ln>
                  <a:noFill/>
                </a:ln>
                <a:solidFill>
                  <a:srgbClr val="FF0000"/>
                </a:solidFill>
                <a:effectLst/>
                <a:uLnTx/>
                <a:uFillTx/>
                <a:latin typeface="Calibri" panose="020F0502020204030204"/>
                <a:ea typeface="+mn-ea"/>
                <a:cs typeface="+mn-cs"/>
              </a:rPr>
              <a:t>p = 0,20</a:t>
            </a:r>
            <a:endParaRPr kumimoji="0" lang="en-US" sz="11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1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P spid="14" grpId="0" animBg="1"/>
      <p:bldP spid="8" grpId="0" animBg="1"/>
      <p:bldP spid="15" grpId="0" animBg="1"/>
      <p:bldP spid="20" grpId="0" animBg="1"/>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389562" y="851779"/>
            <a:ext cx="9396028" cy="5760000"/>
          </a:xfrm>
          <a:prstGeom prst="rect">
            <a:avLst/>
          </a:prstGeom>
        </p:spPr>
      </p:pic>
      <p:sp>
        <p:nvSpPr>
          <p:cNvPr id="5" name="Rectángulo redondeado 4"/>
          <p:cNvSpPr/>
          <p:nvPr/>
        </p:nvSpPr>
        <p:spPr>
          <a:xfrm>
            <a:off x="2380769" y="1416676"/>
            <a:ext cx="8315135" cy="72121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p:cNvSpPr/>
          <p:nvPr/>
        </p:nvSpPr>
        <p:spPr>
          <a:xfrm>
            <a:off x="8394165" y="6573606"/>
            <a:ext cx="3797835" cy="2462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Estudio </a:t>
            </a:r>
            <a:r>
              <a:rPr kumimoji="0" lang="es-ES" sz="10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PROfound</a:t>
            </a: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Hussain</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M. </a:t>
            </a:r>
            <a:r>
              <a:rPr kumimoji="0" lang="es-ES" sz="1000" b="0" i="0" u="none" strike="noStrike" kern="1200" cap="none" spc="0" normalizeH="0" baseline="0" noProof="0" smtClean="0">
                <a:ln>
                  <a:noFill/>
                </a:ln>
                <a:solidFill>
                  <a:srgbClr val="C00000"/>
                </a:solidFill>
                <a:effectLst/>
                <a:uLnTx/>
                <a:uFillTx/>
                <a:latin typeface="Calibri" panose="020F0502020204030204"/>
                <a:ea typeface="+mn-ea"/>
                <a:cs typeface="+mn-cs"/>
              </a:rPr>
              <a:t>NEJM 2020;383:2345-57 </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suppl</a:t>
            </a:r>
            <a:r>
              <a:rPr kumimoji="0" lang="es-ES" sz="1000" b="0" i="0" u="none" strike="noStrike" kern="1200" cap="none" spc="0" normalizeH="0" baseline="0" noProof="0" dirty="0">
                <a:ln>
                  <a:noFill/>
                </a:ln>
                <a:solidFill>
                  <a:srgbClr val="C00000"/>
                </a:solidFill>
                <a:effectLst/>
                <a:uLnTx/>
                <a:uFillTx/>
                <a:latin typeface="Calibri" panose="020F0502020204030204"/>
                <a:ea typeface="+mn-ea"/>
              </a:rPr>
              <a:t>.</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mat.</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a:t>
            </a:r>
            <a:endPar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8" name="Rectángulo 7"/>
          <p:cNvSpPr/>
          <p:nvPr/>
        </p:nvSpPr>
        <p:spPr>
          <a:xfrm>
            <a:off x="76200" y="159212"/>
            <a:ext cx="12115800" cy="523220"/>
          </a:xfrm>
          <a:prstGeom prst="rect">
            <a:avLst/>
          </a:prstGeom>
        </p:spPr>
        <p:txBody>
          <a:bodyPr wrap="square">
            <a:spAutoFit/>
          </a:bodyP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2800" b="1" i="0" u="none" strike="noStrike" kern="1200" cap="none" spc="0" normalizeH="0" baseline="0" noProof="0" dirty="0">
                <a:ln>
                  <a:noFill/>
                </a:ln>
                <a:solidFill>
                  <a:srgbClr val="002060"/>
                </a:solidFill>
                <a:effectLst/>
                <a:uLnTx/>
                <a:uFillTx/>
                <a:latin typeface="titillium web"/>
                <a:ea typeface="+mn-ea"/>
              </a:rPr>
              <a:t>Olaparib </a:t>
            </a:r>
            <a:r>
              <a:rPr kumimoji="0" lang="es-ES" sz="2800" b="1" i="0" u="none" strike="noStrike" kern="1200" cap="none" spc="0" normalizeH="0" baseline="0" noProof="0" dirty="0" err="1">
                <a:ln>
                  <a:noFill/>
                </a:ln>
                <a:solidFill>
                  <a:srgbClr val="002060"/>
                </a:solidFill>
                <a:effectLst/>
                <a:uLnTx/>
                <a:uFillTx/>
                <a:latin typeface="titillium web"/>
                <a:ea typeface="+mn-ea"/>
              </a:rPr>
              <a:t>for</a:t>
            </a:r>
            <a:r>
              <a:rPr kumimoji="0" lang="es-ES" sz="2800" b="1" i="0" u="none" strike="noStrike" kern="1200" cap="none" spc="0" normalizeH="0" baseline="0" noProof="0" dirty="0">
                <a:ln>
                  <a:noFill/>
                </a:ln>
                <a:solidFill>
                  <a:srgbClr val="002060"/>
                </a:solidFill>
                <a:effectLst/>
                <a:uLnTx/>
                <a:uFillTx/>
                <a:latin typeface="titillium web"/>
                <a:ea typeface="+mn-ea"/>
              </a:rPr>
              <a:t> </a:t>
            </a:r>
            <a:r>
              <a:rPr kumimoji="0" lang="es-ES" sz="2800" b="1" i="0" u="none" strike="noStrike" kern="1200" cap="none" spc="0" normalizeH="0" baseline="0" noProof="0" err="1">
                <a:ln>
                  <a:noFill/>
                </a:ln>
                <a:solidFill>
                  <a:srgbClr val="002060"/>
                </a:solidFill>
                <a:effectLst/>
                <a:uLnTx/>
                <a:uFillTx/>
                <a:latin typeface="titillium web"/>
                <a:ea typeface="+mn-ea"/>
              </a:rPr>
              <a:t>Metastatic</a:t>
            </a:r>
            <a:r>
              <a:rPr kumimoji="0" lang="es-ES" sz="2800" b="1" i="0" u="none" strike="noStrike" kern="1200" cap="none" spc="0" normalizeH="0" baseline="0" noProof="0">
                <a:ln>
                  <a:noFill/>
                </a:ln>
                <a:solidFill>
                  <a:srgbClr val="002060"/>
                </a:solidFill>
                <a:effectLst/>
                <a:uLnTx/>
                <a:uFillTx/>
                <a:latin typeface="titillium web"/>
                <a:ea typeface="+mn-ea"/>
              </a:rPr>
              <a:t> </a:t>
            </a:r>
            <a:r>
              <a:rPr kumimoji="0" lang="es-ES" sz="2800" b="1" i="0" u="none" strike="noStrike" kern="1200" cap="none" spc="0" normalizeH="0" baseline="0" noProof="0" smtClean="0">
                <a:ln>
                  <a:noFill/>
                </a:ln>
                <a:solidFill>
                  <a:srgbClr val="002060"/>
                </a:solidFill>
                <a:effectLst/>
                <a:uLnTx/>
                <a:uFillTx/>
                <a:latin typeface="titillium web"/>
                <a:ea typeface="+mn-ea"/>
              </a:rPr>
              <a:t>Castration-Resistant </a:t>
            </a:r>
            <a:r>
              <a:rPr kumimoji="0" lang="es-ES" sz="2800" b="1" i="0" u="none" strike="noStrike" kern="1200" cap="none" spc="0" normalizeH="0" baseline="0" noProof="0" dirty="0">
                <a:ln>
                  <a:noFill/>
                </a:ln>
                <a:solidFill>
                  <a:srgbClr val="002060"/>
                </a:solidFill>
                <a:effectLst/>
                <a:uLnTx/>
                <a:uFillTx/>
                <a:latin typeface="titillium web"/>
                <a:ea typeface="+mn-ea"/>
              </a:rPr>
              <a:t>Prostate </a:t>
            </a:r>
            <a:r>
              <a:rPr kumimoji="0" lang="es-ES" sz="2800" b="1" i="0" u="none" strike="noStrike" kern="1200" cap="none" spc="0" normalizeH="0" baseline="0" noProof="0" dirty="0" smtClean="0">
                <a:ln>
                  <a:noFill/>
                </a:ln>
                <a:solidFill>
                  <a:srgbClr val="002060"/>
                </a:solidFill>
                <a:effectLst/>
                <a:uLnTx/>
                <a:uFillTx/>
                <a:latin typeface="titillium web"/>
                <a:ea typeface="+mn-ea"/>
              </a:rPr>
              <a:t>Cancer </a:t>
            </a:r>
            <a:endParaRPr kumimoji="0" lang="es-ES" sz="2800" b="1" i="0" u="none" strike="noStrike" kern="1200" cap="none" spc="0" normalizeH="0" baseline="0" noProof="0" dirty="0">
              <a:ln>
                <a:noFill/>
              </a:ln>
              <a:solidFill>
                <a:srgbClr val="002060"/>
              </a:solidFill>
              <a:effectLst/>
              <a:uLnTx/>
              <a:uFillTx/>
              <a:latin typeface="titillium web"/>
              <a:ea typeface="+mn-ea"/>
            </a:endParaRPr>
          </a:p>
        </p:txBody>
      </p:sp>
      <p:sp>
        <p:nvSpPr>
          <p:cNvPr id="3" name="Marcador de número de diapositiva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422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202893" y="6627168"/>
            <a:ext cx="1930337" cy="230832"/>
          </a:xfrm>
          <a:prstGeom prst="rect">
            <a:avLst/>
          </a:prstGeom>
          <a:noFill/>
        </p:spPr>
        <p:txBody>
          <a:bodyPr wrap="non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900" b="0" i="0" u="none" strike="noStrike" kern="1200" cap="none" spc="0" normalizeH="0" baseline="0" noProof="0" dirty="0" err="1" smtClean="0">
                <a:ln>
                  <a:noFill/>
                </a:ln>
                <a:solidFill>
                  <a:srgbClr val="FF0000"/>
                </a:solidFill>
                <a:effectLst/>
                <a:uLnTx/>
                <a:uFillTx/>
                <a:latin typeface="Arial" panose="020B0604020202020204" pitchFamily="34" charset="0"/>
                <a:ea typeface="+mn-ea"/>
              </a:rPr>
              <a:t>Schmid</a:t>
            </a:r>
            <a:r>
              <a:rPr kumimoji="0" lang="es-ES" sz="900" b="0" i="0" u="none" strike="noStrike" kern="1200" cap="none" spc="0" normalizeH="0" baseline="0" noProof="0" dirty="0" smtClean="0">
                <a:ln>
                  <a:noFill/>
                </a:ln>
                <a:solidFill>
                  <a:srgbClr val="FF0000"/>
                </a:solidFill>
                <a:effectLst/>
                <a:uLnTx/>
                <a:uFillTx/>
                <a:latin typeface="Arial" panose="020B0604020202020204" pitchFamily="34" charset="0"/>
                <a:ea typeface="+mn-ea"/>
              </a:rPr>
              <a:t> S. JAMA Network Open, 2020</a:t>
            </a:r>
            <a:endParaRPr kumimoji="0" lang="es-ES" sz="900" b="0" i="0" u="none" strike="noStrike" kern="1200" cap="none" spc="0" normalizeH="0" baseline="0" noProof="0" dirty="0">
              <a:ln>
                <a:noFill/>
              </a:ln>
              <a:solidFill>
                <a:srgbClr val="FF0000"/>
              </a:solidFill>
              <a:effectLst/>
              <a:uLnTx/>
              <a:uFillTx/>
              <a:latin typeface="Arial" panose="020B0604020202020204" pitchFamily="34" charset="0"/>
              <a:ea typeface="+mn-ea"/>
            </a:endParaRPr>
          </a:p>
        </p:txBody>
      </p:sp>
      <p:pic>
        <p:nvPicPr>
          <p:cNvPr id="4" name="Imagen 3"/>
          <p:cNvPicPr>
            <a:picLocks noChangeAspect="1"/>
          </p:cNvPicPr>
          <p:nvPr/>
        </p:nvPicPr>
        <p:blipFill>
          <a:blip r:embed="rId3"/>
          <a:stretch>
            <a:fillRect/>
          </a:stretch>
        </p:blipFill>
        <p:spPr>
          <a:xfrm>
            <a:off x="873174" y="283664"/>
            <a:ext cx="6654063" cy="5730104"/>
          </a:xfrm>
          <a:prstGeom prst="rect">
            <a:avLst/>
          </a:prstGeom>
        </p:spPr>
      </p:pic>
      <p:pic>
        <p:nvPicPr>
          <p:cNvPr id="5" name="Imagen 4"/>
          <p:cNvPicPr>
            <a:picLocks noChangeAspect="1"/>
          </p:cNvPicPr>
          <p:nvPr/>
        </p:nvPicPr>
        <p:blipFill>
          <a:blip r:embed="rId4"/>
          <a:stretch>
            <a:fillRect/>
          </a:stretch>
        </p:blipFill>
        <p:spPr>
          <a:xfrm>
            <a:off x="7524878" y="248635"/>
            <a:ext cx="4318039" cy="2463034"/>
          </a:xfrm>
          <a:prstGeom prst="rect">
            <a:avLst/>
          </a:prstGeom>
        </p:spPr>
      </p:pic>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10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p:cNvPicPr>
            <a:picLocks noChangeAspect="1"/>
          </p:cNvPicPr>
          <p:nvPr/>
        </p:nvPicPr>
        <p:blipFill>
          <a:blip r:embed="rId3">
            <a:extLst/>
          </a:blip>
          <a:stretch>
            <a:fillRect/>
          </a:stretch>
        </p:blipFill>
        <p:spPr>
          <a:xfrm>
            <a:off x="803082" y="2991613"/>
            <a:ext cx="4417070" cy="3405261"/>
          </a:xfrm>
          <a:prstGeom prst="rect">
            <a:avLst/>
          </a:prstGeom>
          <a:ln w="28575">
            <a:solidFill>
              <a:srgbClr val="432762"/>
            </a:solidFill>
          </a:ln>
        </p:spPr>
      </p:pic>
      <p:sp>
        <p:nvSpPr>
          <p:cNvPr id="19" name="Marcador de texto 4"/>
          <p:cNvSpPr>
            <a:spLocks noGrp="1"/>
          </p:cNvSpPr>
          <p:nvPr>
            <p:ph type="body" idx="1"/>
          </p:nvPr>
        </p:nvSpPr>
        <p:spPr>
          <a:xfrm>
            <a:off x="337707" y="834302"/>
            <a:ext cx="5758293" cy="404011"/>
          </a:xfrm>
          <a:solidFill>
            <a:schemeClr val="accent6">
              <a:lumMod val="40000"/>
              <a:lumOff val="60000"/>
            </a:schemeClr>
          </a:solidFill>
          <a:ln w="28575">
            <a:solidFill>
              <a:srgbClr val="008000"/>
            </a:solidFill>
          </a:ln>
        </p:spPr>
        <p:txBody>
          <a:bodyPr anchor="ctr">
            <a:normAutofit/>
          </a:bodyPr>
          <a:lstStyle/>
          <a:p>
            <a:pPr algn="ctr"/>
            <a:r>
              <a:rPr lang="es-ES" sz="2000" dirty="0" err="1" smtClean="0"/>
              <a:t>Niraparib</a:t>
            </a:r>
            <a:r>
              <a:rPr lang="es-ES" sz="2000" dirty="0" smtClean="0"/>
              <a:t> </a:t>
            </a:r>
            <a:r>
              <a:rPr lang="es-ES" sz="2000" dirty="0" smtClean="0"/>
              <a:t>+ AAP</a:t>
            </a:r>
            <a:r>
              <a:rPr lang="es-ES" sz="2000" dirty="0" smtClean="0">
                <a:solidFill>
                  <a:schemeClr val="bg1"/>
                </a:solidFill>
              </a:rPr>
              <a:t> </a:t>
            </a:r>
            <a:r>
              <a:rPr lang="es-ES" sz="2000" b="0" dirty="0" smtClean="0"/>
              <a:t>en</a:t>
            </a:r>
            <a:r>
              <a:rPr lang="es-ES" sz="2000" dirty="0" smtClean="0">
                <a:solidFill>
                  <a:schemeClr val="bg1"/>
                </a:solidFill>
              </a:rPr>
              <a:t> </a:t>
            </a:r>
            <a:r>
              <a:rPr lang="es-ES" sz="2000" dirty="0" smtClean="0">
                <a:solidFill>
                  <a:srgbClr val="0070C0"/>
                </a:solidFill>
              </a:rPr>
              <a:t>1ª L. en </a:t>
            </a:r>
            <a:r>
              <a:rPr lang="es-ES" sz="2000" dirty="0" err="1" smtClean="0">
                <a:solidFill>
                  <a:srgbClr val="0070C0"/>
                </a:solidFill>
              </a:rPr>
              <a:t>CPRCm</a:t>
            </a:r>
            <a:endParaRPr lang="es-ES" sz="2000" dirty="0">
              <a:solidFill>
                <a:srgbClr val="0070C0"/>
              </a:solidFill>
            </a:endParaRPr>
          </a:p>
        </p:txBody>
      </p:sp>
      <p:pic>
        <p:nvPicPr>
          <p:cNvPr id="20" name="Imagen 19"/>
          <p:cNvPicPr>
            <a:picLocks noChangeAspect="1"/>
          </p:cNvPicPr>
          <p:nvPr/>
        </p:nvPicPr>
        <p:blipFill rotWithShape="1">
          <a:blip r:embed="rId4">
            <a:extLst/>
          </a:blip>
          <a:srcRect l="5907" t="20247" r="25501" b="27569"/>
          <a:stretch/>
        </p:blipFill>
        <p:spPr>
          <a:xfrm>
            <a:off x="1110709" y="1488719"/>
            <a:ext cx="4000499" cy="1219201"/>
          </a:xfrm>
          <a:prstGeom prst="rect">
            <a:avLst/>
          </a:prstGeom>
        </p:spPr>
      </p:pic>
      <p:sp>
        <p:nvSpPr>
          <p:cNvPr id="21" name="CuadroTexto 20"/>
          <p:cNvSpPr txBox="1"/>
          <p:nvPr/>
        </p:nvSpPr>
        <p:spPr>
          <a:xfrm>
            <a:off x="3529126" y="2263616"/>
            <a:ext cx="753732"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smtClean="0">
                <a:ln>
                  <a:noFill/>
                </a:ln>
                <a:solidFill>
                  <a:prstClr val="black"/>
                </a:solidFill>
                <a:effectLst/>
                <a:uLnTx/>
                <a:uFillTx/>
                <a:latin typeface="Calibri" panose="020F0502020204030204"/>
                <a:ea typeface="+mn-ea"/>
                <a:cs typeface="+mn-cs"/>
              </a:rPr>
              <a:t>1:1 </a:t>
            </a:r>
            <a:r>
              <a:rPr kumimoji="0" lang="es-ES" sz="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randomization</a:t>
            </a:r>
            <a:endParaRPr kumimoji="0" lang="es-E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CuadroTexto 21"/>
          <p:cNvSpPr txBox="1"/>
          <p:nvPr/>
        </p:nvSpPr>
        <p:spPr>
          <a:xfrm>
            <a:off x="2632378" y="1531986"/>
            <a:ext cx="59956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Prescreening</a:t>
            </a:r>
            <a:r>
              <a:rPr kumimoji="0" lang="es-ES" sz="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s-ES" sz="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for</a:t>
            </a:r>
            <a:r>
              <a:rPr kumimoji="0" lang="es-ES" sz="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s-ES" sz="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biomarker</a:t>
            </a:r>
            <a:r>
              <a:rPr kumimoji="0" lang="es-ES" sz="400" b="0" i="0" u="none" strike="noStrike" kern="1200" cap="none" spc="0" normalizeH="0" baseline="0" noProof="0" dirty="0" smtClean="0">
                <a:ln>
                  <a:noFill/>
                </a:ln>
                <a:solidFill>
                  <a:prstClr val="black"/>
                </a:solidFill>
                <a:effectLst/>
                <a:uLnTx/>
                <a:uFillTx/>
                <a:latin typeface="Calibri" panose="020F0502020204030204"/>
                <a:ea typeface="+mn-ea"/>
                <a:cs typeface="+mn-cs"/>
              </a:rPr>
              <a:t> status</a:t>
            </a:r>
            <a:endParaRPr kumimoji="0" lang="es-ES" sz="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CuadroTexto 26"/>
          <p:cNvSpPr txBox="1"/>
          <p:nvPr/>
        </p:nvSpPr>
        <p:spPr>
          <a:xfrm>
            <a:off x="2455963" y="4678889"/>
            <a:ext cx="49885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smtClean="0">
                <a:ln>
                  <a:noFill/>
                </a:ln>
                <a:solidFill>
                  <a:srgbClr val="091A42"/>
                </a:solidFill>
                <a:effectLst/>
                <a:uLnTx/>
                <a:uFillTx/>
                <a:latin typeface="Calibri" panose="020F0502020204030204"/>
                <a:ea typeface="+mn-ea"/>
                <a:cs typeface="+mn-cs"/>
              </a:rPr>
              <a:t>10,9 m.</a:t>
            </a:r>
            <a:endParaRPr kumimoji="0" lang="es-ES" sz="800" b="1" i="0" u="none" strike="noStrike" kern="1200" cap="none" spc="0" normalizeH="0" baseline="0" noProof="0" dirty="0">
              <a:ln>
                <a:noFill/>
              </a:ln>
              <a:solidFill>
                <a:srgbClr val="091A42"/>
              </a:solidFill>
              <a:effectLst/>
              <a:uLnTx/>
              <a:uFillTx/>
              <a:latin typeface="Calibri" panose="020F0502020204030204"/>
              <a:ea typeface="+mn-ea"/>
              <a:cs typeface="+mn-cs"/>
            </a:endParaRPr>
          </a:p>
        </p:txBody>
      </p:sp>
      <p:sp>
        <p:nvSpPr>
          <p:cNvPr id="28" name="CuadroTexto 27"/>
          <p:cNvSpPr txBox="1"/>
          <p:nvPr/>
        </p:nvSpPr>
        <p:spPr>
          <a:xfrm>
            <a:off x="3110959" y="4648469"/>
            <a:ext cx="49885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dirty="0" smtClean="0">
                <a:ln>
                  <a:noFill/>
                </a:ln>
                <a:solidFill>
                  <a:srgbClr val="116315"/>
                </a:solidFill>
                <a:effectLst/>
                <a:uLnTx/>
                <a:uFillTx/>
                <a:latin typeface="Calibri" panose="020F0502020204030204"/>
                <a:ea typeface="+mn-ea"/>
                <a:cs typeface="+mn-cs"/>
              </a:rPr>
              <a:t>19,5 m.</a:t>
            </a:r>
            <a:endParaRPr kumimoji="0" lang="es-ES" sz="800" b="1" i="0" u="none" strike="noStrike" kern="1200" cap="none" spc="0" normalizeH="0" baseline="0" noProof="0" dirty="0">
              <a:ln>
                <a:noFill/>
              </a:ln>
              <a:solidFill>
                <a:srgbClr val="116315"/>
              </a:solidFill>
              <a:effectLst/>
              <a:uLnTx/>
              <a:uFillTx/>
              <a:latin typeface="Calibri" panose="020F0502020204030204"/>
              <a:ea typeface="+mn-ea"/>
              <a:cs typeface="+mn-cs"/>
            </a:endParaRPr>
          </a:p>
        </p:txBody>
      </p:sp>
      <p:sp>
        <p:nvSpPr>
          <p:cNvPr id="29" name="CuadroTexto 28"/>
          <p:cNvSpPr txBox="1"/>
          <p:nvPr/>
        </p:nvSpPr>
        <p:spPr>
          <a:xfrm>
            <a:off x="4248400" y="3928157"/>
            <a:ext cx="755335" cy="276999"/>
          </a:xfrm>
          <a:prstGeom prst="rect">
            <a:avLst/>
          </a:prstGeom>
          <a:noFill/>
          <a:ln w="28575">
            <a:solidFill>
              <a:srgbClr val="462967"/>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smtClean="0">
                <a:ln>
                  <a:noFill/>
                </a:ln>
                <a:solidFill>
                  <a:srgbClr val="462967"/>
                </a:solidFill>
                <a:effectLst/>
                <a:uLnTx/>
                <a:uFillTx/>
                <a:latin typeface="Calibri" panose="020F0502020204030204"/>
                <a:ea typeface="+mn-ea"/>
                <a:cs typeface="+mn-cs"/>
                <a:sym typeface="Symbol" panose="05050102010706020507" pitchFamily="18" charset="2"/>
              </a:rPr>
              <a:t>: 8,6 m.</a:t>
            </a:r>
            <a:endParaRPr kumimoji="0" lang="es-ES" sz="1200" b="1" i="0" u="none" strike="noStrike" kern="1200" cap="none" spc="0" normalizeH="0" baseline="0" noProof="0" dirty="0">
              <a:ln>
                <a:noFill/>
              </a:ln>
              <a:solidFill>
                <a:srgbClr val="462967"/>
              </a:solidFill>
              <a:effectLst/>
              <a:uLnTx/>
              <a:uFillTx/>
              <a:latin typeface="Calibri" panose="020F0502020204030204"/>
              <a:ea typeface="+mn-ea"/>
              <a:cs typeface="+mn-cs"/>
            </a:endParaRPr>
          </a:p>
        </p:txBody>
      </p:sp>
      <p:sp>
        <p:nvSpPr>
          <p:cNvPr id="32" name="Rectángulo 31"/>
          <p:cNvSpPr/>
          <p:nvPr/>
        </p:nvSpPr>
        <p:spPr>
          <a:xfrm>
            <a:off x="2455963" y="6495147"/>
            <a:ext cx="2945037" cy="2462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Estudio MAGNITUDE.</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sz="10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Efstathiou</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EM. ASCO GU 2023.</a:t>
            </a:r>
            <a:endPar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4" name="Conector recto 33"/>
          <p:cNvCxnSpPr/>
          <p:nvPr/>
        </p:nvCxnSpPr>
        <p:spPr>
          <a:xfrm>
            <a:off x="1743698" y="4677151"/>
            <a:ext cx="293824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9" name="Rectángulo: esquinas redondeadas 2"/>
          <p:cNvSpPr>
            <a:spLocks noChangeArrowheads="1"/>
          </p:cNvSpPr>
          <p:nvPr/>
        </p:nvSpPr>
        <p:spPr bwMode="auto">
          <a:xfrm>
            <a:off x="158796" y="116276"/>
            <a:ext cx="10696562" cy="559968"/>
          </a:xfrm>
          <a:prstGeom prst="roundRect">
            <a:avLst>
              <a:gd name="adj" fmla="val 16667"/>
            </a:avLst>
          </a:prstGeom>
          <a:solidFill>
            <a:schemeClr val="accent6">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3200" b="1" i="0" u="none" strike="noStrike" kern="1200" cap="none" spc="0" normalizeH="0" baseline="0" noProof="0" dirty="0" err="1" smtClean="0">
                <a:ln>
                  <a:noFill/>
                </a:ln>
                <a:solidFill>
                  <a:srgbClr val="C00000"/>
                </a:solidFill>
                <a:effectLst/>
                <a:uLnTx/>
                <a:uFillTx/>
                <a:latin typeface="Calibri" panose="020F0502020204030204"/>
                <a:ea typeface="+mn-ea"/>
                <a:cs typeface="+mn-cs"/>
              </a:rPr>
              <a:t>CPRCm</a:t>
            </a:r>
            <a:r>
              <a:rPr kumimoji="0" lang="es-ES" altLang="es-ES" sz="3200" b="1"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predicción de respuesta a </a:t>
            </a:r>
            <a:r>
              <a:rPr kumimoji="0" lang="es-ES" altLang="es-ES" sz="3200" b="0" i="0" u="none" strike="noStrike" kern="1200" cap="none" spc="0" normalizeH="0" baseline="0" noProof="0" dirty="0" err="1" smtClean="0">
                <a:ln>
                  <a:noFill/>
                </a:ln>
                <a:solidFill>
                  <a:srgbClr val="C00000"/>
                </a:solidFill>
                <a:effectLst/>
                <a:uLnTx/>
                <a:uFillTx/>
                <a:latin typeface="Calibri" panose="020F0502020204030204"/>
                <a:ea typeface="+mn-ea"/>
                <a:cs typeface="+mn-cs"/>
              </a:rPr>
              <a:t>iPARP</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 </a:t>
            </a:r>
            <a:r>
              <a:rPr kumimoji="0" lang="es-ES" altLang="es-ES" sz="3200" b="0" i="1" u="none" strike="noStrike" kern="1200" cap="none" spc="0" normalizeH="0" baseline="0" noProof="0" dirty="0" smtClean="0">
                <a:ln>
                  <a:noFill/>
                </a:ln>
                <a:solidFill>
                  <a:srgbClr val="C00000"/>
                </a:solidFill>
                <a:effectLst/>
                <a:uLnTx/>
                <a:uFillTx/>
                <a:latin typeface="Calibri" panose="020F0502020204030204"/>
                <a:ea typeface="+mn-ea"/>
                <a:cs typeface="+mn-cs"/>
              </a:rPr>
              <a:t>(BRCA1/2), </a:t>
            </a:r>
            <a:r>
              <a:rPr kumimoji="0" lang="es-ES" altLang="es-ES" sz="3200" b="1" u="none" strike="noStrike" kern="1200" cap="none" spc="0" normalizeH="0" baseline="0" noProof="0" dirty="0" smtClean="0">
                <a:ln>
                  <a:noFill/>
                </a:ln>
                <a:solidFill>
                  <a:srgbClr val="C00000"/>
                </a:solidFill>
                <a:effectLst/>
                <a:uLnTx/>
                <a:uFillTx/>
                <a:latin typeface="Calibri" panose="020F0502020204030204"/>
                <a:ea typeface="+mn-ea"/>
                <a:cs typeface="+mn-cs"/>
              </a:rPr>
              <a:t>1ª L.</a:t>
            </a:r>
            <a:r>
              <a:rPr kumimoji="0" lang="es-ES" altLang="es-ES" sz="3200" b="0" i="0" u="none" strike="noStrike" kern="1200" cap="none" spc="0" normalizeH="0" baseline="0" noProof="0" dirty="0" smtClean="0">
                <a:ln>
                  <a:noFill/>
                </a:ln>
                <a:solidFill>
                  <a:srgbClr val="C00000"/>
                </a:solidFill>
                <a:effectLst/>
                <a:uLnTx/>
                <a:uFillTx/>
                <a:latin typeface="Calibri" panose="020F0502020204030204"/>
                <a:ea typeface="+mn-ea"/>
                <a:cs typeface="+mn-cs"/>
              </a:rPr>
              <a:t>:</a:t>
            </a:r>
            <a:endParaRPr kumimoji="0" lang="es-ES" altLang="es-ES" sz="32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4" name="Marcador de texto 4"/>
          <p:cNvSpPr>
            <a:spLocks noGrp="1"/>
          </p:cNvSpPr>
          <p:nvPr>
            <p:ph type="body" idx="1"/>
          </p:nvPr>
        </p:nvSpPr>
        <p:spPr>
          <a:xfrm>
            <a:off x="6200312" y="836712"/>
            <a:ext cx="5758293" cy="404011"/>
          </a:xfrm>
          <a:solidFill>
            <a:schemeClr val="accent6">
              <a:lumMod val="40000"/>
              <a:lumOff val="60000"/>
            </a:schemeClr>
          </a:solidFill>
          <a:ln w="28575">
            <a:solidFill>
              <a:srgbClr val="008000"/>
            </a:solidFill>
          </a:ln>
        </p:spPr>
        <p:txBody>
          <a:bodyPr anchor="ctr">
            <a:normAutofit/>
          </a:bodyPr>
          <a:lstStyle/>
          <a:p>
            <a:pPr algn="ctr"/>
            <a:r>
              <a:rPr lang="es-ES" sz="2000" dirty="0" err="1" smtClean="0"/>
              <a:t>Olaparib</a:t>
            </a:r>
            <a:r>
              <a:rPr lang="es-ES" sz="2000" dirty="0" smtClean="0"/>
              <a:t> </a:t>
            </a:r>
            <a:r>
              <a:rPr lang="es-ES" sz="2000" dirty="0" smtClean="0"/>
              <a:t>+ AAP</a:t>
            </a:r>
            <a:r>
              <a:rPr lang="es-ES" sz="2000" dirty="0" smtClean="0">
                <a:solidFill>
                  <a:schemeClr val="bg1"/>
                </a:solidFill>
              </a:rPr>
              <a:t> </a:t>
            </a:r>
            <a:r>
              <a:rPr lang="es-ES" sz="2000" b="0" dirty="0" smtClean="0"/>
              <a:t>en</a:t>
            </a:r>
            <a:r>
              <a:rPr lang="es-ES" sz="2000" dirty="0" smtClean="0">
                <a:solidFill>
                  <a:schemeClr val="bg1"/>
                </a:solidFill>
              </a:rPr>
              <a:t> </a:t>
            </a:r>
            <a:r>
              <a:rPr lang="es-ES" sz="2000" dirty="0" smtClean="0">
                <a:solidFill>
                  <a:srgbClr val="0070C0"/>
                </a:solidFill>
              </a:rPr>
              <a:t>1ª L. en </a:t>
            </a:r>
            <a:r>
              <a:rPr lang="es-ES" sz="2000" dirty="0" err="1" smtClean="0">
                <a:solidFill>
                  <a:srgbClr val="0070C0"/>
                </a:solidFill>
              </a:rPr>
              <a:t>CPRCm</a:t>
            </a:r>
            <a:endParaRPr lang="es-ES" sz="2000" dirty="0">
              <a:solidFill>
                <a:srgbClr val="0070C0"/>
              </a:solidFill>
            </a:endParaRPr>
          </a:p>
        </p:txBody>
      </p:sp>
      <p:sp>
        <p:nvSpPr>
          <p:cNvPr id="25" name="Rectángulo 24"/>
          <p:cNvSpPr/>
          <p:nvPr/>
        </p:nvSpPr>
        <p:spPr>
          <a:xfrm>
            <a:off x="8339692" y="6504729"/>
            <a:ext cx="2475358" cy="24622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dirty="0" smtClean="0">
                <a:ln>
                  <a:noFill/>
                </a:ln>
                <a:solidFill>
                  <a:srgbClr val="C00000"/>
                </a:solidFill>
                <a:effectLst/>
                <a:uLnTx/>
                <a:uFillTx/>
                <a:latin typeface="Calibri" panose="020F0502020204030204"/>
                <a:ea typeface="+mn-ea"/>
                <a:cs typeface="+mn-cs"/>
              </a:rPr>
              <a:t>Estudio PROPEL.</a:t>
            </a:r>
            <a:r>
              <a:rPr kumimoji="0" lang="es-ES" sz="1000" b="0" i="0" u="none" strike="noStrike" kern="1200" cap="none" spc="0" normalizeH="0" baseline="0" noProof="0" dirty="0" smtClean="0">
                <a:ln>
                  <a:noFill/>
                </a:ln>
                <a:solidFill>
                  <a:srgbClr val="C00000"/>
                </a:solidFill>
                <a:effectLst/>
                <a:uLnTx/>
                <a:uFillTx/>
                <a:latin typeface="Calibri" panose="020F0502020204030204"/>
                <a:ea typeface="+mn-ea"/>
                <a:cs typeface="+mn-cs"/>
              </a:rPr>
              <a:t> Clarke N. ASCO GU 2023.</a:t>
            </a:r>
            <a:endParaRPr kumimoji="0" lang="es-ES" sz="1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53" t="12554" r="4759" b="30670"/>
          <a:stretch/>
        </p:blipFill>
        <p:spPr bwMode="auto">
          <a:xfrm>
            <a:off x="7078973" y="1427152"/>
            <a:ext cx="4335609" cy="150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140" t="20530" b="15705"/>
          <a:stretch/>
        </p:blipFill>
        <p:spPr bwMode="auto">
          <a:xfrm>
            <a:off x="6168008" y="3032312"/>
            <a:ext cx="5809129" cy="3374144"/>
          </a:xfrm>
          <a:prstGeom prst="rect">
            <a:avLst/>
          </a:prstGeom>
          <a:noFill/>
          <a:ln w="3810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ángulo 40"/>
          <p:cNvSpPr/>
          <p:nvPr/>
        </p:nvSpPr>
        <p:spPr>
          <a:xfrm flipH="1" flipV="1">
            <a:off x="9480376" y="5229200"/>
            <a:ext cx="520393" cy="420382"/>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ángulo redondeado 41"/>
          <p:cNvSpPr/>
          <p:nvPr/>
        </p:nvSpPr>
        <p:spPr>
          <a:xfrm>
            <a:off x="10628388" y="3603812"/>
            <a:ext cx="1277471" cy="3563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ángulo redondeado 42"/>
          <p:cNvSpPr/>
          <p:nvPr/>
        </p:nvSpPr>
        <p:spPr>
          <a:xfrm>
            <a:off x="10628388" y="3990220"/>
            <a:ext cx="1277471" cy="3563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929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bldP spid="21" grpId="0"/>
      <p:bldP spid="22" grpId="0"/>
      <p:bldP spid="27" grpId="0"/>
      <p:bldP spid="28" grpId="0"/>
      <p:bldP spid="29" grpId="0" animBg="1"/>
      <p:bldP spid="32" grpId="0" animBg="1"/>
      <p:bldP spid="24" grpId="0" uiExpand="1" build="p" animBg="1"/>
      <p:bldP spid="25" grpId="0" animBg="1"/>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dirty="0">
                <a:latin typeface="Arial" charset="0"/>
                <a:ea typeface="+mn-ea"/>
                <a:cs typeface="+mn-cs"/>
              </a:rPr>
              <a:t>PROpel: OS in subgroups (DCO3)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646" y="620688"/>
            <a:ext cx="9956098" cy="560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redondeado 2"/>
          <p:cNvSpPr/>
          <p:nvPr/>
        </p:nvSpPr>
        <p:spPr bwMode="auto">
          <a:xfrm>
            <a:off x="1991544" y="4005064"/>
            <a:ext cx="9505056" cy="1332000"/>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smtClean="0">
              <a:ln>
                <a:noFill/>
              </a:ln>
              <a:effectLst/>
              <a:latin typeface="Arial" panose="020B0604020202020204" pitchFamily="34" charset="0"/>
              <a:cs typeface="Noto Sans SC Regular" panose="020B0502040504020204" pitchFamily="34" charset="0"/>
            </a:endParaRPr>
          </a:p>
        </p:txBody>
      </p:sp>
      <p:sp>
        <p:nvSpPr>
          <p:cNvPr id="12" name="Rectángulo redondeado 11"/>
          <p:cNvSpPr/>
          <p:nvPr/>
        </p:nvSpPr>
        <p:spPr bwMode="auto">
          <a:xfrm>
            <a:off x="2081167" y="4473176"/>
            <a:ext cx="9343425" cy="540000"/>
          </a:xfrm>
          <a:prstGeom prst="roundRect">
            <a:avLst/>
          </a:prstGeom>
          <a:no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smtClean="0">
              <a:ln>
                <a:noFill/>
              </a:ln>
              <a:effectLst/>
              <a:latin typeface="Arial" panose="020B0604020202020204" pitchFamily="34" charset="0"/>
              <a:cs typeface="Noto Sans SC Regular" panose="020B0502040504020204" pitchFamily="34" charset="0"/>
            </a:endParaRPr>
          </a:p>
        </p:txBody>
      </p:sp>
    </p:spTree>
    <p:extLst>
      <p:ext uri="{BB962C8B-B14F-4D97-AF65-F5344CB8AC3E}">
        <p14:creationId xmlns:p14="http://schemas.microsoft.com/office/powerpoint/2010/main" val="26974665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extLst>
              <p:ext uri="{D42A27DB-BD31-4B8C-83A1-F6EECF244321}">
                <p14:modId xmlns:p14="http://schemas.microsoft.com/office/powerpoint/2010/main" val="2668213820"/>
              </p:ext>
            </p:extLst>
          </p:nvPr>
        </p:nvGraphicFramePr>
        <p:xfrm>
          <a:off x="1811473" y="395697"/>
          <a:ext cx="5397305" cy="4072666"/>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3"/>
          <p:cNvSpPr txBox="1"/>
          <p:nvPr/>
        </p:nvSpPr>
        <p:spPr>
          <a:xfrm>
            <a:off x="2582500" y="1693366"/>
            <a:ext cx="156036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Cáncer de próstata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ESPORÁDICO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70 – 80%</a:t>
            </a:r>
          </a:p>
        </p:txBody>
      </p:sp>
      <p:sp>
        <p:nvSpPr>
          <p:cNvPr id="6" name="CuadroTexto 5"/>
          <p:cNvSpPr txBox="1"/>
          <p:nvPr/>
        </p:nvSpPr>
        <p:spPr>
          <a:xfrm>
            <a:off x="4815740" y="1315229"/>
            <a:ext cx="156036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Cáncer de próstata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FAMILIAR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15 – 20%</a:t>
            </a:r>
          </a:p>
        </p:txBody>
      </p:sp>
      <p:sp>
        <p:nvSpPr>
          <p:cNvPr id="8" name="CuadroTexto 7"/>
          <p:cNvSpPr txBox="1"/>
          <p:nvPr/>
        </p:nvSpPr>
        <p:spPr>
          <a:xfrm>
            <a:off x="5154440" y="2053893"/>
            <a:ext cx="1560364"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Cáncer de próstata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HEREDITARIO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5 – 10%</a:t>
            </a:r>
          </a:p>
        </p:txBody>
      </p:sp>
      <p:sp>
        <p:nvSpPr>
          <p:cNvPr id="5" name="CuadroTexto 4"/>
          <p:cNvSpPr txBox="1"/>
          <p:nvPr/>
        </p:nvSpPr>
        <p:spPr>
          <a:xfrm>
            <a:off x="1907709" y="6292501"/>
            <a:ext cx="10003854" cy="292644"/>
          </a:xfrm>
          <a:prstGeom prst="rect">
            <a:avLst/>
          </a:prstGeom>
          <a:noFill/>
        </p:spPr>
        <p:txBody>
          <a:bodyPr wrap="square" rtlCol="0">
            <a:spAutoFit/>
          </a:bodyPr>
          <a:lstStyle/>
          <a:p>
            <a:pPr algn="r">
              <a:defRPr/>
            </a:pPr>
            <a:r>
              <a:rPr lang="es-ES" sz="700" b="1" dirty="0">
                <a:solidFill>
                  <a:srgbClr val="C00000"/>
                </a:solidFill>
              </a:rPr>
              <a:t>Nagy R. </a:t>
            </a:r>
            <a:r>
              <a:rPr lang="es-ES" sz="700" b="1" dirty="0" err="1">
                <a:solidFill>
                  <a:srgbClr val="C00000"/>
                </a:solidFill>
              </a:rPr>
              <a:t>Oncogene</a:t>
            </a:r>
            <a:r>
              <a:rPr lang="es-ES" sz="700" b="1" dirty="0">
                <a:solidFill>
                  <a:srgbClr val="C00000"/>
                </a:solidFill>
              </a:rPr>
              <a:t> 2004;23:6445-70</a:t>
            </a:r>
            <a:r>
              <a:rPr lang="es-ES" sz="700" b="1" dirty="0" smtClean="0">
                <a:solidFill>
                  <a:srgbClr val="C00000"/>
                </a:solidFill>
              </a:rPr>
              <a:t>. / </a:t>
            </a:r>
            <a:r>
              <a:rPr kumimoji="0" lang="es-ES" sz="700" b="1" i="0" u="none" strike="noStrike" kern="1200" cap="none" spc="0" normalizeH="0" baseline="0" noProof="0" dirty="0" err="1" smtClean="0">
                <a:ln>
                  <a:noFill/>
                </a:ln>
                <a:solidFill>
                  <a:srgbClr val="C00000"/>
                </a:solidFill>
                <a:effectLst/>
                <a:uLnTx/>
                <a:uFillTx/>
              </a:rPr>
              <a:t>Beebe-Dimmer</a:t>
            </a:r>
            <a:r>
              <a:rPr kumimoji="0" lang="es-ES" sz="700" b="1" i="0" u="none" strike="noStrike" kern="1200" cap="none" spc="0" normalizeH="0" baseline="0" noProof="0" dirty="0" smtClean="0">
                <a:ln>
                  <a:noFill/>
                </a:ln>
                <a:solidFill>
                  <a:srgbClr val="C00000"/>
                </a:solidFill>
                <a:effectLst/>
                <a:uLnTx/>
                <a:uFillTx/>
              </a:rPr>
              <a:t> </a:t>
            </a:r>
            <a:r>
              <a:rPr kumimoji="0" lang="es-ES" sz="700" b="1" i="0" u="none" strike="noStrike" kern="1200" cap="none" spc="0" normalizeH="0" baseline="0" noProof="0" dirty="0">
                <a:ln>
                  <a:noFill/>
                </a:ln>
                <a:solidFill>
                  <a:srgbClr val="C00000"/>
                </a:solidFill>
                <a:effectLst/>
                <a:uLnTx/>
                <a:uFillTx/>
              </a:rPr>
              <a:t>J. JCO 2020;28:1807-13</a:t>
            </a:r>
            <a:r>
              <a:rPr kumimoji="0" lang="es-ES" sz="700" b="1" i="0" u="none" strike="noStrike" kern="1200" cap="none" spc="0" normalizeH="0" baseline="0" noProof="0" dirty="0" smtClean="0">
                <a:ln>
                  <a:noFill/>
                </a:ln>
                <a:solidFill>
                  <a:srgbClr val="C00000"/>
                </a:solidFill>
                <a:effectLst/>
                <a:uLnTx/>
                <a:uFillTx/>
              </a:rPr>
              <a:t>. / Observatorio </a:t>
            </a:r>
            <a:r>
              <a:rPr kumimoji="0" lang="es-ES" sz="700" b="1" i="0" u="none" strike="noStrike" kern="1200" cap="none" spc="0" normalizeH="0" baseline="0" noProof="0" dirty="0">
                <a:ln>
                  <a:noFill/>
                </a:ln>
                <a:solidFill>
                  <a:srgbClr val="C00000"/>
                </a:solidFill>
                <a:effectLst/>
                <a:uLnTx/>
                <a:uFillTx/>
              </a:rPr>
              <a:t>Asociación Española contra el Cáncer </a:t>
            </a:r>
            <a:r>
              <a:rPr kumimoji="0" lang="es-ES" sz="700" b="0" i="0" u="none" strike="noStrike" kern="1200" cap="none" spc="0" normalizeH="0" baseline="0" noProof="0" dirty="0">
                <a:ln>
                  <a:noFill/>
                </a:ln>
                <a:solidFill>
                  <a:srgbClr val="0070C0"/>
                </a:solidFill>
                <a:effectLst/>
                <a:uLnTx/>
                <a:uFillTx/>
                <a:hlinkClick r:id="rId4"/>
              </a:rPr>
              <a:t>https://</a:t>
            </a:r>
            <a:r>
              <a:rPr kumimoji="0" lang="es-ES" sz="700" b="0" i="0" u="none" strike="noStrike" kern="1200" cap="none" spc="0" normalizeH="0" baseline="0" noProof="0" dirty="0" smtClean="0">
                <a:ln>
                  <a:noFill/>
                </a:ln>
                <a:solidFill>
                  <a:srgbClr val="0070C0"/>
                </a:solidFill>
                <a:effectLst/>
                <a:uLnTx/>
                <a:uFillTx/>
                <a:hlinkClick r:id="rId4"/>
              </a:rPr>
              <a:t>app.powerbi.com/view?r=eyJrIjoiNDVmNjdlOTQtOTE5Zi00YmJmLWJhMjgtNTgxMGJkM2FjYTE3IiwidCI6ImJjYTNjYTJlLTYyNGMtNDNhYS05MTgxLWY2N2YxYzI3OTAyOSIsImMiOjh9</a:t>
            </a:r>
            <a:r>
              <a:rPr kumimoji="0" lang="es-ES" sz="700" b="0" i="0" u="none" strike="noStrike" kern="1200" cap="none" spc="0" normalizeH="0" baseline="0" noProof="0" dirty="0" smtClean="0">
                <a:ln>
                  <a:noFill/>
                </a:ln>
                <a:solidFill>
                  <a:srgbClr val="0070C0"/>
                </a:solidFill>
                <a:effectLst/>
                <a:uLnTx/>
                <a:uFillTx/>
              </a:rPr>
              <a:t> </a:t>
            </a:r>
          </a:p>
        </p:txBody>
      </p:sp>
      <p:sp>
        <p:nvSpPr>
          <p:cNvPr id="11" name="CuadroTexto 10"/>
          <p:cNvSpPr txBox="1"/>
          <p:nvPr/>
        </p:nvSpPr>
        <p:spPr>
          <a:xfrm>
            <a:off x="1890045" y="435562"/>
            <a:ext cx="3720762" cy="461665"/>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Tipos de Cáncer de Próstata</a:t>
            </a:r>
          </a:p>
        </p:txBody>
      </p:sp>
      <p:pic>
        <p:nvPicPr>
          <p:cNvPr id="12" name="Imagen 11"/>
          <p:cNvPicPr>
            <a:picLocks noChangeAspect="1"/>
          </p:cNvPicPr>
          <p:nvPr/>
        </p:nvPicPr>
        <p:blipFill>
          <a:blip r:embed="rId5"/>
          <a:stretch>
            <a:fillRect/>
          </a:stretch>
        </p:blipFill>
        <p:spPr>
          <a:xfrm>
            <a:off x="1856208" y="3815191"/>
            <a:ext cx="2081792" cy="2042334"/>
          </a:xfrm>
          <a:prstGeom prst="rect">
            <a:avLst/>
          </a:prstGeom>
        </p:spPr>
      </p:pic>
      <p:pic>
        <p:nvPicPr>
          <p:cNvPr id="14" name="Imagen 13"/>
          <p:cNvPicPr>
            <a:picLocks noChangeAspect="1"/>
          </p:cNvPicPr>
          <p:nvPr/>
        </p:nvPicPr>
        <p:blipFill>
          <a:blip r:embed="rId6"/>
          <a:stretch>
            <a:fillRect/>
          </a:stretch>
        </p:blipFill>
        <p:spPr>
          <a:xfrm>
            <a:off x="3990959" y="3815191"/>
            <a:ext cx="3028700" cy="2360348"/>
          </a:xfrm>
          <a:prstGeom prst="rect">
            <a:avLst/>
          </a:prstGeom>
        </p:spPr>
      </p:pic>
      <p:sp>
        <p:nvSpPr>
          <p:cNvPr id="15" name="Rectángulo 14"/>
          <p:cNvSpPr/>
          <p:nvPr/>
        </p:nvSpPr>
        <p:spPr>
          <a:xfrm>
            <a:off x="7059773" y="395697"/>
            <a:ext cx="4785985" cy="5632311"/>
          </a:xfrm>
          <a:prstGeom prst="rect">
            <a:avLst/>
          </a:prstGeom>
          <a:solidFill>
            <a:schemeClr val="accent4">
              <a:lumMod val="20000"/>
              <a:lumOff val="80000"/>
            </a:schemeClr>
          </a:solidFill>
        </p:spPr>
        <p:txBody>
          <a:bodyPr wrap="square">
            <a:spAutoFit/>
          </a:bodyPr>
          <a:lstStyle/>
          <a:p>
            <a:pPr>
              <a:defRPr/>
            </a:pPr>
            <a:r>
              <a:rPr lang="en-US" sz="3600" dirty="0" smtClean="0">
                <a:solidFill>
                  <a:srgbClr val="C00000"/>
                </a:solidFill>
                <a:latin typeface="Arial"/>
                <a:sym typeface="Webdings" panose="05030102010509060703" pitchFamily="18" charset="2"/>
              </a:rPr>
              <a:t></a:t>
            </a:r>
          </a:p>
          <a:p>
            <a:pPr>
              <a:defRPr/>
            </a:pPr>
            <a:r>
              <a:rPr lang="en-US" sz="3600" dirty="0">
                <a:solidFill>
                  <a:srgbClr val="C00000"/>
                </a:solidFill>
                <a:latin typeface="Arial"/>
                <a:sym typeface="Webdings" panose="05030102010509060703" pitchFamily="18" charset="2"/>
              </a:rPr>
              <a:t></a:t>
            </a:r>
            <a:endParaRPr lang="en-US" sz="3600" dirty="0">
              <a:solidFill>
                <a:srgbClr val="C00000"/>
              </a:solidFill>
              <a:latin typeface="Arial"/>
            </a:endParaRPr>
          </a:p>
          <a:p>
            <a:pPr>
              <a:defRPr/>
            </a:pPr>
            <a:r>
              <a:rPr lang="en-US" sz="3600" dirty="0">
                <a:solidFill>
                  <a:srgbClr val="C00000"/>
                </a:solidFill>
                <a:latin typeface="Arial"/>
                <a:sym typeface="Webdings" panose="05030102010509060703" pitchFamily="18" charset="2"/>
              </a:rPr>
              <a:t></a:t>
            </a:r>
            <a:endParaRPr lang="en-US" sz="3600" dirty="0">
              <a:solidFill>
                <a:srgbClr val="C00000"/>
              </a:solidFill>
              <a:latin typeface="Arial"/>
            </a:endParaRPr>
          </a:p>
          <a:p>
            <a:pPr>
              <a:defRPr/>
            </a:pPr>
            <a:r>
              <a:rPr lang="en-US" sz="3600" dirty="0">
                <a:solidFill>
                  <a:srgbClr val="C00000"/>
                </a:solidFill>
                <a:latin typeface="Arial"/>
                <a:sym typeface="Webdings" panose="05030102010509060703" pitchFamily="18" charset="2"/>
              </a:rPr>
              <a:t></a:t>
            </a:r>
            <a:endParaRPr lang="en-US" sz="3600" dirty="0">
              <a:solidFill>
                <a:srgbClr val="C00000"/>
              </a:solidFill>
              <a:latin typeface="Arial"/>
            </a:endParaRPr>
          </a:p>
          <a:p>
            <a:pPr>
              <a:defRPr/>
            </a:pPr>
            <a:r>
              <a:rPr lang="en-US" sz="3600" dirty="0">
                <a:solidFill>
                  <a:srgbClr val="C00000"/>
                </a:solidFill>
                <a:latin typeface="Arial"/>
                <a:sym typeface="Webdings" panose="05030102010509060703" pitchFamily="18" charset="2"/>
              </a:rPr>
              <a:t></a:t>
            </a:r>
            <a:endParaRPr lang="en-US" sz="3600" dirty="0">
              <a:solidFill>
                <a:srgbClr val="C00000"/>
              </a:solidFill>
              <a:latin typeface="Arial"/>
            </a:endParaRPr>
          </a:p>
          <a:p>
            <a:pPr>
              <a:defRPr/>
            </a:pPr>
            <a:r>
              <a:rPr lang="en-US" sz="3600" dirty="0">
                <a:solidFill>
                  <a:srgbClr val="C00000"/>
                </a:solidFill>
                <a:latin typeface="Arial"/>
                <a:sym typeface="Webdings" panose="05030102010509060703" pitchFamily="18" charset="2"/>
              </a:rPr>
              <a:t></a:t>
            </a:r>
            <a:endParaRPr lang="en-US" sz="3600" dirty="0">
              <a:solidFill>
                <a:srgbClr val="C00000"/>
              </a:solidFill>
              <a:latin typeface="Arial"/>
            </a:endParaRPr>
          </a:p>
          <a:p>
            <a:pPr>
              <a:defRPr/>
            </a:pPr>
            <a:r>
              <a:rPr lang="en-US" sz="3600" dirty="0">
                <a:solidFill>
                  <a:srgbClr val="C00000"/>
                </a:solidFill>
                <a:latin typeface="Arial"/>
                <a:sym typeface="Webdings" panose="05030102010509060703" pitchFamily="18" charset="2"/>
              </a:rPr>
              <a:t></a:t>
            </a:r>
            <a:endParaRPr lang="en-US" sz="3600" dirty="0">
              <a:solidFill>
                <a:srgbClr val="C00000"/>
              </a:solidFill>
              <a:latin typeface="Arial"/>
            </a:endParaRPr>
          </a:p>
          <a:p>
            <a:pPr>
              <a:defRPr/>
            </a:pPr>
            <a:r>
              <a:rPr lang="en-US" sz="3600" dirty="0">
                <a:solidFill>
                  <a:srgbClr val="C00000"/>
                </a:solidFill>
                <a:latin typeface="Arial"/>
                <a:sym typeface="Webdings" panose="05030102010509060703" pitchFamily="18" charset="2"/>
              </a:rPr>
              <a:t></a:t>
            </a:r>
            <a:endParaRPr lang="en-US" sz="3600" dirty="0">
              <a:solidFill>
                <a:srgbClr val="C00000"/>
              </a:solidFill>
              <a:latin typeface="Arial"/>
            </a:endParaRPr>
          </a:p>
          <a:p>
            <a:pPr>
              <a:defRPr/>
            </a:pPr>
            <a:r>
              <a:rPr lang="en-US" sz="3600" dirty="0" smtClean="0">
                <a:solidFill>
                  <a:srgbClr val="C00000"/>
                </a:solidFill>
                <a:latin typeface="Arial"/>
                <a:sym typeface="Webdings" panose="05030102010509060703" pitchFamily="18" charset="2"/>
              </a:rPr>
              <a:t></a:t>
            </a:r>
            <a:endParaRPr lang="en-US" sz="3600" dirty="0" smtClean="0">
              <a:solidFill>
                <a:srgbClr val="C00000"/>
              </a:solidFill>
              <a:latin typeface="Arial"/>
            </a:endParaRPr>
          </a:p>
          <a:p>
            <a:pPr>
              <a:defRPr/>
            </a:pPr>
            <a:r>
              <a:rPr lang="en-US" sz="3600" dirty="0" smtClean="0">
                <a:solidFill>
                  <a:srgbClr val="C00000"/>
                </a:solidFill>
                <a:latin typeface="Arial"/>
                <a:sym typeface="Webdings" panose="05030102010509060703" pitchFamily="18" charset="2"/>
              </a:rPr>
              <a:t></a:t>
            </a:r>
            <a:endParaRPr lang="en-US" sz="3600" dirty="0">
              <a:solidFill>
                <a:srgbClr val="C00000"/>
              </a:solidFill>
              <a:latin typeface="Arial"/>
            </a:endParaRPr>
          </a:p>
        </p:txBody>
      </p:sp>
      <p:sp>
        <p:nvSpPr>
          <p:cNvPr id="16" name="Rectángulo 15"/>
          <p:cNvSpPr/>
          <p:nvPr/>
        </p:nvSpPr>
        <p:spPr>
          <a:xfrm>
            <a:off x="7059773" y="908720"/>
            <a:ext cx="4785985" cy="1200329"/>
          </a:xfrm>
          <a:prstGeom prst="rect">
            <a:avLst/>
          </a:prstGeom>
        </p:spPr>
        <p:txBody>
          <a:bodyPr wrap="square">
            <a:spAutoFit/>
          </a:bodyPr>
          <a:lstStyle/>
          <a:p>
            <a:pPr>
              <a:defRPr/>
            </a:pPr>
            <a:r>
              <a:rPr lang="en-US" sz="3600" dirty="0" smtClean="0">
                <a:solidFill>
                  <a:srgbClr val="00B050"/>
                </a:solidFill>
                <a:latin typeface="Arial"/>
                <a:sym typeface="Webdings" panose="05030102010509060703" pitchFamily="18" charset="2"/>
              </a:rPr>
              <a:t></a:t>
            </a:r>
          </a:p>
          <a:p>
            <a:pPr>
              <a:defRPr/>
            </a:pPr>
            <a:r>
              <a:rPr lang="en-US" sz="3600" dirty="0" smtClean="0">
                <a:solidFill>
                  <a:srgbClr val="00B050"/>
                </a:solidFill>
                <a:latin typeface="Arial"/>
                <a:sym typeface="Webdings" panose="05030102010509060703" pitchFamily="18" charset="2"/>
              </a:rPr>
              <a:t></a:t>
            </a:r>
            <a:endParaRPr lang="en-US" sz="3600" dirty="0">
              <a:solidFill>
                <a:srgbClr val="00B050"/>
              </a:solidFill>
              <a:latin typeface="Arial"/>
            </a:endParaRPr>
          </a:p>
        </p:txBody>
      </p:sp>
      <p:sp>
        <p:nvSpPr>
          <p:cNvPr id="17" name="Rectángulo 16"/>
          <p:cNvSpPr/>
          <p:nvPr/>
        </p:nvSpPr>
        <p:spPr>
          <a:xfrm>
            <a:off x="7059773" y="390385"/>
            <a:ext cx="4785985" cy="646331"/>
          </a:xfrm>
          <a:prstGeom prst="rect">
            <a:avLst/>
          </a:prstGeom>
        </p:spPr>
        <p:txBody>
          <a:bodyPr wrap="square">
            <a:spAutoFit/>
          </a:bodyPr>
          <a:lstStyle/>
          <a:p>
            <a:pPr>
              <a:defRPr/>
            </a:pPr>
            <a:r>
              <a:rPr lang="en-US" sz="3600" dirty="0" smtClean="0">
                <a:solidFill>
                  <a:srgbClr val="0070C0"/>
                </a:solidFill>
                <a:latin typeface="Arial"/>
                <a:sym typeface="Webdings" panose="05030102010509060703" pitchFamily="18" charset="2"/>
              </a:rPr>
              <a:t></a:t>
            </a:r>
            <a:endParaRPr lang="en-US" sz="3600" dirty="0">
              <a:solidFill>
                <a:srgbClr val="0070C0"/>
              </a:solidFill>
              <a:latin typeface="Arial"/>
            </a:endParaRPr>
          </a:p>
        </p:txBody>
      </p:sp>
      <p:sp>
        <p:nvSpPr>
          <p:cNvPr id="13" name="Rectángulo redondeado 12"/>
          <p:cNvSpPr/>
          <p:nvPr/>
        </p:nvSpPr>
        <p:spPr>
          <a:xfrm>
            <a:off x="7059773" y="390385"/>
            <a:ext cx="608020" cy="5637624"/>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19" name="CuadroTexto 18"/>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351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P spid="17"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11424" y="1556792"/>
            <a:ext cx="10332184" cy="3313445"/>
          </a:xfrm>
          <a:prstGeom prst="rect">
            <a:avLst/>
          </a:prstGeom>
        </p:spPr>
      </p:pic>
      <p:sp>
        <p:nvSpPr>
          <p:cNvPr id="3" name="CuadroTexto 2"/>
          <p:cNvSpPr txBox="1"/>
          <p:nvPr/>
        </p:nvSpPr>
        <p:spPr>
          <a:xfrm>
            <a:off x="7295456" y="6597352"/>
            <a:ext cx="4896544" cy="221151"/>
          </a:xfrm>
          <a:prstGeom prst="rect">
            <a:avLst/>
          </a:prstGeom>
          <a:noFill/>
        </p:spPr>
        <p:txBody>
          <a:bodyPr wrap="square" rtlCol="0">
            <a:spAutoFit/>
          </a:bodyPr>
          <a:lstStyle/>
          <a:p>
            <a:pPr algn="r"/>
            <a:r>
              <a:rPr lang="es-ES" sz="900" dirty="0" err="1" smtClean="0">
                <a:solidFill>
                  <a:srgbClr val="C00000"/>
                </a:solidFill>
              </a:rPr>
              <a:t>Agarwal</a:t>
            </a:r>
            <a:r>
              <a:rPr lang="es-ES" sz="900" dirty="0" smtClean="0">
                <a:solidFill>
                  <a:srgbClr val="C00000"/>
                </a:solidFill>
              </a:rPr>
              <a:t> N., et a. </a:t>
            </a:r>
            <a:r>
              <a:rPr lang="es-ES" sz="900" dirty="0" err="1" smtClean="0">
                <a:solidFill>
                  <a:srgbClr val="C00000"/>
                </a:solidFill>
              </a:rPr>
              <a:t>Lancet</a:t>
            </a:r>
            <a:r>
              <a:rPr lang="es-ES" sz="900" dirty="0">
                <a:solidFill>
                  <a:srgbClr val="C00000"/>
                </a:solidFill>
              </a:rPr>
              <a:t> 2023, 4</a:t>
            </a:r>
            <a:r>
              <a:rPr lang="es-ES" sz="900" baseline="30000" dirty="0">
                <a:solidFill>
                  <a:srgbClr val="C00000"/>
                </a:solidFill>
              </a:rPr>
              <a:t>Th</a:t>
            </a:r>
            <a:r>
              <a:rPr lang="es-ES" sz="900" dirty="0">
                <a:solidFill>
                  <a:srgbClr val="C00000"/>
                </a:solidFill>
              </a:rPr>
              <a:t> June, https://doi.org/10.1016/ </a:t>
            </a:r>
            <a:r>
              <a:rPr lang="es-ES" sz="900" dirty="0" smtClean="0">
                <a:solidFill>
                  <a:srgbClr val="C00000"/>
                </a:solidFill>
              </a:rPr>
              <a:t>S0140-6736(23)01055-3</a:t>
            </a:r>
            <a:endParaRPr lang="en-US" sz="900" dirty="0">
              <a:solidFill>
                <a:srgbClr val="C00000"/>
              </a:solidFill>
            </a:endParaRPr>
          </a:p>
        </p:txBody>
      </p:sp>
      <p:sp>
        <p:nvSpPr>
          <p:cNvPr id="4" name="Marcador de texto 4"/>
          <p:cNvSpPr txBox="1">
            <a:spLocks/>
          </p:cNvSpPr>
          <p:nvPr/>
        </p:nvSpPr>
        <p:spPr>
          <a:xfrm>
            <a:off x="3359696" y="764704"/>
            <a:ext cx="5758293" cy="404011"/>
          </a:xfrm>
          <a:prstGeom prst="rect">
            <a:avLst/>
          </a:prstGeom>
          <a:solidFill>
            <a:schemeClr val="accent6">
              <a:lumMod val="40000"/>
              <a:lumOff val="60000"/>
            </a:schemeClr>
          </a:solidFill>
          <a:ln w="28575">
            <a:solidFill>
              <a:srgbClr val="008000"/>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ClrTx/>
              <a:buSzTx/>
              <a:buNone/>
            </a:pPr>
            <a:r>
              <a:rPr lang="es-ES" sz="2000" b="1" dirty="0" err="1" smtClean="0"/>
              <a:t>Talazoparib</a:t>
            </a:r>
            <a:r>
              <a:rPr lang="es-ES" sz="2000" b="1" dirty="0" smtClean="0"/>
              <a:t> + </a:t>
            </a:r>
            <a:r>
              <a:rPr lang="es-ES" sz="2000" b="1" dirty="0" err="1" smtClean="0"/>
              <a:t>Enzalutamida</a:t>
            </a:r>
            <a:r>
              <a:rPr lang="es-ES" sz="2000" b="1" dirty="0" smtClean="0">
                <a:solidFill>
                  <a:schemeClr val="bg1"/>
                </a:solidFill>
              </a:rPr>
              <a:t> </a:t>
            </a:r>
            <a:r>
              <a:rPr lang="es-ES" sz="2000" b="1" dirty="0" smtClean="0"/>
              <a:t>en</a:t>
            </a:r>
            <a:r>
              <a:rPr lang="es-ES" sz="2000" b="1" dirty="0" smtClean="0">
                <a:solidFill>
                  <a:schemeClr val="bg1"/>
                </a:solidFill>
              </a:rPr>
              <a:t> </a:t>
            </a:r>
            <a:r>
              <a:rPr lang="es-ES" sz="2000" b="1" dirty="0" smtClean="0">
                <a:solidFill>
                  <a:srgbClr val="0070C0"/>
                </a:solidFill>
              </a:rPr>
              <a:t>1ª L. en </a:t>
            </a:r>
            <a:r>
              <a:rPr lang="es-ES" sz="2000" b="1" dirty="0" err="1" smtClean="0">
                <a:solidFill>
                  <a:srgbClr val="0070C0"/>
                </a:solidFill>
              </a:rPr>
              <a:t>CPRCm</a:t>
            </a:r>
            <a:endParaRPr lang="es-ES" sz="2000" b="1" dirty="0">
              <a:solidFill>
                <a:srgbClr val="0070C0"/>
              </a:solidFill>
            </a:endParaRPr>
          </a:p>
        </p:txBody>
      </p:sp>
    </p:spTree>
    <p:extLst>
      <p:ext uri="{BB962C8B-B14F-4D97-AF65-F5344CB8AC3E}">
        <p14:creationId xmlns:p14="http://schemas.microsoft.com/office/powerpoint/2010/main" val="235773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7295456" y="6597352"/>
            <a:ext cx="4896544" cy="221151"/>
          </a:xfrm>
          <a:prstGeom prst="rect">
            <a:avLst/>
          </a:prstGeom>
          <a:noFill/>
        </p:spPr>
        <p:txBody>
          <a:bodyPr wrap="square" rtlCol="0">
            <a:spAutoFit/>
          </a:bodyPr>
          <a:lstStyle/>
          <a:p>
            <a:pPr algn="r"/>
            <a:r>
              <a:rPr lang="es-ES" sz="900" dirty="0" err="1" smtClean="0">
                <a:solidFill>
                  <a:srgbClr val="C00000"/>
                </a:solidFill>
              </a:rPr>
              <a:t>Agarwal</a:t>
            </a:r>
            <a:r>
              <a:rPr lang="es-ES" sz="900" dirty="0" smtClean="0">
                <a:solidFill>
                  <a:srgbClr val="C00000"/>
                </a:solidFill>
              </a:rPr>
              <a:t> N., et a. </a:t>
            </a:r>
            <a:r>
              <a:rPr lang="es-ES" sz="900" dirty="0" err="1" smtClean="0">
                <a:solidFill>
                  <a:srgbClr val="C00000"/>
                </a:solidFill>
              </a:rPr>
              <a:t>Lancet</a:t>
            </a:r>
            <a:r>
              <a:rPr lang="es-ES" sz="900" dirty="0">
                <a:solidFill>
                  <a:srgbClr val="C00000"/>
                </a:solidFill>
              </a:rPr>
              <a:t> 2023, 4</a:t>
            </a:r>
            <a:r>
              <a:rPr lang="es-ES" sz="900" baseline="30000" dirty="0">
                <a:solidFill>
                  <a:srgbClr val="C00000"/>
                </a:solidFill>
              </a:rPr>
              <a:t>Th</a:t>
            </a:r>
            <a:r>
              <a:rPr lang="es-ES" sz="900" dirty="0">
                <a:solidFill>
                  <a:srgbClr val="C00000"/>
                </a:solidFill>
              </a:rPr>
              <a:t> June, https://doi.org/10.1016/ </a:t>
            </a:r>
            <a:r>
              <a:rPr lang="es-ES" sz="900" dirty="0" smtClean="0">
                <a:solidFill>
                  <a:srgbClr val="C00000"/>
                </a:solidFill>
              </a:rPr>
              <a:t>S0140-6736(23)01055-3</a:t>
            </a:r>
            <a:endParaRPr lang="en-US" sz="900" dirty="0">
              <a:solidFill>
                <a:srgbClr val="C00000"/>
              </a:solidFill>
            </a:endParaRPr>
          </a:p>
        </p:txBody>
      </p:sp>
      <p:pic>
        <p:nvPicPr>
          <p:cNvPr id="4" name="Imagen 3"/>
          <p:cNvPicPr>
            <a:picLocks noChangeAspect="1"/>
          </p:cNvPicPr>
          <p:nvPr/>
        </p:nvPicPr>
        <p:blipFill>
          <a:blip r:embed="rId3"/>
          <a:stretch>
            <a:fillRect/>
          </a:stretch>
        </p:blipFill>
        <p:spPr>
          <a:xfrm>
            <a:off x="156000" y="180648"/>
            <a:ext cx="5940000" cy="2775188"/>
          </a:xfrm>
          <a:prstGeom prst="rect">
            <a:avLst/>
          </a:prstGeom>
          <a:solidFill>
            <a:srgbClr val="00B050"/>
          </a:solidFill>
          <a:ln>
            <a:solidFill>
              <a:srgbClr val="00B050"/>
            </a:solidFill>
          </a:ln>
        </p:spPr>
      </p:pic>
      <p:pic>
        <p:nvPicPr>
          <p:cNvPr id="5" name="Imagen 4"/>
          <p:cNvPicPr>
            <a:picLocks noChangeAspect="1"/>
          </p:cNvPicPr>
          <p:nvPr/>
        </p:nvPicPr>
        <p:blipFill>
          <a:blip r:embed="rId4"/>
          <a:stretch>
            <a:fillRect/>
          </a:stretch>
        </p:blipFill>
        <p:spPr>
          <a:xfrm>
            <a:off x="6096000" y="188640"/>
            <a:ext cx="5940000" cy="2767196"/>
          </a:xfrm>
          <a:prstGeom prst="rect">
            <a:avLst/>
          </a:prstGeom>
          <a:ln>
            <a:solidFill>
              <a:srgbClr val="00B050"/>
            </a:solidFill>
          </a:ln>
        </p:spPr>
      </p:pic>
      <p:pic>
        <p:nvPicPr>
          <p:cNvPr id="6" name="Imagen 5"/>
          <p:cNvPicPr>
            <a:picLocks noChangeAspect="1"/>
          </p:cNvPicPr>
          <p:nvPr/>
        </p:nvPicPr>
        <p:blipFill>
          <a:blip r:embed="rId5"/>
          <a:stretch>
            <a:fillRect/>
          </a:stretch>
        </p:blipFill>
        <p:spPr>
          <a:xfrm>
            <a:off x="156000" y="2955836"/>
            <a:ext cx="5940000" cy="2784055"/>
          </a:xfrm>
          <a:prstGeom prst="rect">
            <a:avLst/>
          </a:prstGeom>
          <a:ln>
            <a:solidFill>
              <a:srgbClr val="00B050"/>
            </a:solidFill>
          </a:ln>
        </p:spPr>
      </p:pic>
      <p:pic>
        <p:nvPicPr>
          <p:cNvPr id="7" name="Imagen 6"/>
          <p:cNvPicPr>
            <a:picLocks noChangeAspect="1"/>
          </p:cNvPicPr>
          <p:nvPr/>
        </p:nvPicPr>
        <p:blipFill>
          <a:blip r:embed="rId6"/>
          <a:stretch>
            <a:fillRect/>
          </a:stretch>
        </p:blipFill>
        <p:spPr>
          <a:xfrm>
            <a:off x="6096000" y="2951419"/>
            <a:ext cx="5940000" cy="2792890"/>
          </a:xfrm>
          <a:prstGeom prst="rect">
            <a:avLst/>
          </a:prstGeom>
          <a:ln>
            <a:solidFill>
              <a:srgbClr val="00B050"/>
            </a:solidFill>
          </a:ln>
        </p:spPr>
      </p:pic>
      <p:sp>
        <p:nvSpPr>
          <p:cNvPr id="8" name="CuadroTexto 7"/>
          <p:cNvSpPr txBox="1"/>
          <p:nvPr/>
        </p:nvSpPr>
        <p:spPr>
          <a:xfrm>
            <a:off x="191344" y="188640"/>
            <a:ext cx="825867" cy="349968"/>
          </a:xfrm>
          <a:prstGeom prst="rect">
            <a:avLst/>
          </a:prstGeom>
          <a:solidFill>
            <a:schemeClr val="accent6">
              <a:lumMod val="20000"/>
              <a:lumOff val="80000"/>
            </a:schemeClr>
          </a:solidFill>
          <a:ln>
            <a:solidFill>
              <a:schemeClr val="accent6">
                <a:lumMod val="75000"/>
              </a:schemeClr>
            </a:solidFill>
          </a:ln>
        </p:spPr>
        <p:txBody>
          <a:bodyPr wrap="none" rtlCol="0">
            <a:spAutoFit/>
          </a:bodyPr>
          <a:lstStyle/>
          <a:p>
            <a:pPr algn="ctr"/>
            <a:r>
              <a:rPr lang="es-ES" sz="900" b="1" dirty="0" err="1" smtClean="0">
                <a:solidFill>
                  <a:schemeClr val="accent6">
                    <a:lumMod val="75000"/>
                  </a:schemeClr>
                </a:solidFill>
              </a:rPr>
              <a:t>All</a:t>
            </a:r>
            <a:r>
              <a:rPr lang="es-ES" sz="900" b="1" dirty="0" smtClean="0">
                <a:solidFill>
                  <a:schemeClr val="accent6">
                    <a:lumMod val="75000"/>
                  </a:schemeClr>
                </a:solidFill>
              </a:rPr>
              <a:t> </a:t>
            </a:r>
            <a:r>
              <a:rPr lang="es-ES" sz="900" b="1" dirty="0" err="1" smtClean="0">
                <a:solidFill>
                  <a:schemeClr val="accent6">
                    <a:lumMod val="75000"/>
                  </a:schemeClr>
                </a:solidFill>
              </a:rPr>
              <a:t>comers</a:t>
            </a:r>
            <a:endParaRPr lang="es-ES" sz="900" b="1" dirty="0" smtClean="0">
              <a:solidFill>
                <a:schemeClr val="accent6">
                  <a:lumMod val="75000"/>
                </a:schemeClr>
              </a:solidFill>
            </a:endParaRPr>
          </a:p>
          <a:p>
            <a:pPr algn="ctr"/>
            <a:r>
              <a:rPr lang="es-ES" sz="900" dirty="0" smtClean="0">
                <a:solidFill>
                  <a:schemeClr val="accent6">
                    <a:lumMod val="75000"/>
                  </a:schemeClr>
                </a:solidFill>
              </a:rPr>
              <a:t>(402 vs 403)</a:t>
            </a:r>
            <a:endParaRPr lang="en-US" sz="900" dirty="0">
              <a:solidFill>
                <a:schemeClr val="accent6">
                  <a:lumMod val="75000"/>
                </a:schemeClr>
              </a:solidFill>
            </a:endParaRPr>
          </a:p>
        </p:txBody>
      </p:sp>
      <p:sp>
        <p:nvSpPr>
          <p:cNvPr id="9" name="CuadroTexto 8"/>
          <p:cNvSpPr txBox="1"/>
          <p:nvPr/>
        </p:nvSpPr>
        <p:spPr>
          <a:xfrm>
            <a:off x="6132505" y="201319"/>
            <a:ext cx="697627" cy="349968"/>
          </a:xfrm>
          <a:prstGeom prst="rect">
            <a:avLst/>
          </a:prstGeom>
          <a:solidFill>
            <a:schemeClr val="accent2">
              <a:lumMod val="20000"/>
              <a:lumOff val="80000"/>
            </a:schemeClr>
          </a:solidFill>
          <a:ln>
            <a:solidFill>
              <a:srgbClr val="C00000"/>
            </a:solidFill>
          </a:ln>
        </p:spPr>
        <p:txBody>
          <a:bodyPr wrap="none" rtlCol="0">
            <a:spAutoFit/>
          </a:bodyPr>
          <a:lstStyle/>
          <a:p>
            <a:pPr algn="ctr"/>
            <a:r>
              <a:rPr lang="es-ES" sz="900" b="1" dirty="0" smtClean="0">
                <a:solidFill>
                  <a:srgbClr val="C00000"/>
                </a:solidFill>
              </a:rPr>
              <a:t>HRR (+)</a:t>
            </a:r>
          </a:p>
          <a:p>
            <a:pPr algn="ctr"/>
            <a:r>
              <a:rPr lang="es-ES" sz="900" dirty="0" smtClean="0">
                <a:solidFill>
                  <a:srgbClr val="C00000"/>
                </a:solidFill>
              </a:rPr>
              <a:t>(85 vs 85)</a:t>
            </a:r>
            <a:endParaRPr lang="en-US" sz="900" dirty="0">
              <a:solidFill>
                <a:srgbClr val="C00000"/>
              </a:solidFill>
            </a:endParaRPr>
          </a:p>
        </p:txBody>
      </p:sp>
      <p:sp>
        <p:nvSpPr>
          <p:cNvPr id="10" name="CuadroTexto 9"/>
          <p:cNvSpPr txBox="1"/>
          <p:nvPr/>
        </p:nvSpPr>
        <p:spPr>
          <a:xfrm>
            <a:off x="175313" y="2996952"/>
            <a:ext cx="857927" cy="349968"/>
          </a:xfrm>
          <a:prstGeom prst="rect">
            <a:avLst/>
          </a:prstGeom>
          <a:solidFill>
            <a:schemeClr val="accent4">
              <a:lumMod val="20000"/>
              <a:lumOff val="80000"/>
            </a:schemeClr>
          </a:solidFill>
          <a:ln>
            <a:solidFill>
              <a:schemeClr val="accent4">
                <a:lumMod val="50000"/>
              </a:schemeClr>
            </a:solidFill>
          </a:ln>
        </p:spPr>
        <p:txBody>
          <a:bodyPr wrap="none" rtlCol="0">
            <a:spAutoFit/>
          </a:bodyPr>
          <a:lstStyle/>
          <a:p>
            <a:pPr algn="ctr"/>
            <a:r>
              <a:rPr lang="es-ES" sz="900" b="1" dirty="0" smtClean="0">
                <a:solidFill>
                  <a:schemeClr val="accent4">
                    <a:lumMod val="50000"/>
                  </a:schemeClr>
                </a:solidFill>
              </a:rPr>
              <a:t>HRR (-) o ¿?</a:t>
            </a:r>
          </a:p>
          <a:p>
            <a:pPr algn="ctr"/>
            <a:r>
              <a:rPr lang="es-ES" sz="900" dirty="0" smtClean="0">
                <a:solidFill>
                  <a:schemeClr val="accent4">
                    <a:lumMod val="50000"/>
                  </a:schemeClr>
                </a:solidFill>
              </a:rPr>
              <a:t>(317 vs 319)</a:t>
            </a:r>
            <a:endParaRPr lang="en-US" sz="900" dirty="0">
              <a:solidFill>
                <a:schemeClr val="accent4">
                  <a:lumMod val="50000"/>
                </a:schemeClr>
              </a:solidFill>
            </a:endParaRPr>
          </a:p>
        </p:txBody>
      </p:sp>
      <p:sp>
        <p:nvSpPr>
          <p:cNvPr id="11" name="CuadroTexto 10"/>
          <p:cNvSpPr txBox="1"/>
          <p:nvPr/>
        </p:nvSpPr>
        <p:spPr>
          <a:xfrm>
            <a:off x="6144507" y="2964098"/>
            <a:ext cx="825867" cy="349968"/>
          </a:xfrm>
          <a:prstGeom prst="rect">
            <a:avLst/>
          </a:prstGeom>
          <a:solidFill>
            <a:schemeClr val="accent1">
              <a:lumMod val="20000"/>
              <a:lumOff val="80000"/>
            </a:schemeClr>
          </a:solidFill>
          <a:ln>
            <a:solidFill>
              <a:schemeClr val="accent1">
                <a:lumMod val="50000"/>
              </a:schemeClr>
            </a:solidFill>
          </a:ln>
        </p:spPr>
        <p:txBody>
          <a:bodyPr wrap="none" rtlCol="0">
            <a:spAutoFit/>
          </a:bodyPr>
          <a:lstStyle/>
          <a:p>
            <a:pPr algn="ctr"/>
            <a:r>
              <a:rPr lang="es-ES" sz="900" b="1" dirty="0" smtClean="0">
                <a:solidFill>
                  <a:schemeClr val="accent1">
                    <a:lumMod val="50000"/>
                  </a:schemeClr>
                </a:solidFill>
              </a:rPr>
              <a:t>HRR (-) </a:t>
            </a:r>
          </a:p>
          <a:p>
            <a:pPr algn="ctr"/>
            <a:r>
              <a:rPr lang="es-ES" sz="900" dirty="0" smtClean="0">
                <a:solidFill>
                  <a:schemeClr val="accent1">
                    <a:lumMod val="50000"/>
                  </a:schemeClr>
                </a:solidFill>
              </a:rPr>
              <a:t>(188 vs 214)</a:t>
            </a:r>
            <a:endParaRPr lang="en-US" sz="900" dirty="0">
              <a:solidFill>
                <a:schemeClr val="accent1">
                  <a:lumMod val="50000"/>
                </a:schemeClr>
              </a:solidFill>
            </a:endParaRPr>
          </a:p>
        </p:txBody>
      </p:sp>
      <p:sp>
        <p:nvSpPr>
          <p:cNvPr id="12" name="CuadroTexto 11"/>
          <p:cNvSpPr txBox="1"/>
          <p:nvPr/>
        </p:nvSpPr>
        <p:spPr>
          <a:xfrm>
            <a:off x="4151784" y="5980649"/>
            <a:ext cx="4322209" cy="378565"/>
          </a:xfrm>
          <a:prstGeom prst="rect">
            <a:avLst/>
          </a:prstGeom>
          <a:solidFill>
            <a:schemeClr val="bg1">
              <a:lumMod val="95000"/>
            </a:schemeClr>
          </a:solidFill>
          <a:ln>
            <a:solidFill>
              <a:schemeClr val="tx1"/>
            </a:solidFill>
          </a:ln>
        </p:spPr>
        <p:txBody>
          <a:bodyPr wrap="none" rtlCol="0">
            <a:spAutoFit/>
          </a:bodyPr>
          <a:lstStyle/>
          <a:p>
            <a:r>
              <a:rPr lang="es-ES" sz="2000" b="1" dirty="0" smtClean="0"/>
              <a:t>TALAPRO-2, 1ªL. – </a:t>
            </a:r>
            <a:r>
              <a:rPr lang="es-ES" sz="2000" b="1" dirty="0" err="1" smtClean="0"/>
              <a:t>CPRCm</a:t>
            </a:r>
            <a:r>
              <a:rPr lang="es-ES" sz="2000" b="1" dirty="0" smtClean="0"/>
              <a:t> (</a:t>
            </a:r>
            <a:r>
              <a:rPr lang="es-ES" sz="2000" b="1" dirty="0" err="1" smtClean="0"/>
              <a:t>SLPr</a:t>
            </a:r>
            <a:r>
              <a:rPr lang="es-ES" sz="2000" b="1" dirty="0" smtClean="0"/>
              <a:t>)</a:t>
            </a:r>
            <a:endParaRPr lang="en-US" sz="2000" b="1" dirty="0"/>
          </a:p>
        </p:txBody>
      </p:sp>
      <p:sp>
        <p:nvSpPr>
          <p:cNvPr id="13" name="Rectángulo redondeado 12"/>
          <p:cNvSpPr/>
          <p:nvPr/>
        </p:nvSpPr>
        <p:spPr>
          <a:xfrm>
            <a:off x="1559496" y="1772816"/>
            <a:ext cx="2592288" cy="28803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ángulo redondeado 13"/>
          <p:cNvSpPr/>
          <p:nvPr/>
        </p:nvSpPr>
        <p:spPr>
          <a:xfrm>
            <a:off x="7464152" y="1810344"/>
            <a:ext cx="2592288" cy="2880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ángulo redondeado 14"/>
          <p:cNvSpPr/>
          <p:nvPr/>
        </p:nvSpPr>
        <p:spPr>
          <a:xfrm>
            <a:off x="1559496" y="4548004"/>
            <a:ext cx="2592288" cy="288032"/>
          </a:xfrm>
          <a:prstGeom prst="round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ángulo redondeado 15"/>
          <p:cNvSpPr/>
          <p:nvPr/>
        </p:nvSpPr>
        <p:spPr>
          <a:xfrm>
            <a:off x="7464152" y="4529621"/>
            <a:ext cx="2592288" cy="288032"/>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39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872134" y="6577158"/>
            <a:ext cx="2209259" cy="246221"/>
          </a:xfrm>
          <a:prstGeom prst="rect">
            <a:avLst/>
          </a:prstGeom>
        </p:spPr>
        <p:txBody>
          <a:bodyPr wrap="non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0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Ku</a:t>
            </a:r>
            <a:r>
              <a:rPr kumimoji="0" lang="es-ES" sz="10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a:t>
            </a:r>
            <a:r>
              <a:rPr kumimoji="0" lang="es-ES" sz="1000" b="0" i="0" u="none" strike="noStrike" kern="1200" cap="none" spc="0" normalizeH="0" baseline="0" noProof="0" dirty="0">
                <a:ln>
                  <a:noFill/>
                </a:ln>
                <a:solidFill>
                  <a:srgbClr val="C00000"/>
                </a:solidFill>
                <a:effectLst/>
                <a:uLnTx/>
                <a:uFillTx/>
                <a:latin typeface="Arial" panose="020B0604020202020204" pitchFamily="34" charset="0"/>
                <a:ea typeface="+mn-ea"/>
              </a:rPr>
              <a:t>et al. </a:t>
            </a:r>
            <a:r>
              <a:rPr kumimoji="0" lang="da-DK" sz="1000" b="0" i="0" u="none" strike="noStrike" kern="1200" cap="none" spc="0" normalizeH="0" baseline="0" noProof="0" dirty="0">
                <a:ln>
                  <a:noFill/>
                </a:ln>
                <a:solidFill>
                  <a:srgbClr val="C00000"/>
                </a:solidFill>
                <a:effectLst/>
                <a:uLnTx/>
                <a:uFillTx/>
                <a:latin typeface="Arial" panose="020B0604020202020204" pitchFamily="34" charset="0"/>
                <a:ea typeface="+mn-ea"/>
              </a:rPr>
              <a:t>Nat Rev Urol. </a:t>
            </a:r>
            <a:r>
              <a:rPr kumimoji="0" lang="da-DK" sz="1000" b="0" i="0" u="none" strike="noStrike" kern="1200" cap="none" spc="0" normalizeH="0" baseline="0" noProof="0" dirty="0" smtClean="0">
                <a:ln>
                  <a:noFill/>
                </a:ln>
                <a:solidFill>
                  <a:srgbClr val="C00000"/>
                </a:solidFill>
                <a:effectLst/>
                <a:uLnTx/>
                <a:uFillTx/>
                <a:latin typeface="Arial" panose="020B0604020202020204" pitchFamily="34" charset="0"/>
                <a:ea typeface="+mn-ea"/>
              </a:rPr>
              <a:t>2019;16:645–54</a:t>
            </a:r>
          </a:p>
        </p:txBody>
      </p:sp>
      <p:sp>
        <p:nvSpPr>
          <p:cNvPr id="6" name="CuadroTexto 5"/>
          <p:cNvSpPr txBox="1"/>
          <p:nvPr/>
        </p:nvSpPr>
        <p:spPr>
          <a:xfrm>
            <a:off x="5717894" y="305904"/>
            <a:ext cx="6248818" cy="1122871"/>
          </a:xfrm>
          <a:prstGeom prst="rect">
            <a:avLst/>
          </a:prstGeom>
          <a:noFill/>
        </p:spPr>
        <p:txBody>
          <a:bodyPr wrap="square" rtlCol="0">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800" b="1" i="0" u="none" strike="noStrike" kern="1200" cap="none" spc="0" normalizeH="0" baseline="0" noProof="0" dirty="0" smtClean="0">
                <a:ln>
                  <a:noFill/>
                </a:ln>
                <a:solidFill>
                  <a:srgbClr val="C00000"/>
                </a:solidFill>
                <a:effectLst/>
                <a:uLnTx/>
                <a:uFillTx/>
                <a:latin typeface="Arial" panose="020B0604020202020204" pitchFamily="34" charset="0"/>
                <a:ea typeface="+mn-ea"/>
              </a:rPr>
              <a:t>La vía de la reparación del DNA:</a:t>
            </a:r>
          </a:p>
          <a:p>
            <a:pPr marL="285750" marR="0" lvl="0" indent="-285750"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1800" b="1" i="0" u="none" strike="noStrike" kern="1200" cap="none" spc="0" normalizeH="0" baseline="0" noProof="0" dirty="0" smtClean="0">
                <a:ln>
                  <a:noFill/>
                </a:ln>
                <a:solidFill>
                  <a:srgbClr val="0070C0"/>
                </a:solidFill>
                <a:effectLst/>
                <a:uLnTx/>
                <a:uFillTx/>
                <a:latin typeface="Arial" panose="020B0604020202020204" pitchFamily="34" charset="0"/>
                <a:ea typeface="+mn-ea"/>
              </a:rPr>
              <a:t>20% de afectación en HR en </a:t>
            </a:r>
            <a:r>
              <a:rPr kumimoji="0" lang="es-ES" sz="1800" b="1" i="0" u="none" strike="noStrike" kern="1200" cap="none" spc="0" normalizeH="0" baseline="0" noProof="0" dirty="0" err="1" smtClean="0">
                <a:ln>
                  <a:noFill/>
                </a:ln>
                <a:solidFill>
                  <a:srgbClr val="0070C0"/>
                </a:solidFill>
                <a:effectLst/>
                <a:uLnTx/>
                <a:uFillTx/>
                <a:latin typeface="Arial" panose="020B0604020202020204" pitchFamily="34" charset="0"/>
                <a:ea typeface="+mn-ea"/>
              </a:rPr>
              <a:t>CPRCm</a:t>
            </a:r>
            <a:r>
              <a:rPr kumimoji="0" lang="es-ES" sz="1800" b="1" i="0" u="none" strike="noStrike" kern="1200" cap="none" spc="0" normalizeH="0" baseline="0" noProof="0" dirty="0" smtClean="0">
                <a:ln>
                  <a:noFill/>
                </a:ln>
                <a:solidFill>
                  <a:srgbClr val="0070C0"/>
                </a:solidFill>
                <a:effectLst/>
                <a:uLnTx/>
                <a:uFillTx/>
                <a:latin typeface="Arial" panose="020B0604020202020204" pitchFamily="34" charset="0"/>
                <a:ea typeface="+mn-ea"/>
              </a:rPr>
              <a:t>.</a:t>
            </a:r>
          </a:p>
          <a:p>
            <a:pPr marL="285750" marR="0" lvl="0" indent="-285750"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r>
              <a:rPr kumimoji="0" lang="es-ES" sz="1800" b="1" i="0" u="none" strike="noStrike" kern="1200" cap="none" spc="0" normalizeH="0" baseline="0" noProof="0" dirty="0" smtClean="0">
                <a:ln>
                  <a:noFill/>
                </a:ln>
                <a:solidFill>
                  <a:srgbClr val="FF0000"/>
                </a:solidFill>
                <a:effectLst/>
                <a:uLnTx/>
                <a:uFillTx/>
                <a:latin typeface="Arial" panose="020B0604020202020204" pitchFamily="34" charset="0"/>
                <a:ea typeface="+mn-ea"/>
              </a:rPr>
              <a:t>3-5% </a:t>
            </a:r>
            <a:r>
              <a:rPr kumimoji="0" lang="es-ES" sz="1800" b="1" i="0" u="none" strike="noStrike" kern="1200" cap="none" spc="0" normalizeH="0" baseline="0" noProof="0" dirty="0">
                <a:ln>
                  <a:noFill/>
                </a:ln>
                <a:solidFill>
                  <a:srgbClr val="FF0000"/>
                </a:solidFill>
                <a:effectLst/>
                <a:uLnTx/>
                <a:uFillTx/>
                <a:latin typeface="Arial" panose="020B0604020202020204" pitchFamily="34" charset="0"/>
                <a:ea typeface="+mn-ea"/>
              </a:rPr>
              <a:t>de afectación en </a:t>
            </a:r>
            <a:r>
              <a:rPr kumimoji="0" lang="es-ES" sz="1800" b="1" i="0" u="none" strike="noStrike" kern="1200" cap="none" spc="0" normalizeH="0" baseline="0" noProof="0" dirty="0" smtClean="0">
                <a:ln>
                  <a:noFill/>
                </a:ln>
                <a:solidFill>
                  <a:srgbClr val="FF0000"/>
                </a:solidFill>
                <a:effectLst/>
                <a:uLnTx/>
                <a:uFillTx/>
                <a:latin typeface="Arial" panose="020B0604020202020204" pitchFamily="34" charset="0"/>
                <a:ea typeface="+mn-ea"/>
              </a:rPr>
              <a:t>MMR </a:t>
            </a:r>
            <a:r>
              <a:rPr kumimoji="0" lang="es-ES" sz="1800" b="1" i="0" u="none" strike="noStrike" kern="1200" cap="none" spc="0" normalizeH="0" baseline="0" noProof="0" dirty="0">
                <a:ln>
                  <a:noFill/>
                </a:ln>
                <a:solidFill>
                  <a:srgbClr val="FF0000"/>
                </a:solidFill>
                <a:effectLst/>
                <a:uLnTx/>
                <a:uFillTx/>
                <a:latin typeface="Arial" panose="020B0604020202020204" pitchFamily="34" charset="0"/>
                <a:ea typeface="+mn-ea"/>
              </a:rPr>
              <a:t>en </a:t>
            </a:r>
            <a:r>
              <a:rPr kumimoji="0" lang="es-ES" sz="1800" b="1" i="0" u="none" strike="noStrike" kern="1200" cap="none" spc="0" normalizeH="0" baseline="0" noProof="0" dirty="0" err="1">
                <a:ln>
                  <a:noFill/>
                </a:ln>
                <a:solidFill>
                  <a:srgbClr val="FF0000"/>
                </a:solidFill>
                <a:effectLst/>
                <a:uLnTx/>
                <a:uFillTx/>
                <a:latin typeface="Arial" panose="020B0604020202020204" pitchFamily="34" charset="0"/>
                <a:ea typeface="+mn-ea"/>
              </a:rPr>
              <a:t>CPRCm</a:t>
            </a:r>
            <a:r>
              <a:rPr kumimoji="0" lang="es-ES" sz="1800" b="1" i="0" u="none" strike="noStrike" kern="1200" cap="none" spc="0" normalizeH="0" baseline="0" noProof="0" dirty="0" smtClean="0">
                <a:ln>
                  <a:noFill/>
                </a:ln>
                <a:solidFill>
                  <a:srgbClr val="FF0000"/>
                </a:solidFill>
                <a:effectLst/>
                <a:uLnTx/>
                <a:uFillTx/>
                <a:latin typeface="Arial" panose="020B0604020202020204" pitchFamily="34" charset="0"/>
                <a:ea typeface="+mn-ea"/>
              </a:rPr>
              <a:t>.</a:t>
            </a:r>
          </a:p>
          <a:p>
            <a:pPr marL="285750" marR="0" lvl="0" indent="-285750" algn="l" defTabSz="457200" rtl="0" eaLnBrk="1" fontAlgn="base" latinLnBrk="0" hangingPunct="0">
              <a:lnSpc>
                <a:spcPct val="93000"/>
              </a:lnSpc>
              <a:spcBef>
                <a:spcPts val="13"/>
              </a:spcBef>
              <a:spcAft>
                <a:spcPts val="13"/>
              </a:spcAft>
              <a:buClr>
                <a:srgbClr val="000000"/>
              </a:buClr>
              <a:buSzPct val="100000"/>
              <a:buFont typeface="Arial" panose="020B0604020202020204" pitchFamily="34" charset="0"/>
              <a:buChar char="•"/>
              <a:tabLst/>
              <a:defRPr/>
            </a:pPr>
            <a:endParaRPr kumimoji="0" lang="es-ES" sz="1800" b="0" i="0" u="none" strike="noStrike" kern="1200" cap="none" spc="0" normalizeH="0" baseline="0" noProof="0" dirty="0" smtClean="0">
              <a:ln>
                <a:noFill/>
              </a:ln>
              <a:solidFill>
                <a:prstClr val="black"/>
              </a:solidFill>
              <a:effectLst/>
              <a:uLnTx/>
              <a:uFillTx/>
              <a:latin typeface="Arial" panose="020B0604020202020204" pitchFamily="34" charset="0"/>
              <a:ea typeface="+mn-ea"/>
            </a:endParaRPr>
          </a:p>
        </p:txBody>
      </p:sp>
      <p:pic>
        <p:nvPicPr>
          <p:cNvPr id="3" name="Imagen 2"/>
          <p:cNvPicPr>
            <a:picLocks noChangeAspect="1"/>
          </p:cNvPicPr>
          <p:nvPr/>
        </p:nvPicPr>
        <p:blipFill>
          <a:blip r:embed="rId3"/>
          <a:stretch>
            <a:fillRect/>
          </a:stretch>
        </p:blipFill>
        <p:spPr>
          <a:xfrm>
            <a:off x="264369" y="97158"/>
            <a:ext cx="5357723" cy="6480000"/>
          </a:xfrm>
          <a:prstGeom prst="rect">
            <a:avLst/>
          </a:prstGeom>
          <a:ln>
            <a:solidFill>
              <a:srgbClr val="7030A0"/>
            </a:solidFill>
          </a:ln>
        </p:spPr>
      </p:pic>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383" t="1227" r="2109" b="25669"/>
          <a:stretch/>
        </p:blipFill>
        <p:spPr bwMode="auto">
          <a:xfrm>
            <a:off x="6124663" y="1761958"/>
            <a:ext cx="5956730" cy="455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ectángulo redondeado 8"/>
          <p:cNvSpPr/>
          <p:nvPr/>
        </p:nvSpPr>
        <p:spPr>
          <a:xfrm>
            <a:off x="309880" y="1422400"/>
            <a:ext cx="1407160" cy="3078480"/>
          </a:xfrm>
          <a:prstGeom prst="round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redondeado 9"/>
          <p:cNvSpPr/>
          <p:nvPr/>
        </p:nvSpPr>
        <p:spPr>
          <a:xfrm>
            <a:off x="1717040" y="1422400"/>
            <a:ext cx="1714664" cy="3078480"/>
          </a:xfrm>
          <a:prstGeom prst="roundRect">
            <a:avLst/>
          </a:prstGeom>
          <a:noFill/>
          <a:ln w="38100">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36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9872134" y="6577158"/>
            <a:ext cx="2278188" cy="246221"/>
          </a:xfrm>
          <a:prstGeom prst="rect">
            <a:avLst/>
          </a:prstGeom>
        </p:spPr>
        <p:txBody>
          <a:bodyPr wrap="none">
            <a:spAutoFit/>
          </a:bodyP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s-ES" sz="1000" b="0" i="0" u="none" strike="noStrike" kern="1200" cap="none" spc="0" normalizeH="0" baseline="0" noProof="0" dirty="0" err="1" smtClean="0">
                <a:ln>
                  <a:noFill/>
                </a:ln>
                <a:solidFill>
                  <a:srgbClr val="C00000"/>
                </a:solidFill>
                <a:effectLst/>
                <a:uLnTx/>
                <a:uFillTx/>
                <a:latin typeface="Arial" panose="020B0604020202020204" pitchFamily="34" charset="0"/>
                <a:ea typeface="+mn-ea"/>
              </a:rPr>
              <a:t>Abida</a:t>
            </a:r>
            <a:r>
              <a:rPr kumimoji="0" lang="es-ES" sz="1000" b="0" i="0" u="none" strike="noStrike" kern="1200" cap="none" spc="0" normalizeH="0" baseline="0" noProof="0" dirty="0" smtClean="0">
                <a:ln>
                  <a:noFill/>
                </a:ln>
                <a:solidFill>
                  <a:srgbClr val="C00000"/>
                </a:solidFill>
                <a:effectLst/>
                <a:uLnTx/>
                <a:uFillTx/>
                <a:latin typeface="Arial" panose="020B0604020202020204" pitchFamily="34" charset="0"/>
                <a:ea typeface="+mn-ea"/>
              </a:rPr>
              <a:t> </a:t>
            </a:r>
            <a:r>
              <a:rPr kumimoji="0" lang="es-ES" sz="1000" b="0" i="0" u="none" strike="noStrike" kern="1200" cap="none" spc="0" normalizeH="0" baseline="0" noProof="0" dirty="0">
                <a:ln>
                  <a:noFill/>
                </a:ln>
                <a:solidFill>
                  <a:srgbClr val="C00000"/>
                </a:solidFill>
                <a:effectLst/>
                <a:uLnTx/>
                <a:uFillTx/>
                <a:latin typeface="Arial" panose="020B0604020202020204" pitchFamily="34" charset="0"/>
                <a:ea typeface="+mn-ea"/>
              </a:rPr>
              <a:t>et al. </a:t>
            </a:r>
            <a:r>
              <a:rPr kumimoji="0" lang="da-DK" sz="1000" b="0" i="0" u="none" strike="noStrike" kern="1200" cap="none" spc="0" normalizeH="0" baseline="0" noProof="0" dirty="0" smtClean="0">
                <a:ln>
                  <a:noFill/>
                </a:ln>
                <a:solidFill>
                  <a:srgbClr val="C00000"/>
                </a:solidFill>
                <a:effectLst/>
                <a:uLnTx/>
                <a:uFillTx/>
                <a:latin typeface="Arial" panose="020B0604020202020204" pitchFamily="34" charset="0"/>
                <a:ea typeface="+mn-ea"/>
              </a:rPr>
              <a:t>JAMA Oncol</a:t>
            </a:r>
            <a:r>
              <a:rPr kumimoji="0" lang="da-DK" sz="1000" b="0" i="0" u="none" strike="noStrike" kern="1200" cap="none" spc="0" normalizeH="0" baseline="0" noProof="0" dirty="0">
                <a:ln>
                  <a:noFill/>
                </a:ln>
                <a:solidFill>
                  <a:srgbClr val="C00000"/>
                </a:solidFill>
                <a:effectLst/>
                <a:uLnTx/>
                <a:uFillTx/>
                <a:latin typeface="Arial" panose="020B0604020202020204" pitchFamily="34" charset="0"/>
                <a:ea typeface="+mn-ea"/>
              </a:rPr>
              <a:t>. </a:t>
            </a:r>
            <a:r>
              <a:rPr kumimoji="0" lang="da-DK" sz="1000" b="0" i="0" u="none" strike="noStrike" kern="1200" cap="none" spc="0" normalizeH="0" baseline="0" noProof="0" dirty="0" smtClean="0">
                <a:ln>
                  <a:noFill/>
                </a:ln>
                <a:solidFill>
                  <a:srgbClr val="C00000"/>
                </a:solidFill>
                <a:effectLst/>
                <a:uLnTx/>
                <a:uFillTx/>
                <a:latin typeface="Arial" panose="020B0604020202020204" pitchFamily="34" charset="0"/>
                <a:ea typeface="+mn-ea"/>
              </a:rPr>
              <a:t>2019;5:471–8</a:t>
            </a:r>
          </a:p>
        </p:txBody>
      </p:sp>
      <p:pic>
        <p:nvPicPr>
          <p:cNvPr id="4" name="Imagen 3"/>
          <p:cNvPicPr>
            <a:picLocks noChangeAspect="1"/>
          </p:cNvPicPr>
          <p:nvPr/>
        </p:nvPicPr>
        <p:blipFill>
          <a:blip r:embed="rId3"/>
          <a:stretch>
            <a:fillRect/>
          </a:stretch>
        </p:blipFill>
        <p:spPr>
          <a:xfrm>
            <a:off x="1354938" y="97158"/>
            <a:ext cx="9532645" cy="6480000"/>
          </a:xfrm>
          <a:prstGeom prst="rect">
            <a:avLst/>
          </a:prstGeom>
        </p:spPr>
      </p:pic>
      <p:sp>
        <p:nvSpPr>
          <p:cNvPr id="2" name="Marcador de número de diapositiva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FEC86-6370-45C1-AFC0-DB70C5851E89}"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038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19783" y="693336"/>
            <a:ext cx="7856737" cy="5760000"/>
          </a:xfrm>
          <a:prstGeom prst="rect">
            <a:avLst/>
          </a:prstGeom>
        </p:spPr>
      </p:pic>
      <p:sp>
        <p:nvSpPr>
          <p:cNvPr id="3" name="Rectángulo 2"/>
          <p:cNvSpPr/>
          <p:nvPr/>
        </p:nvSpPr>
        <p:spPr>
          <a:xfrm>
            <a:off x="6037258" y="6503863"/>
            <a:ext cx="6096000" cy="430887"/>
          </a:xfrm>
          <a:prstGeom prst="rect">
            <a:avLst/>
          </a:prstGeom>
        </p:spPr>
        <p:txBody>
          <a:bodyPr>
            <a:spAutoFit/>
          </a:bodyPr>
          <a:lstStyle/>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hlinkClick r:id="rId3"/>
              </a:rPr>
              <a:t>https://pinkhope.org.au/what-it-means-for-men-who-carry-a-brca-gene-fault/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endParaRPr>
          </a:p>
          <a:p>
            <a:pPr marL="0" marR="0" lvl="0" indent="0" algn="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endParaRPr>
          </a:p>
        </p:txBody>
      </p:sp>
      <p:sp>
        <p:nvSpPr>
          <p:cNvPr id="4" name="Rectángulo redondeado 3"/>
          <p:cNvSpPr/>
          <p:nvPr/>
        </p:nvSpPr>
        <p:spPr>
          <a:xfrm>
            <a:off x="8410650" y="2325749"/>
            <a:ext cx="2043953" cy="1912470"/>
          </a:xfrm>
          <a:prstGeom prst="roundRect">
            <a:avLst/>
          </a:prstGeom>
          <a:noFill/>
          <a:ln w="76200">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ángulo redondeado 4"/>
          <p:cNvSpPr/>
          <p:nvPr/>
        </p:nvSpPr>
        <p:spPr>
          <a:xfrm>
            <a:off x="3001944" y="2313797"/>
            <a:ext cx="1583765" cy="1912470"/>
          </a:xfrm>
          <a:prstGeom prst="roundRect">
            <a:avLst/>
          </a:prstGeom>
          <a:noFill/>
          <a:ln w="76200">
            <a:solidFill>
              <a:srgbClr val="2E6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Marcador de número de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D18FE-5FC9-44E2-8A15-ECB6392323AA}"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ángulo: esquinas redondeadas 2"/>
          <p:cNvSpPr>
            <a:spLocks noChangeArrowheads="1"/>
          </p:cNvSpPr>
          <p:nvPr/>
        </p:nvSpPr>
        <p:spPr bwMode="auto">
          <a:xfrm>
            <a:off x="144459" y="116956"/>
            <a:ext cx="7405519" cy="649694"/>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457200"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altLang="es-ES" sz="3200" b="1" i="0" u="none" strike="noStrike" kern="1200" cap="none" spc="0" normalizeH="0" baseline="0" noProof="0" dirty="0" smtClean="0">
                <a:ln>
                  <a:noFill/>
                </a:ln>
                <a:solidFill>
                  <a:srgbClr val="800000"/>
                </a:solidFill>
                <a:effectLst/>
                <a:uLnTx/>
                <a:uFillTx/>
                <a:latin typeface="Calibri" panose="020F0502020204030204"/>
                <a:ea typeface="+mn-ea"/>
              </a:rPr>
              <a:t>Y otros tumores además de próstata:</a:t>
            </a:r>
            <a:endParaRPr kumimoji="0" lang="es-ES" altLang="es-ES" sz="3200" b="0" i="0" u="none" strike="noStrike" kern="1200" cap="none" spc="0" normalizeH="0" baseline="0" noProof="0" dirty="0">
              <a:ln>
                <a:noFill/>
              </a:ln>
              <a:solidFill>
                <a:srgbClr val="800000"/>
              </a:solidFill>
              <a:effectLst/>
              <a:uLnTx/>
              <a:uFillTx/>
              <a:latin typeface="Calibri" panose="020F0502020204030204"/>
              <a:ea typeface="+mn-ea"/>
            </a:endParaRPr>
          </a:p>
        </p:txBody>
      </p:sp>
      <p:pic>
        <p:nvPicPr>
          <p:cNvPr id="8" name="Imagen 7"/>
          <p:cNvPicPr>
            <a:picLocks noChangeAspect="1"/>
          </p:cNvPicPr>
          <p:nvPr/>
        </p:nvPicPr>
        <p:blipFill>
          <a:blip r:embed="rId4"/>
          <a:stretch>
            <a:fillRect/>
          </a:stretch>
        </p:blipFill>
        <p:spPr>
          <a:xfrm>
            <a:off x="311628" y="1412776"/>
            <a:ext cx="1984586" cy="3753791"/>
          </a:xfrm>
          <a:prstGeom prst="rect">
            <a:avLst/>
          </a:prstGeom>
        </p:spPr>
      </p:pic>
    </p:spTree>
    <p:extLst>
      <p:ext uri="{BB962C8B-B14F-4D97-AF65-F5344CB8AC3E}">
        <p14:creationId xmlns:p14="http://schemas.microsoft.com/office/powerpoint/2010/main" val="2209170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CuadroTexto 3"/>
          <p:cNvSpPr txBox="1"/>
          <p:nvPr/>
        </p:nvSpPr>
        <p:spPr>
          <a:xfrm>
            <a:off x="550628" y="1201865"/>
            <a:ext cx="4902339"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400" b="0" i="0" u="none" strike="noStrike" kern="1200" cap="none" spc="0" normalizeH="0" baseline="0" noProof="0" dirty="0">
                <a:ln>
                  <a:noFill/>
                </a:ln>
                <a:solidFill>
                  <a:prstClr val="black"/>
                </a:solidFill>
                <a:effectLst/>
                <a:uLnTx/>
                <a:uFillTx/>
                <a:latin typeface="Brush Script MT" panose="03060802040406070304" pitchFamily="66" charset="0"/>
                <a:ea typeface="+mn-ea"/>
                <a:cs typeface="Arial" panose="020B0604020202020204" pitchFamily="34" charset="0"/>
              </a:rPr>
              <a:t>Si quieres llegar rápido,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400" b="0" i="0" u="none" strike="noStrike" kern="1200" cap="none" spc="0" normalizeH="0" baseline="0" noProof="0" dirty="0" smtClean="0">
                <a:ln>
                  <a:noFill/>
                </a:ln>
                <a:solidFill>
                  <a:prstClr val="black"/>
                </a:solidFill>
                <a:effectLst/>
                <a:uLnTx/>
                <a:uFillTx/>
                <a:latin typeface="Brush Script MT" panose="03060802040406070304" pitchFamily="66" charset="0"/>
                <a:ea typeface="+mn-ea"/>
                <a:cs typeface="Arial" panose="020B0604020202020204" pitchFamily="34" charset="0"/>
              </a:rPr>
              <a:t>camina solo,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400" b="0" i="0" u="none" strike="noStrike" kern="1200" cap="none" spc="0" normalizeH="0" baseline="0" noProof="0" dirty="0">
              <a:ln>
                <a:noFill/>
              </a:ln>
              <a:solidFill>
                <a:prstClr val="black"/>
              </a:solidFill>
              <a:effectLst/>
              <a:uLnTx/>
              <a:uFillTx/>
              <a:latin typeface="Brush Script MT" panose="03060802040406070304" pitchFamily="66"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400" b="0" i="0" u="none" strike="noStrike" kern="1200" cap="none" spc="0" normalizeH="0" baseline="0" noProof="0" dirty="0" smtClean="0">
                <a:ln>
                  <a:noFill/>
                </a:ln>
                <a:solidFill>
                  <a:prstClr val="black"/>
                </a:solidFill>
                <a:effectLst/>
                <a:uLnTx/>
                <a:uFillTx/>
                <a:latin typeface="Brush Script MT" panose="03060802040406070304" pitchFamily="66" charset="0"/>
                <a:ea typeface="+mn-ea"/>
                <a:cs typeface="Arial" panose="020B0604020202020204" pitchFamily="34" charset="0"/>
              </a:rPr>
              <a:t>si </a:t>
            </a:r>
            <a:r>
              <a:rPr kumimoji="0" lang="es-ES" sz="4400" b="0" i="0" u="none" strike="noStrike" kern="1200" cap="none" spc="0" normalizeH="0" baseline="0" noProof="0" dirty="0">
                <a:ln>
                  <a:noFill/>
                </a:ln>
                <a:solidFill>
                  <a:prstClr val="black"/>
                </a:solidFill>
                <a:effectLst/>
                <a:uLnTx/>
                <a:uFillTx/>
                <a:latin typeface="Brush Script MT" panose="03060802040406070304" pitchFamily="66" charset="0"/>
                <a:ea typeface="+mn-ea"/>
                <a:cs typeface="Arial" panose="020B0604020202020204" pitchFamily="34" charset="0"/>
              </a:rPr>
              <a:t>quieres llegar lejos, </a:t>
            </a:r>
            <a:endParaRPr kumimoji="0" lang="es-ES" sz="4400" b="0" i="0" u="none" strike="noStrike" kern="1200" cap="none" spc="0" normalizeH="0" baseline="0" noProof="0" dirty="0" smtClean="0">
              <a:ln>
                <a:noFill/>
              </a:ln>
              <a:solidFill>
                <a:prstClr val="black"/>
              </a:solidFill>
              <a:effectLst/>
              <a:uLnTx/>
              <a:uFillTx/>
              <a:latin typeface="Brush Script MT" panose="03060802040406070304" pitchFamily="66"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400" b="0" i="0" u="none" strike="noStrike" kern="1200" cap="none" spc="0" normalizeH="0" baseline="0" noProof="0" dirty="0" smtClean="0">
                <a:ln>
                  <a:noFill/>
                </a:ln>
                <a:solidFill>
                  <a:prstClr val="black"/>
                </a:solidFill>
                <a:effectLst/>
                <a:uLnTx/>
                <a:uFillTx/>
                <a:latin typeface="Brush Script MT" panose="03060802040406070304" pitchFamily="66" charset="0"/>
                <a:ea typeface="+mn-ea"/>
                <a:cs typeface="Arial" panose="020B0604020202020204" pitchFamily="34" charset="0"/>
              </a:rPr>
              <a:t>camina acompañado.</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smtClean="0">
              <a:ln>
                <a:noFill/>
              </a:ln>
              <a:solidFill>
                <a:prstClr val="black"/>
              </a:solidFill>
              <a:effectLst/>
              <a:uLnTx/>
              <a:uFillTx/>
              <a:latin typeface="Brush Script MT" panose="03060802040406070304" pitchFamily="66"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smtClean="0">
                <a:ln>
                  <a:noFill/>
                </a:ln>
                <a:solidFill>
                  <a:prstClr val="black"/>
                </a:solidFill>
                <a:effectLst/>
                <a:uLnTx/>
                <a:uFillTx/>
                <a:latin typeface="Brush Script MT" panose="03060802040406070304" pitchFamily="66" charset="0"/>
                <a:ea typeface="+mn-ea"/>
                <a:cs typeface="Arial" panose="020B0604020202020204" pitchFamily="34" charset="0"/>
              </a:rPr>
              <a:t>Proverbio africano</a:t>
            </a:r>
            <a:endParaRPr kumimoji="0" lang="es-ES" sz="1800" b="0" i="0" u="none" strike="noStrike" kern="1200" cap="none" spc="0" normalizeH="0" baseline="0" noProof="0" dirty="0">
              <a:ln>
                <a:noFill/>
              </a:ln>
              <a:solidFill>
                <a:prstClr val="black"/>
              </a:solidFill>
              <a:effectLst/>
              <a:uLnTx/>
              <a:uFillTx/>
              <a:latin typeface="Brush Script MT" panose="03060802040406070304" pitchFamily="66" charset="0"/>
              <a:ea typeface="+mn-ea"/>
              <a:cs typeface="Arial" panose="020B0604020202020204" pitchFamily="34" charset="0"/>
            </a:endParaRPr>
          </a:p>
        </p:txBody>
      </p:sp>
      <p:sp>
        <p:nvSpPr>
          <p:cNvPr id="6" name="Rectángulo redondeado 5"/>
          <p:cNvSpPr/>
          <p:nvPr/>
        </p:nvSpPr>
        <p:spPr>
          <a:xfrm>
            <a:off x="322729" y="3217802"/>
            <a:ext cx="4356847" cy="1429501"/>
          </a:xfrm>
          <a:prstGeom prst="roundRect">
            <a:avLst/>
          </a:prstGeom>
          <a:noFill/>
          <a:ln w="5715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p:cNvPicPr>
            <a:picLocks noChangeAspect="1"/>
          </p:cNvPicPr>
          <p:nvPr/>
        </p:nvPicPr>
        <p:blipFill>
          <a:blip r:embed="rId2"/>
          <a:stretch>
            <a:fillRect/>
          </a:stretch>
        </p:blipFill>
        <p:spPr>
          <a:xfrm>
            <a:off x="5491864" y="1094979"/>
            <a:ext cx="6364776" cy="4773582"/>
          </a:xfrm>
          <a:prstGeom prst="roundRect">
            <a:avLst>
              <a:gd name="adj" fmla="val 8594"/>
            </a:avLst>
          </a:prstGeom>
          <a:solidFill>
            <a:srgbClr val="FFFFFF">
              <a:shade val="85000"/>
            </a:srgbClr>
          </a:solidFill>
          <a:ln>
            <a:solidFill>
              <a:srgbClr val="920000"/>
            </a:solidFill>
          </a:ln>
          <a:effectLst>
            <a:reflection blurRad="12700" stA="38000" endPos="28000" dist="5000" dir="5400000" sy="-100000" algn="bl" rotWithShape="0"/>
          </a:effectLst>
        </p:spPr>
      </p:pic>
      <p:sp>
        <p:nvSpPr>
          <p:cNvPr id="8" name="CuadroTexto 7"/>
          <p:cNvSpPr txBox="1"/>
          <p:nvPr/>
        </p:nvSpPr>
        <p:spPr>
          <a:xfrm>
            <a:off x="5491864" y="5868561"/>
            <a:ext cx="63647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Grupo Interdisciplinar ‘ASGECAP’</a:t>
            </a:r>
          </a:p>
        </p:txBody>
      </p:sp>
      <p:sp>
        <p:nvSpPr>
          <p:cNvPr id="2" name="CuadroTexto 1"/>
          <p:cNvSpPr txBox="1"/>
          <p:nvPr/>
        </p:nvSpPr>
        <p:spPr>
          <a:xfrm>
            <a:off x="311043" y="5576538"/>
            <a:ext cx="4830882"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800" b="1" i="1" u="none" strike="noStrike" kern="1200" cap="none" spc="0" normalizeH="0" baseline="0" noProof="0" dirty="0" smtClean="0">
                <a:ln>
                  <a:noFill/>
                </a:ln>
                <a:solidFill>
                  <a:srgbClr val="002060"/>
                </a:solidFill>
                <a:effectLst/>
                <a:uLnTx/>
                <a:uFillTx/>
                <a:latin typeface="Calibri" panose="020F0502020204030204"/>
                <a:ea typeface="+mn-ea"/>
                <a:cs typeface="Arial" panose="020B0604020202020204" pitchFamily="34" charset="0"/>
                <a:sym typeface="Symbol" panose="05050102010706020507" pitchFamily="18" charset="2"/>
              </a:rPr>
              <a:t> </a:t>
            </a:r>
            <a:r>
              <a:rPr kumimoji="0" lang="es-ES" sz="1800" b="1" i="1" u="none" strike="noStrike" kern="1200" cap="none" spc="0" normalizeH="0" baseline="0" noProof="0" dirty="0" smtClean="0">
                <a:ln>
                  <a:noFill/>
                </a:ln>
                <a:solidFill>
                  <a:srgbClr val="002060"/>
                </a:solidFill>
                <a:effectLst/>
                <a:uLnTx/>
                <a:uFillTx/>
                <a:latin typeface="+mn-lt"/>
                <a:ea typeface="+mn-ea"/>
                <a:cs typeface="Arial" panose="020B0604020202020204" pitchFamily="34" charset="0"/>
              </a:rPr>
              <a:t>Urología + </a:t>
            </a:r>
            <a:r>
              <a:rPr kumimoji="0" lang="es-ES" sz="1800" b="1"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Oncología Radioterápica </a:t>
            </a:r>
            <a:r>
              <a:rPr kumimoji="0" lang="es-ES" sz="1800" b="1" i="1" u="none" strike="noStrike" kern="1200" cap="none" spc="0" normalizeH="0" baseline="0" noProof="0" dirty="0" smtClean="0">
                <a:ln>
                  <a:noFill/>
                </a:ln>
                <a:solidFill>
                  <a:srgbClr val="002060"/>
                </a:solidFill>
                <a:effectLst/>
                <a:uLnTx/>
                <a:uFillTx/>
                <a:latin typeface="+mn-lt"/>
                <a:ea typeface="+mn-ea"/>
                <a:cs typeface="Arial" panose="020B0604020202020204" pitchFamily="34" charset="0"/>
              </a:rPr>
              <a:t>+ Genética  + Oncología </a:t>
            </a:r>
            <a:r>
              <a:rPr kumimoji="0" lang="es-ES" sz="1800" b="1"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Médica </a:t>
            </a:r>
            <a:r>
              <a:rPr kumimoji="0" lang="es-ES" sz="1800" b="1" i="1" u="none" strike="noStrike" kern="1200" cap="none" spc="0" normalizeH="0" baseline="0" noProof="0" dirty="0" smtClean="0">
                <a:ln>
                  <a:noFill/>
                </a:ln>
                <a:solidFill>
                  <a:srgbClr val="002060"/>
                </a:solidFill>
                <a:effectLst/>
                <a:uLnTx/>
                <a:uFillTx/>
                <a:latin typeface="+mn-lt"/>
                <a:ea typeface="+mn-ea"/>
                <a:cs typeface="Arial" panose="020B0604020202020204" pitchFamily="34" charset="0"/>
              </a:rPr>
              <a:t>+ Anatomía Patológica</a:t>
            </a:r>
            <a:endParaRPr kumimoji="0" lang="es-ES" sz="1800" b="1" i="1" u="none" strike="noStrike" kern="1200" cap="none" spc="0" normalizeH="0" baseline="0" noProof="0" dirty="0">
              <a:ln>
                <a:noFill/>
              </a:ln>
              <a:solidFill>
                <a:srgbClr val="002060"/>
              </a:solidFill>
              <a:effectLst/>
              <a:uLnTx/>
              <a:uFillTx/>
              <a:latin typeface="+mn-lt"/>
              <a:ea typeface="+mn-ea"/>
              <a:cs typeface="Arial" panose="020B0604020202020204" pitchFamily="34" charset="0"/>
            </a:endParaRPr>
          </a:p>
        </p:txBody>
      </p:sp>
      <p:sp>
        <p:nvSpPr>
          <p:cNvPr id="5" name="CuadroTexto 4"/>
          <p:cNvSpPr txBox="1"/>
          <p:nvPr/>
        </p:nvSpPr>
        <p:spPr>
          <a:xfrm>
            <a:off x="1271464" y="308786"/>
            <a:ext cx="9478767" cy="550279"/>
          </a:xfrm>
          <a:prstGeom prst="rect">
            <a:avLst/>
          </a:prstGeom>
          <a:noFill/>
        </p:spPr>
        <p:txBody>
          <a:bodyPr wrap="square" rtlCol="0">
            <a:spAutoFit/>
          </a:bodyPr>
          <a:lstStyle/>
          <a:p>
            <a:pPr algn="ctr"/>
            <a:r>
              <a:rPr lang="es-ES" sz="3200" b="1" dirty="0" smtClean="0">
                <a:solidFill>
                  <a:schemeClr val="bg1"/>
                </a:solidFill>
                <a:effectLst>
                  <a:outerShdw blurRad="38100" dist="38100" dir="2700000" algn="tl">
                    <a:srgbClr val="000000">
                      <a:alpha val="43137"/>
                    </a:srgbClr>
                  </a:outerShdw>
                </a:effectLst>
              </a:rPr>
              <a:t>¿Cómo implementar todo esto?</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286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25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6771319" y="200943"/>
            <a:ext cx="5110951" cy="646331"/>
          </a:xfrm>
          <a:prstGeom prst="rect">
            <a:avLst/>
          </a:prstGeom>
          <a:solidFill>
            <a:srgbClr val="640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PROTOCOLO ASISTENCIAL</a:t>
            </a:r>
            <a:endParaRPr kumimoji="0" lang="es-E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Imagen 1"/>
          <p:cNvPicPr>
            <a:picLocks noChangeAspect="1"/>
          </p:cNvPicPr>
          <p:nvPr/>
        </p:nvPicPr>
        <p:blipFill>
          <a:blip r:embed="rId3"/>
          <a:stretch>
            <a:fillRect/>
          </a:stretch>
        </p:blipFill>
        <p:spPr>
          <a:xfrm>
            <a:off x="1042426" y="346221"/>
            <a:ext cx="4745726" cy="5893885"/>
          </a:xfrm>
          <a:prstGeom prst="roundRect">
            <a:avLst>
              <a:gd name="adj" fmla="val 8594"/>
            </a:avLst>
          </a:prstGeom>
          <a:solidFill>
            <a:srgbClr val="FFFFFF">
              <a:shade val="85000"/>
            </a:srgbClr>
          </a:solidFill>
          <a:ln w="28575">
            <a:solidFill>
              <a:srgbClr val="002060"/>
            </a:solidFill>
          </a:ln>
          <a:effectLst>
            <a:reflection blurRad="12700" stA="38000" endPos="28000" dist="5000" dir="5400000" sy="-100000" algn="bl" rotWithShape="0"/>
          </a:effectLst>
        </p:spPr>
      </p:pic>
      <p:grpSp>
        <p:nvGrpSpPr>
          <p:cNvPr id="7" name="Grupo 6"/>
          <p:cNvGrpSpPr/>
          <p:nvPr/>
        </p:nvGrpSpPr>
        <p:grpSpPr>
          <a:xfrm>
            <a:off x="8007240" y="1083842"/>
            <a:ext cx="2810305" cy="5569645"/>
            <a:chOff x="7998694" y="1229120"/>
            <a:chExt cx="2810305" cy="5569645"/>
          </a:xfrm>
        </p:grpSpPr>
        <p:grpSp>
          <p:nvGrpSpPr>
            <p:cNvPr id="5" name="Grupo 4"/>
            <p:cNvGrpSpPr/>
            <p:nvPr/>
          </p:nvGrpSpPr>
          <p:grpSpPr>
            <a:xfrm>
              <a:off x="7998694" y="1229120"/>
              <a:ext cx="2810276" cy="4128086"/>
              <a:chOff x="8692991" y="762000"/>
              <a:chExt cx="2810276" cy="4128086"/>
            </a:xfrm>
          </p:grpSpPr>
          <p:sp>
            <p:nvSpPr>
              <p:cNvPr id="3" name="CuadroTexto 2"/>
              <p:cNvSpPr txBox="1"/>
              <p:nvPr/>
            </p:nvSpPr>
            <p:spPr>
              <a:xfrm>
                <a:off x="8892969" y="762000"/>
                <a:ext cx="2410340" cy="646331"/>
              </a:xfrm>
              <a:prstGeom prst="rect">
                <a:avLst/>
              </a:prstGeom>
              <a:solidFill>
                <a:srgbClr val="81005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Inicio Grupo de Trabajo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2017</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Flecha abajo 3"/>
              <p:cNvSpPr/>
              <p:nvPr/>
            </p:nvSpPr>
            <p:spPr>
              <a:xfrm>
                <a:off x="9957462" y="1580466"/>
                <a:ext cx="281354" cy="495597"/>
              </a:xfrm>
              <a:prstGeom prst="downArrow">
                <a:avLst/>
              </a:prstGeom>
              <a:solidFill>
                <a:srgbClr val="8100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p:cNvSpPr txBox="1"/>
              <p:nvPr/>
            </p:nvSpPr>
            <p:spPr>
              <a:xfrm>
                <a:off x="8692991" y="2248198"/>
                <a:ext cx="2810276" cy="1200329"/>
              </a:xfrm>
              <a:prstGeom prst="rect">
                <a:avLst/>
              </a:prstGeom>
              <a:solidFill>
                <a:srgbClr val="81005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Confección de Protocolo de Asesoramiento Genético en </a:t>
                </a:r>
                <a:r>
                  <a:rPr kumimoji="0" lang="es-ES" sz="18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Línea Germinal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2017 - 2018</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8" name="Flecha abajo 7"/>
              <p:cNvSpPr/>
              <p:nvPr/>
            </p:nvSpPr>
            <p:spPr>
              <a:xfrm>
                <a:off x="9957462" y="3647163"/>
                <a:ext cx="281354" cy="495597"/>
              </a:xfrm>
              <a:prstGeom prst="downArrow">
                <a:avLst/>
              </a:prstGeom>
              <a:solidFill>
                <a:srgbClr val="8100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uadroTexto 8"/>
              <p:cNvSpPr txBox="1"/>
              <p:nvPr/>
            </p:nvSpPr>
            <p:spPr>
              <a:xfrm>
                <a:off x="8693011" y="4243755"/>
                <a:ext cx="2810256" cy="646331"/>
              </a:xfrm>
              <a:prstGeom prst="rect">
                <a:avLst/>
              </a:prstGeom>
              <a:solidFill>
                <a:srgbClr val="00206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Implementación Asistencial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2019</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sp>
          <p:nvSpPr>
            <p:cNvPr id="11" name="Flecha abajo 10"/>
            <p:cNvSpPr/>
            <p:nvPr/>
          </p:nvSpPr>
          <p:spPr>
            <a:xfrm>
              <a:off x="9263165" y="5555842"/>
              <a:ext cx="281354" cy="49559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p:cNvSpPr txBox="1"/>
            <p:nvPr/>
          </p:nvSpPr>
          <p:spPr>
            <a:xfrm>
              <a:off x="7998695" y="6152434"/>
              <a:ext cx="2810304" cy="646331"/>
            </a:xfrm>
            <a:prstGeom prst="rect">
              <a:avLst/>
            </a:prstGeom>
            <a:solidFill>
              <a:srgbClr val="25391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Revisión / Actualización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2022</a:t>
              </a:r>
              <a:endParaRPr kumimoji="0" lang="es-E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126391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2"/>
          <p:cNvSpPr>
            <a:spLocks noChangeArrowheads="1"/>
          </p:cNvSpPr>
          <p:nvPr/>
        </p:nvSpPr>
        <p:spPr bwMode="auto">
          <a:xfrm>
            <a:off x="1847528" y="1867846"/>
            <a:ext cx="4761095" cy="3569397"/>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182563"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1800" b="1" i="0" u="none" strike="noStrike" kern="1200" cap="none" spc="0" normalizeH="0" baseline="0" noProof="0" dirty="0">
                <a:ln>
                  <a:noFill/>
                </a:ln>
                <a:solidFill>
                  <a:srgbClr val="7C0611"/>
                </a:solidFill>
                <a:effectLst/>
                <a:uLnTx/>
                <a:uFillTx/>
                <a:latin typeface="Calibri" panose="020F0502020204030204"/>
                <a:ea typeface="+mn-ea"/>
                <a:cs typeface="Arial" panose="020B0604020202020204" pitchFamily="34" charset="0"/>
              </a:rPr>
              <a:t>Varón diagnosticado de </a:t>
            </a:r>
            <a:r>
              <a:rPr kumimoji="0" lang="es-ES" altLang="es-ES" sz="1800" b="1" i="0" u="none" strike="noStrike" kern="1200" cap="none" spc="0" normalizeH="0" baseline="0" noProof="0" dirty="0" err="1">
                <a:ln>
                  <a:noFill/>
                </a:ln>
                <a:solidFill>
                  <a:srgbClr val="7C0611"/>
                </a:solidFill>
                <a:effectLst/>
                <a:uLnTx/>
                <a:uFillTx/>
                <a:latin typeface="Calibri" panose="020F0502020204030204"/>
                <a:ea typeface="+mn-ea"/>
                <a:cs typeface="Arial" panose="020B0604020202020204" pitchFamily="34" charset="0"/>
              </a:rPr>
              <a:t>CaP</a:t>
            </a:r>
            <a:r>
              <a:rPr kumimoji="0" lang="es-ES" altLang="es-ES" sz="1800" b="1" i="0" u="none" strike="noStrike" kern="1200" cap="none" spc="0" normalizeH="0" baseline="0" noProof="0" dirty="0">
                <a:ln>
                  <a:noFill/>
                </a:ln>
                <a:solidFill>
                  <a:srgbClr val="7C0611"/>
                </a:solidFill>
                <a:effectLst/>
                <a:uLnTx/>
                <a:uFillTx/>
                <a:latin typeface="Calibri" panose="020F0502020204030204"/>
                <a:ea typeface="+mn-ea"/>
                <a:cs typeface="Arial" panose="020B0604020202020204" pitchFamily="34" charset="0"/>
              </a:rPr>
              <a:t>, </a:t>
            </a:r>
            <a:r>
              <a:rPr kumimoji="0" lang="es-ES" altLang="es-ES" sz="1800" b="0" i="0" u="none" strike="noStrike" kern="1200" cap="none" spc="0" normalizeH="0" baseline="0" noProof="0" dirty="0">
                <a:ln>
                  <a:noFill/>
                </a:ln>
                <a:solidFill>
                  <a:srgbClr val="7C0611"/>
                </a:solidFill>
                <a:effectLst/>
                <a:uLnTx/>
                <a:uFillTx/>
                <a:latin typeface="Calibri" panose="020F0502020204030204"/>
                <a:ea typeface="+mn-ea"/>
                <a:cs typeface="Arial" panose="020B0604020202020204" pitchFamily="34" charset="0"/>
              </a:rPr>
              <a:t>candidato a Asesoramiento genético vinculado a </a:t>
            </a:r>
            <a:r>
              <a:rPr kumimoji="0" lang="es-ES" altLang="es-ES" sz="1800" b="0" i="0" u="none" strike="noStrike" kern="1200" cap="none" spc="0" normalizeH="0" baseline="0" noProof="0" dirty="0" err="1">
                <a:ln>
                  <a:noFill/>
                </a:ln>
                <a:solidFill>
                  <a:srgbClr val="7C0611"/>
                </a:solidFill>
                <a:effectLst/>
                <a:uLnTx/>
                <a:uFillTx/>
                <a:latin typeface="Calibri" panose="020F0502020204030204"/>
                <a:ea typeface="+mn-ea"/>
                <a:cs typeface="Arial" panose="020B0604020202020204" pitchFamily="34" charset="0"/>
              </a:rPr>
              <a:t>CaP</a:t>
            </a:r>
            <a:r>
              <a:rPr kumimoji="0" lang="es-ES" altLang="es-ES" sz="1800" b="0" i="0" u="none" strike="noStrike" kern="1200" cap="none" spc="0" normalizeH="0" baseline="0" noProof="0" dirty="0">
                <a:ln>
                  <a:noFill/>
                </a:ln>
                <a:solidFill>
                  <a:srgbClr val="7C0611"/>
                </a:solidFill>
                <a:effectLst/>
                <a:uLnTx/>
                <a:uFillTx/>
                <a:latin typeface="Calibri" panose="020F0502020204030204"/>
                <a:ea typeface="+mn-ea"/>
                <a:cs typeface="Arial" panose="020B0604020202020204" pitchFamily="34" charset="0"/>
              </a:rPr>
              <a:t>:</a:t>
            </a:r>
          </a:p>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42900" marR="0" lvl="0" indent="-342900" algn="l" defTabSz="914400" rtl="0" eaLnBrk="0" fontAlgn="base" latinLnBrk="0" hangingPunct="1">
              <a:lnSpc>
                <a:spcPct val="100000"/>
              </a:lnSpc>
              <a:spcBef>
                <a:spcPts val="0"/>
              </a:spcBef>
              <a:spcAft>
                <a:spcPts val="0"/>
              </a:spcAft>
              <a:buClrTx/>
              <a:buSzTx/>
              <a:buFontTx/>
              <a:buChar char="-"/>
              <a:tabLst/>
              <a:defRPr/>
            </a:pPr>
            <a:r>
              <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Diagnóstico </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60 años </a:t>
            </a:r>
            <a:r>
              <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 </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GG </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a:t>
            </a:r>
          </a:p>
          <a:p>
            <a:pPr marL="342900" marR="0" lvl="0" indent="-342900" algn="l" defTabSz="914400" rtl="0" eaLnBrk="0" fontAlgn="base" latinLnBrk="0" hangingPunct="1">
              <a:lnSpc>
                <a:spcPct val="100000"/>
              </a:lnSpc>
              <a:spcBef>
                <a:spcPts val="0"/>
              </a:spcBef>
              <a:spcAft>
                <a:spcPts val="0"/>
              </a:spcAft>
              <a:buClrTx/>
              <a:buSzTx/>
              <a:buFontTx/>
              <a:buChar char="-"/>
              <a:tabLst/>
              <a:defRPr/>
            </a:pPr>
            <a:r>
              <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 Con </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familiares con </a:t>
            </a:r>
            <a:r>
              <a:rPr kumimoji="0" lang="es-ES" altLang="es-E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CaPH</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s-ES" altLang="es-E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Sínd</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King </a:t>
            </a:r>
            <a:r>
              <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 </a:t>
            </a:r>
            <a:r>
              <a:rPr kumimoji="0" lang="es-ES" altLang="es-ES"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Sínd</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s-ES" altLang="es-ES" sz="18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Lynch</a:t>
            </a:r>
          </a:p>
          <a:p>
            <a:pPr marL="342900" marR="0" lvl="0" indent="-342900" algn="l" defTabSz="914400" rtl="0" eaLnBrk="0" fontAlgn="base" latinLnBrk="0" hangingPunct="1">
              <a:lnSpc>
                <a:spcPct val="100000"/>
              </a:lnSpc>
              <a:spcBef>
                <a:spcPts val="0"/>
              </a:spcBef>
              <a:spcAft>
                <a:spcPts val="0"/>
              </a:spcAft>
              <a:buClrTx/>
              <a:buSzTx/>
              <a:buFontTx/>
              <a:buChar char="-"/>
              <a:tabLst/>
              <a:defRPr/>
            </a:pPr>
            <a:r>
              <a:rPr kumimoji="0" lang="es-ES" altLang="es-ES"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y/o, Candidatos a </a:t>
            </a:r>
            <a:r>
              <a:rPr kumimoji="0" lang="es-ES" altLang="es-ES" sz="18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VA</a:t>
            </a:r>
          </a:p>
          <a:p>
            <a:pPr marL="342900" marR="0" lvl="0" indent="-342900" algn="l" defTabSz="914400" rtl="0" eaLnBrk="0" fontAlgn="base" latinLnBrk="0" hangingPunct="1">
              <a:lnSpc>
                <a:spcPct val="100000"/>
              </a:lnSpc>
              <a:spcBef>
                <a:spcPts val="0"/>
              </a:spcBef>
              <a:spcAft>
                <a:spcPts val="0"/>
              </a:spcAft>
              <a:buClrTx/>
              <a:buSzTx/>
              <a:buFontTx/>
              <a:buChar char="-"/>
              <a:tabLst/>
              <a:defRPr/>
            </a:pPr>
            <a:r>
              <a:rPr kumimoji="0" lang="es-ES" altLang="es-ES" sz="18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y/o</a:t>
            </a:r>
            <a:r>
              <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CaP </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metastásico</a:t>
            </a:r>
          </a:p>
          <a:p>
            <a:pPr marL="342900" marR="0" lvl="0" indent="-342900" algn="l" defTabSz="914400" rtl="0" eaLnBrk="0" fontAlgn="base" latinLnBrk="0" hangingPunct="1">
              <a:lnSpc>
                <a:spcPct val="100000"/>
              </a:lnSpc>
              <a:spcBef>
                <a:spcPts val="0"/>
              </a:spcBef>
              <a:spcAft>
                <a:spcPts val="0"/>
              </a:spcAft>
              <a:buClrTx/>
              <a:buSzTx/>
              <a:buFontTx/>
              <a:buChar char="-"/>
              <a:tabLst/>
              <a:defRPr/>
            </a:pPr>
            <a:r>
              <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 Con </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panel genético en tumor (+)</a:t>
            </a:r>
          </a:p>
          <a:p>
            <a:pPr marL="342900" marR="0" lvl="0" indent="-342900" algn="l" defTabSz="914400" rtl="0" eaLnBrk="0" fontAlgn="base" latinLnBrk="0" hangingPunct="1">
              <a:lnSpc>
                <a:spcPct val="100000"/>
              </a:lnSpc>
              <a:spcBef>
                <a:spcPts val="0"/>
              </a:spcBef>
              <a:spcAft>
                <a:spcPts val="0"/>
              </a:spcAft>
              <a:buClrTx/>
              <a:buSzTx/>
              <a:buFontTx/>
              <a:buChar char="-"/>
              <a:tabLst/>
              <a:defRPr/>
            </a:pPr>
            <a:r>
              <a:rPr kumimoji="0" lang="es-ES" altLang="es-E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y/o, Con diagnóstico </a:t>
            </a:r>
            <a:r>
              <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CaP </a:t>
            </a:r>
            <a:r>
              <a:rPr kumimoji="0" lang="es-ES" altLang="es-ES" sz="18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ductal, </a:t>
            </a:r>
            <a:r>
              <a:rPr kumimoji="0" lang="es-ES" alt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Arial" panose="020B0604020202020204" pitchFamily="34" charset="0"/>
              </a:rPr>
              <a:t>intraductal</a:t>
            </a:r>
            <a:r>
              <a:rPr kumimoji="0" lang="es-ES" altLang="es-ES" sz="1800" b="1"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 o patrón </a:t>
            </a:r>
            <a:r>
              <a:rPr kumimoji="0" lang="es-ES" alt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Arial" panose="020B0604020202020204" pitchFamily="34" charset="0"/>
              </a:rPr>
              <a:t>cribiforme</a:t>
            </a:r>
            <a:endParaRPr kumimoji="0" lang="es-ES" altLang="es-E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 name="Rectángulo: esquinas redondeadas 4"/>
          <p:cNvSpPr>
            <a:spLocks noChangeArrowheads="1"/>
          </p:cNvSpPr>
          <p:nvPr/>
        </p:nvSpPr>
        <p:spPr bwMode="auto">
          <a:xfrm>
            <a:off x="6670500" y="1867846"/>
            <a:ext cx="5186141" cy="4019381"/>
          </a:xfrm>
          <a:prstGeom prst="roundRect">
            <a:avLst>
              <a:gd name="adj" fmla="val 16667"/>
            </a:avLst>
          </a:prstGeom>
          <a:solidFill>
            <a:schemeClr val="accent6">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ts val="0"/>
              </a:spcAft>
              <a:buClrTx/>
              <a:buSzTx/>
              <a:buFontTx/>
              <a:buNone/>
              <a:tabLst/>
              <a:defRPr/>
            </a:pPr>
            <a:r>
              <a:rPr kumimoji="0" lang="es-ES" altLang="es-ES" sz="1800" b="1" i="0" u="none" strike="noStrike" kern="1200" cap="none" spc="0" normalizeH="0" baseline="0" noProof="0" dirty="0">
                <a:ln>
                  <a:noFill/>
                </a:ln>
                <a:solidFill>
                  <a:srgbClr val="213315"/>
                </a:solidFill>
                <a:effectLst/>
                <a:uLnTx/>
                <a:uFillTx/>
                <a:latin typeface="Calibri" panose="020F0502020204030204"/>
                <a:ea typeface="+mn-ea"/>
                <a:cs typeface="Arial" panose="020B0604020202020204" pitchFamily="34" charset="0"/>
              </a:rPr>
              <a:t>Familiares sin </a:t>
            </a:r>
            <a:r>
              <a:rPr kumimoji="0" lang="es-ES" altLang="es-ES" sz="1800" b="1" i="0" u="none" strike="noStrike" kern="1200" cap="none" spc="0" normalizeH="0" baseline="0" noProof="0" dirty="0" err="1">
                <a:ln>
                  <a:noFill/>
                </a:ln>
                <a:solidFill>
                  <a:srgbClr val="213315"/>
                </a:solidFill>
                <a:effectLst/>
                <a:uLnTx/>
                <a:uFillTx/>
                <a:latin typeface="Calibri" panose="020F0502020204030204"/>
                <a:ea typeface="+mn-ea"/>
                <a:cs typeface="Arial" panose="020B0604020202020204" pitchFamily="34" charset="0"/>
              </a:rPr>
              <a:t>CaP</a:t>
            </a:r>
            <a:r>
              <a:rPr kumimoji="0" lang="es-ES" altLang="es-ES" sz="1800" b="1" i="0" u="none" strike="noStrike" kern="1200" cap="none" spc="0" normalizeH="0" baseline="0" noProof="0" dirty="0">
                <a:ln>
                  <a:noFill/>
                </a:ln>
                <a:solidFill>
                  <a:srgbClr val="213315"/>
                </a:solidFill>
                <a:effectLst/>
                <a:uLnTx/>
                <a:uFillTx/>
                <a:latin typeface="Calibri" panose="020F0502020204030204"/>
                <a:ea typeface="+mn-ea"/>
                <a:cs typeface="Arial" panose="020B0604020202020204" pitchFamily="34" charset="0"/>
              </a:rPr>
              <a:t>, </a:t>
            </a:r>
            <a:r>
              <a:rPr kumimoji="0" lang="es-ES" altLang="es-ES" sz="1800" b="0" i="0" u="none" strike="noStrike" kern="1200" cap="none" spc="0" normalizeH="0" baseline="0" noProof="0" dirty="0">
                <a:ln>
                  <a:noFill/>
                </a:ln>
                <a:solidFill>
                  <a:srgbClr val="213315"/>
                </a:solidFill>
                <a:effectLst/>
                <a:uLnTx/>
                <a:uFillTx/>
                <a:latin typeface="Calibri" panose="020F0502020204030204"/>
                <a:ea typeface="+mn-ea"/>
                <a:cs typeface="Arial" panose="020B0604020202020204" pitchFamily="34" charset="0"/>
              </a:rPr>
              <a:t>candidatos a Asesoramiento genético vinculado a </a:t>
            </a:r>
            <a:r>
              <a:rPr kumimoji="0" lang="es-ES" altLang="es-ES" sz="1800" b="0" i="0" u="none" strike="noStrike" kern="1200" cap="none" spc="0" normalizeH="0" baseline="0" noProof="0" dirty="0" err="1">
                <a:ln>
                  <a:noFill/>
                </a:ln>
                <a:solidFill>
                  <a:srgbClr val="213315"/>
                </a:solidFill>
                <a:effectLst/>
                <a:uLnTx/>
                <a:uFillTx/>
                <a:latin typeface="Calibri" panose="020F0502020204030204"/>
                <a:ea typeface="+mn-ea"/>
                <a:cs typeface="Arial" panose="020B0604020202020204" pitchFamily="34" charset="0"/>
              </a:rPr>
              <a:t>CaP</a:t>
            </a:r>
            <a:r>
              <a:rPr kumimoji="0" lang="es-ES" altLang="es-ES" sz="1800" b="0" i="0" u="none" strike="noStrike" kern="1200" cap="none" spc="0" normalizeH="0" baseline="0" noProof="0" dirty="0">
                <a:ln>
                  <a:noFill/>
                </a:ln>
                <a:solidFill>
                  <a:srgbClr val="213315"/>
                </a:solidFill>
                <a:effectLst/>
                <a:uLnTx/>
                <a:uFillTx/>
                <a:latin typeface="Calibri" panose="020F0502020204030204"/>
                <a:ea typeface="+mn-ea"/>
                <a:cs typeface="Arial" panose="020B0604020202020204" pitchFamily="34" charset="0"/>
              </a:rPr>
              <a:t>:</a:t>
            </a: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a:p>
            <a:pPr marL="342900" marR="0" lvl="0" indent="-342900" algn="l" defTabSz="914400" rtl="0" eaLnBrk="0" fontAlgn="base" latinLnBrk="0" hangingPunct="1">
              <a:lnSpc>
                <a:spcPct val="100000"/>
              </a:lnSpc>
              <a:spcBef>
                <a:spcPct val="0"/>
              </a:spcBef>
              <a:spcAft>
                <a:spcPts val="0"/>
              </a:spcAft>
              <a:buClrTx/>
              <a:buSzTx/>
              <a:buFontTx/>
              <a:buChar char="-"/>
              <a:tabLst/>
              <a:defRPr/>
            </a:pP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Diagnóstico</a:t>
            </a: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de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CaP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60 años </a:t>
            </a: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en familiar de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primer grado</a:t>
            </a: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con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mutación identificada</a:t>
            </a:r>
          </a:p>
          <a:p>
            <a:pPr marL="342900" marR="0" lvl="0" indent="-342900" algn="l" defTabSz="914400" rtl="0" eaLnBrk="0" fontAlgn="base" latinLnBrk="0" hangingPunct="1">
              <a:lnSpc>
                <a:spcPct val="100000"/>
              </a:lnSpc>
              <a:spcBef>
                <a:spcPct val="0"/>
              </a:spcBef>
              <a:spcAft>
                <a:spcPts val="0"/>
              </a:spcAft>
              <a:buClrTx/>
              <a:buSzTx/>
              <a:buFontTx/>
              <a:buChar char="-"/>
              <a:tabLst/>
              <a:defRPr/>
            </a:pP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y/o,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Muerte por CaP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60 años</a:t>
            </a: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en familiar de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primer grado</a:t>
            </a:r>
          </a:p>
          <a:p>
            <a:pPr marL="342900" marR="0" lvl="0" indent="-342900" algn="l" defTabSz="914400" rtl="0" eaLnBrk="0" fontAlgn="base" latinLnBrk="0" hangingPunct="1">
              <a:lnSpc>
                <a:spcPct val="100000"/>
              </a:lnSpc>
              <a:spcBef>
                <a:spcPct val="0"/>
              </a:spcBef>
              <a:spcAft>
                <a:spcPts val="0"/>
              </a:spcAft>
              <a:buClrTx/>
              <a:buSzTx/>
              <a:buFontTx/>
              <a:buChar char="-"/>
              <a:tabLst/>
              <a:defRPr/>
            </a:pP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y/o,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Diagnóstico</a:t>
            </a: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de CaP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en 2 </a:t>
            </a:r>
            <a:r>
              <a:rPr kumimoji="0" lang="es-ES" altLang="es-ES" sz="1800" b="1" i="0" u="none" strike="noStrike" kern="1200" cap="none" spc="0" normalizeH="0" baseline="0" noProof="0" dirty="0" err="1">
                <a:ln>
                  <a:noFill/>
                </a:ln>
                <a:solidFill>
                  <a:srgbClr val="000000"/>
                </a:solidFill>
                <a:effectLst/>
                <a:uLnTx/>
                <a:uFillTx/>
                <a:latin typeface="Calibri" panose="020F0502020204030204"/>
                <a:ea typeface="+mn-ea"/>
                <a:cs typeface="Arial" panose="020B0604020202020204" pitchFamily="34" charset="0"/>
              </a:rPr>
              <a:t>ó</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más familiares de segundo grado</a:t>
            </a: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con diagnóstico en al menos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uno de ellos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sym typeface="Symbol" panose="05050102010706020507" pitchFamily="18" charset="2"/>
              </a:rPr>
              <a:t></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60 años</a:t>
            </a:r>
          </a:p>
          <a:p>
            <a:pPr marL="342900" marR="0" lvl="0" indent="-342900" algn="l" defTabSz="914400" rtl="0" eaLnBrk="0" fontAlgn="base" latinLnBrk="0" hangingPunct="1">
              <a:lnSpc>
                <a:spcPct val="100000"/>
              </a:lnSpc>
              <a:spcBef>
                <a:spcPct val="0"/>
              </a:spcBef>
              <a:spcAft>
                <a:spcPts val="0"/>
              </a:spcAft>
              <a:buClrTx/>
              <a:buSzTx/>
              <a:buFontTx/>
              <a:buChar char="-"/>
              <a:tabLst/>
              <a:defRPr/>
            </a:pPr>
            <a:r>
              <a:rPr kumimoji="0" lang="es-ES" altLang="es-ES" sz="1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y/o, Diagnóstico de </a:t>
            </a:r>
            <a:r>
              <a:rPr kumimoji="0" lang="es-ES" altLang="es-ES" sz="1800" b="1" i="0" u="none" strike="noStrike" kern="1200" cap="none" spc="0" normalizeH="0" baseline="0" noProof="0" dirty="0" err="1" smtClean="0">
                <a:ln>
                  <a:noFill/>
                </a:ln>
                <a:solidFill>
                  <a:srgbClr val="000000"/>
                </a:solidFill>
                <a:effectLst/>
                <a:uLnTx/>
                <a:uFillTx/>
                <a:latin typeface="Calibri" panose="020F0502020204030204"/>
                <a:ea typeface="+mn-ea"/>
                <a:cs typeface="Arial" panose="020B0604020202020204" pitchFamily="34" charset="0"/>
              </a:rPr>
              <a:t>Sínd</a:t>
            </a:r>
            <a:r>
              <a:rPr kumimoji="0" lang="es-ES" altLang="es-ES" sz="1800" b="1" i="0" u="none" strike="noStrike" kern="1200" cap="none" spc="0" normalizeH="0" baseline="0" noProof="0" dirty="0" smtClean="0">
                <a:ln>
                  <a:noFill/>
                </a:ln>
                <a:solidFill>
                  <a:srgbClr val="000000"/>
                </a:solidFill>
                <a:effectLst/>
                <a:uLnTx/>
                <a:uFillTx/>
                <a:latin typeface="Calibri" panose="020F0502020204030204"/>
                <a:ea typeface="+mn-ea"/>
                <a:cs typeface="Arial" panose="020B0604020202020204" pitchFamily="34" charset="0"/>
              </a:rPr>
              <a:t>. King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o </a:t>
            </a:r>
            <a:r>
              <a:rPr kumimoji="0" lang="es-ES" altLang="es-ES" sz="1800" b="1" i="0" u="none" strike="noStrike" kern="1200" cap="none" spc="0" normalizeH="0" baseline="0" noProof="0" dirty="0" err="1" smtClean="0">
                <a:ln>
                  <a:noFill/>
                </a:ln>
                <a:solidFill>
                  <a:srgbClr val="000000"/>
                </a:solidFill>
                <a:effectLst/>
                <a:uLnTx/>
                <a:uFillTx/>
                <a:latin typeface="Calibri" panose="020F0502020204030204"/>
                <a:ea typeface="+mn-ea"/>
                <a:cs typeface="Arial" panose="020B0604020202020204" pitchFamily="34" charset="0"/>
              </a:rPr>
              <a:t>Sínd</a:t>
            </a:r>
            <a:r>
              <a:rPr kumimoji="0" lang="es-ES" altLang="es-ES" sz="1800" b="1" i="0" u="none" strike="noStrike" kern="1200" cap="none" spc="0" normalizeH="0" baseline="0" noProof="0" dirty="0" smtClean="0">
                <a:ln>
                  <a:noFill/>
                </a:ln>
                <a:solidFill>
                  <a:srgbClr val="000000"/>
                </a:solidFill>
                <a:effectLst/>
                <a:uLnTx/>
                <a:uFillTx/>
                <a:latin typeface="Calibri" panose="020F0502020204030204"/>
                <a:ea typeface="+mn-ea"/>
                <a:cs typeface="Arial" panose="020B0604020202020204" pitchFamily="34" charset="0"/>
              </a:rPr>
              <a:t>. Lynch </a:t>
            </a:r>
            <a:r>
              <a:rPr kumimoji="0" lang="es-ES" altLang="es-ES" sz="18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en familiares de primer grado</a:t>
            </a:r>
          </a:p>
        </p:txBody>
      </p:sp>
      <p:sp>
        <p:nvSpPr>
          <p:cNvPr id="9" name="Título 8"/>
          <p:cNvSpPr>
            <a:spLocks noGrp="1"/>
          </p:cNvSpPr>
          <p:nvPr>
            <p:ph type="title" idx="4294967295"/>
          </p:nvPr>
        </p:nvSpPr>
        <p:spPr>
          <a:xfrm>
            <a:off x="1991544" y="620688"/>
            <a:ext cx="9721081" cy="917575"/>
          </a:xfrm>
        </p:spPr>
        <p:txBody>
          <a:bodyPr>
            <a:normAutofit fontScale="90000"/>
          </a:bodyPr>
          <a:lstStyle/>
          <a:p>
            <a:r>
              <a:rPr lang="es-ES" sz="4400" b="1" dirty="0" smtClean="0">
                <a:solidFill>
                  <a:srgbClr val="002060"/>
                </a:solidFill>
              </a:rPr>
              <a:t>¿A quién investigar</a:t>
            </a:r>
            <a:r>
              <a:rPr lang="es-ES" sz="4400" b="1" dirty="0">
                <a:solidFill>
                  <a:srgbClr val="002060"/>
                </a:solidFill>
              </a:rPr>
              <a:t>?</a:t>
            </a:r>
            <a:r>
              <a:rPr lang="es-ES" sz="2400" b="1" dirty="0">
                <a:solidFill>
                  <a:srgbClr val="002060"/>
                </a:solidFill>
              </a:rPr>
              <a:t>	</a:t>
            </a:r>
            <a:r>
              <a:rPr lang="es-ES" sz="2400" b="1" dirty="0" smtClean="0">
                <a:solidFill>
                  <a:srgbClr val="002060"/>
                </a:solidFill>
              </a:rPr>
              <a:t>	</a:t>
            </a:r>
            <a:r>
              <a:rPr lang="es-ES" sz="2700" i="1" dirty="0">
                <a:solidFill>
                  <a:srgbClr val="002060"/>
                </a:solidFill>
              </a:rPr>
              <a:t>Protocolo ASGECAP-HUMS </a:t>
            </a:r>
            <a:r>
              <a:rPr lang="es-ES" sz="2700" i="1" dirty="0" smtClean="0">
                <a:solidFill>
                  <a:srgbClr val="002060"/>
                </a:solidFill>
              </a:rPr>
              <a:t>v3.2022</a:t>
            </a:r>
            <a:endParaRPr lang="es-ES" sz="2700" i="1" dirty="0">
              <a:solidFill>
                <a:srgbClr val="002060"/>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6" name="CuadroTexto 5"/>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666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7176120" y="692696"/>
            <a:ext cx="4710782" cy="5542384"/>
          </a:xfrm>
          <a:prstGeom prst="rect">
            <a:avLst/>
          </a:prstGeom>
        </p:spPr>
      </p:pic>
      <p:sp>
        <p:nvSpPr>
          <p:cNvPr id="7" name="Título 8"/>
          <p:cNvSpPr txBox="1">
            <a:spLocks/>
          </p:cNvSpPr>
          <p:nvPr/>
        </p:nvSpPr>
        <p:spPr>
          <a:xfrm>
            <a:off x="1847528" y="476672"/>
            <a:ext cx="5011819" cy="74728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002060"/>
                </a:solidFill>
                <a:effectLst/>
                <a:uLnTx/>
                <a:uFillTx/>
                <a:latin typeface="Calibri Light" panose="020F0302020204030204"/>
                <a:ea typeface="+mj-ea"/>
                <a:cs typeface="+mj-cs"/>
              </a:rPr>
              <a:t>¿Qué genes investigar?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s-ES" sz="2000" b="0" i="1" u="none" strike="noStrike" kern="1200" cap="none" spc="0" normalizeH="0" baseline="0" noProof="0" dirty="0">
                <a:ln>
                  <a:noFill/>
                </a:ln>
                <a:solidFill>
                  <a:srgbClr val="002060"/>
                </a:solidFill>
                <a:effectLst/>
                <a:uLnTx/>
                <a:uFillTx/>
                <a:latin typeface="Calibri"/>
                <a:ea typeface="+mj-ea"/>
                <a:cs typeface="+mj-cs"/>
              </a:rPr>
              <a:t>Protocolo ASGECAP-HUMS </a:t>
            </a:r>
            <a:r>
              <a:rPr kumimoji="0" lang="es-ES" sz="2000" b="0" i="1" u="none" strike="noStrike" kern="1200" cap="none" spc="0" normalizeH="0" baseline="0" noProof="0" dirty="0" smtClean="0">
                <a:ln>
                  <a:noFill/>
                </a:ln>
                <a:solidFill>
                  <a:srgbClr val="002060"/>
                </a:solidFill>
                <a:effectLst/>
                <a:uLnTx/>
                <a:uFillTx/>
                <a:latin typeface="Calibri"/>
                <a:ea typeface="+mj-ea"/>
                <a:cs typeface="+mj-cs"/>
              </a:rPr>
              <a:t>v3.2022</a:t>
            </a:r>
            <a:endParaRPr kumimoji="0" lang="es-ES" sz="2000" b="0"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8" name="Marcador de contenido 3"/>
          <p:cNvSpPr txBox="1">
            <a:spLocks/>
          </p:cNvSpPr>
          <p:nvPr/>
        </p:nvSpPr>
        <p:spPr>
          <a:xfrm>
            <a:off x="2020285" y="1510840"/>
            <a:ext cx="4983078" cy="4798480"/>
          </a:xfrm>
          <a:prstGeom prst="rect">
            <a:avLst/>
          </a:prstGeom>
          <a:solidFill>
            <a:schemeClr val="accent5">
              <a:lumMod val="20000"/>
              <a:lumOff val="80000"/>
            </a:schemeClr>
          </a:solidFill>
          <a:ln>
            <a:solidFill>
              <a:srgbClr val="00206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ES" sz="1800" b="1" i="0" u="none" strike="noStrike" kern="1200" cap="none" spc="0" normalizeH="0" baseline="0" noProof="0" dirty="0" err="1" smtClean="0">
                <a:ln>
                  <a:noFill/>
                </a:ln>
                <a:solidFill>
                  <a:srgbClr val="002060"/>
                </a:solidFill>
                <a:effectLst/>
                <a:uLnTx/>
                <a:uFillTx/>
                <a:latin typeface="Calibri" panose="020F0502020204030204"/>
                <a:ea typeface="+mn-ea"/>
                <a:cs typeface="+mn-cs"/>
              </a:rPr>
              <a:t>Exoma</a:t>
            </a:r>
            <a:r>
              <a:rPr kumimoji="0" lang="es-ES" sz="1800" b="1" i="0" u="none" strike="noStrike" kern="1200" cap="none" spc="0" normalizeH="0" baseline="0" noProof="0" dirty="0" smtClean="0">
                <a:ln>
                  <a:noFill/>
                </a:ln>
                <a:solidFill>
                  <a:srgbClr val="002060"/>
                </a:solidFill>
                <a:effectLst/>
                <a:uLnTx/>
                <a:uFillTx/>
                <a:latin typeface="Calibri" panose="020F0502020204030204"/>
                <a:ea typeface="+mn-ea"/>
                <a:cs typeface="+mn-cs"/>
              </a:rPr>
              <a:t> dirigido, </a:t>
            </a:r>
            <a:r>
              <a:rPr kumimoji="0" lang="es-ES" sz="1800" b="1" i="0" u="none" strike="noStrike" kern="1200" cap="none" spc="0" normalizeH="0" baseline="0" noProof="0" dirty="0">
                <a:ln>
                  <a:noFill/>
                </a:ln>
                <a:solidFill>
                  <a:srgbClr val="002060"/>
                </a:solidFill>
                <a:effectLst/>
                <a:uLnTx/>
                <a:uFillTx/>
                <a:latin typeface="Calibri" panose="020F0502020204030204"/>
                <a:ea typeface="+mn-ea"/>
                <a:cs typeface="+mn-cs"/>
              </a:rPr>
              <a:t>panel 30 genes Próstata:</a:t>
            </a:r>
          </a:p>
          <a:p>
            <a:pPr marL="457200" marR="0" lvl="1" indent="0" algn="l" defTabSz="914400" rtl="0" eaLnBrk="1" fontAlgn="base" latinLnBrk="0" hangingPunct="1">
              <a:lnSpc>
                <a:spcPct val="90000"/>
              </a:lnSpc>
              <a:spcBef>
                <a:spcPts val="500"/>
              </a:spcBef>
              <a:spcAft>
                <a:spcPct val="0"/>
              </a:spcAft>
              <a:buClrTx/>
              <a:buSzTx/>
              <a:buFont typeface="Arial" panose="020B0604020202020204" pitchFamily="34" charset="0"/>
              <a:buNone/>
              <a:tabLst/>
              <a:defRPr/>
            </a:pP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APC, </a:t>
            </a:r>
            <a:r>
              <a:rPr kumimoji="0" lang="es-ES" sz="1600" b="1" i="1" u="none" strike="noStrike" kern="1200" cap="none" spc="0" normalizeH="0" baseline="0" noProof="0" dirty="0">
                <a:ln>
                  <a:noFill/>
                </a:ln>
                <a:solidFill>
                  <a:srgbClr val="C00000"/>
                </a:solidFill>
                <a:effectLst/>
                <a:uLnTx/>
                <a:uFillTx/>
                <a:latin typeface="Calibri" panose="020F0502020204030204"/>
                <a:ea typeface="+mn-ea"/>
                <a:cs typeface="+mn-cs"/>
              </a:rPr>
              <a:t>ATM</a:t>
            </a: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 ATR, BARD1, </a:t>
            </a:r>
            <a:r>
              <a:rPr kumimoji="0" lang="es-ES" sz="1600" b="1" i="1" u="none" strike="noStrike" kern="1200" cap="none" spc="0" normalizeH="0" baseline="0" noProof="0" dirty="0">
                <a:ln>
                  <a:noFill/>
                </a:ln>
                <a:solidFill>
                  <a:srgbClr val="C00000"/>
                </a:solidFill>
                <a:effectLst/>
                <a:uLnTx/>
                <a:uFillTx/>
                <a:latin typeface="Calibri" panose="020F0502020204030204"/>
                <a:ea typeface="+mn-ea"/>
                <a:cs typeface="+mn-cs"/>
              </a:rPr>
              <a:t>BRCA1, BRCA2, </a:t>
            </a: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BRIP1, CDH1, </a:t>
            </a:r>
            <a:r>
              <a:rPr kumimoji="0" lang="es-ES" sz="1600" b="1" i="1" u="none" strike="noStrike" kern="1200" cap="none" spc="0" normalizeH="0" baseline="0" noProof="0" dirty="0">
                <a:ln>
                  <a:noFill/>
                </a:ln>
                <a:solidFill>
                  <a:srgbClr val="C00000"/>
                </a:solidFill>
                <a:effectLst/>
                <a:uLnTx/>
                <a:uFillTx/>
                <a:latin typeface="Calibri" panose="020F0502020204030204"/>
                <a:ea typeface="+mn-ea"/>
                <a:cs typeface="+mn-cs"/>
              </a:rPr>
              <a:t>CHEK2, </a:t>
            </a: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EPCAM, FAM175A, FANCA, FANCD2, FANCM, GEN1, </a:t>
            </a:r>
            <a:r>
              <a:rPr kumimoji="0" lang="es-ES" sz="1600" b="1" i="1" u="none" strike="noStrike" kern="1200" cap="none" spc="0" normalizeH="0" baseline="0" noProof="0" dirty="0">
                <a:ln>
                  <a:noFill/>
                </a:ln>
                <a:solidFill>
                  <a:prstClr val="black"/>
                </a:solidFill>
                <a:effectLst/>
                <a:uLnTx/>
                <a:uFillTx/>
                <a:latin typeface="Calibri" panose="020F0502020204030204"/>
                <a:ea typeface="+mn-ea"/>
                <a:cs typeface="+mn-cs"/>
              </a:rPr>
              <a:t>HOXB13, </a:t>
            </a: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MRE11, </a:t>
            </a:r>
            <a:r>
              <a:rPr kumimoji="0" lang="es-ES" sz="1600" b="1" i="1" u="none" strike="noStrike" kern="1200" cap="none" spc="0" normalizeH="0" baseline="0" noProof="0" dirty="0">
                <a:ln>
                  <a:noFill/>
                </a:ln>
                <a:solidFill>
                  <a:srgbClr val="548235"/>
                </a:solidFill>
                <a:effectLst/>
                <a:uLnTx/>
                <a:uFillTx/>
                <a:latin typeface="Calibri" panose="020F0502020204030204"/>
                <a:ea typeface="+mn-ea"/>
                <a:cs typeface="+mn-cs"/>
              </a:rPr>
              <a:t>MLH1, MSH2, MSH6</a:t>
            </a: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 MUTYH, NBN, </a:t>
            </a:r>
            <a:r>
              <a:rPr kumimoji="0" lang="es-ES" sz="1600" b="1" i="1" u="none" strike="noStrike" kern="1200" cap="none" spc="0" normalizeH="0" baseline="0" noProof="0" dirty="0">
                <a:ln>
                  <a:noFill/>
                </a:ln>
                <a:solidFill>
                  <a:srgbClr val="C00000"/>
                </a:solidFill>
                <a:effectLst/>
                <a:uLnTx/>
                <a:uFillTx/>
                <a:latin typeface="Calibri" panose="020F0502020204030204"/>
                <a:ea typeface="+mn-ea"/>
                <a:cs typeface="+mn-cs"/>
              </a:rPr>
              <a:t>PALB2, </a:t>
            </a: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PMS1, </a:t>
            </a:r>
            <a:r>
              <a:rPr kumimoji="0" lang="es-ES" sz="1600" b="1" i="1" u="none" strike="noStrike" kern="1200" cap="none" spc="0" normalizeH="0" baseline="0" noProof="0" dirty="0">
                <a:ln>
                  <a:noFill/>
                </a:ln>
                <a:solidFill>
                  <a:srgbClr val="548235"/>
                </a:solidFill>
                <a:effectLst/>
                <a:uLnTx/>
                <a:uFillTx/>
                <a:latin typeface="Calibri" panose="020F0502020204030204"/>
                <a:ea typeface="+mn-ea"/>
                <a:cs typeface="+mn-cs"/>
              </a:rPr>
              <a:t>PMS2, </a:t>
            </a:r>
            <a:r>
              <a:rPr kumimoji="0" lang="es-ES" sz="1600" b="0" i="1" u="none" strike="noStrike" kern="1200" cap="none" spc="0" normalizeH="0" baseline="0" noProof="0" dirty="0">
                <a:ln>
                  <a:noFill/>
                </a:ln>
                <a:solidFill>
                  <a:prstClr val="black"/>
                </a:solidFill>
                <a:effectLst/>
                <a:uLnTx/>
                <a:uFillTx/>
                <a:latin typeface="Calibri" panose="020F0502020204030204"/>
                <a:ea typeface="+mn-ea"/>
                <a:cs typeface="+mn-cs"/>
              </a:rPr>
              <a:t>PTEN, RAD51C, RAD51D, STK11, TP53 </a:t>
            </a: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ES" sz="1800" b="1" i="0" u="none" strike="noStrike" kern="1200" cap="none" spc="0" normalizeH="0" baseline="0" noProof="0" dirty="0" err="1">
                <a:ln>
                  <a:noFill/>
                </a:ln>
                <a:solidFill>
                  <a:srgbClr val="002060"/>
                </a:solidFill>
                <a:effectLst/>
                <a:uLnTx/>
                <a:uFillTx/>
                <a:latin typeface="Calibri" panose="020F0502020204030204"/>
                <a:ea typeface="+mn-ea"/>
                <a:cs typeface="+mn-cs"/>
              </a:rPr>
              <a:t>Exoma</a:t>
            </a:r>
            <a:r>
              <a:rPr kumimoji="0" lang="es-ES" sz="1800" b="1" i="0" u="none" strike="noStrike" kern="1200" cap="none" spc="0" normalizeH="0" baseline="0" noProof="0" dirty="0">
                <a:ln>
                  <a:noFill/>
                </a:ln>
                <a:solidFill>
                  <a:srgbClr val="002060"/>
                </a:solidFill>
                <a:effectLst/>
                <a:uLnTx/>
                <a:uFillTx/>
                <a:latin typeface="Calibri" panose="020F0502020204030204"/>
                <a:ea typeface="+mn-ea"/>
                <a:cs typeface="+mn-cs"/>
              </a:rPr>
              <a:t>, panel 82 genes accionables ACMG:</a:t>
            </a:r>
          </a:p>
          <a:p>
            <a:pPr marL="457200" marR="0" lvl="1" indent="0" algn="l" defTabSz="914400" rtl="0" eaLnBrk="1" fontAlgn="base" latinLnBrk="0" hangingPunct="1">
              <a:lnSpc>
                <a:spcPct val="90000"/>
              </a:lnSpc>
              <a:spcBef>
                <a:spcPts val="500"/>
              </a:spcBef>
              <a:spcAft>
                <a:spcPct val="0"/>
              </a:spcAft>
              <a:buClrTx/>
              <a:buSzTx/>
              <a:buFont typeface="Arial" panose="020B0604020202020204" pitchFamily="34" charset="0"/>
              <a:buNone/>
              <a:tabLst/>
              <a:defRPr/>
            </a:pPr>
            <a:r>
              <a:rPr kumimoji="0" lang="es-ES" sz="1600" b="0" i="1" u="none" strike="noStrike" kern="1200" cap="none" spc="0" normalizeH="0" baseline="0" noProof="0" dirty="0">
                <a:ln>
                  <a:noFill/>
                </a:ln>
                <a:solidFill>
                  <a:prstClr val="black"/>
                </a:solidFill>
                <a:effectLst/>
                <a:uLnTx/>
                <a:uFillTx/>
                <a:latin typeface="Calibri"/>
                <a:ea typeface="+mn-ea"/>
                <a:cs typeface="+mn-cs"/>
              </a:rPr>
              <a:t>ACTA2, ACTC1, ACVRL1, APC, APOB, ATP7B, BMPR1A, BRCA1, BRCA2, BTD, CACNA1S, CASQ2, </a:t>
            </a:r>
            <a:r>
              <a:rPr kumimoji="0" lang="en-US" sz="1600" b="0" i="1" u="none" strike="noStrike" kern="1200" cap="none" spc="0" normalizeH="0" baseline="0" noProof="0" dirty="0">
                <a:ln>
                  <a:noFill/>
                </a:ln>
                <a:solidFill>
                  <a:prstClr val="black"/>
                </a:solidFill>
                <a:effectLst/>
                <a:uLnTx/>
                <a:uFillTx/>
                <a:latin typeface="Calibri"/>
                <a:ea typeface="+mn-ea"/>
                <a:cs typeface="+mn-cs"/>
              </a:rPr>
              <a:t>COL3A1, DSC2, DSG2, DSP, DSP, ENG, FBN1, FLNC, GAA, GLA, HFE, HNF1A, KCNH2, KCNQ1, LDLR, LMNA, MAX, MEN1, MLH1, MSH2, MSH6, MUTYH, MYBPC3, MYH11, MYH7, MYH7, MYL2, MYL3, NF2, OTC, PALB2, PCSK9, PKP2, PMS2, PRKAG2, PTEN, RB1, RET, RET, RET, RPE65, RYR1, RYR2, SCN5A, SCN5A, SCN5A, SDHAF2, SDHB, SDHC, SDHD, SMAD3, SMAD4, SMAD4, STK11, TGFBR1, TGFBR2, TMEM127, TMEM43, TNNI3, TNNT2, TNNT2, TP53, TPM1, TRDN, TRDN, TSC1, </a:t>
            </a:r>
            <a:r>
              <a:rPr kumimoji="0" lang="es-ES" sz="1600" b="0" i="1" u="none" strike="noStrike" kern="1200" cap="none" spc="0" normalizeH="0" baseline="0" noProof="0" dirty="0">
                <a:ln>
                  <a:noFill/>
                </a:ln>
                <a:solidFill>
                  <a:prstClr val="black"/>
                </a:solidFill>
                <a:effectLst/>
                <a:uLnTx/>
                <a:uFillTx/>
                <a:latin typeface="Calibri"/>
                <a:ea typeface="+mn-ea"/>
                <a:cs typeface="+mn-cs"/>
              </a:rPr>
              <a:t>TSC2, TTN, VHL, WT1 </a:t>
            </a:r>
            <a:endParaRPr kumimoji="0" lang="es-ES" sz="1200" b="0" i="1" u="none" strike="noStrike" kern="1200" cap="none" spc="0" normalizeH="0" baseline="0" noProof="0" dirty="0">
              <a:ln>
                <a:noFill/>
              </a:ln>
              <a:solidFill>
                <a:prstClr val="black"/>
              </a:solidFill>
              <a:effectLst/>
              <a:uLnTx/>
              <a:uFillTx/>
              <a:latin typeface="Calibri"/>
              <a:ea typeface="+mn-ea"/>
              <a:cs typeface="+mn-cs"/>
            </a:endParaRPr>
          </a:p>
          <a:p>
            <a:pPr marL="457200" marR="0" lvl="1" indent="0" algn="r" defTabSz="914400" rtl="0" eaLnBrk="1" fontAlgn="base" latinLnBrk="0" hangingPunct="1">
              <a:lnSpc>
                <a:spcPct val="90000"/>
              </a:lnSpc>
              <a:spcBef>
                <a:spcPts val="500"/>
              </a:spcBef>
              <a:spcAft>
                <a:spcPct val="0"/>
              </a:spcAft>
              <a:buClrTx/>
              <a:buSzTx/>
              <a:buFont typeface="Arial" panose="020B0604020202020204" pitchFamily="34" charset="0"/>
              <a:buNone/>
              <a:tabLst/>
              <a:defRPr/>
            </a:pPr>
            <a:r>
              <a:rPr kumimoji="0" lang="es-ES" sz="700" b="0" i="0" u="none" strike="noStrike" kern="1200" cap="none" spc="0" normalizeH="0" baseline="0" noProof="0" dirty="0">
                <a:ln>
                  <a:noFill/>
                </a:ln>
                <a:solidFill>
                  <a:srgbClr val="002060"/>
                </a:solidFill>
                <a:effectLst/>
                <a:uLnTx/>
                <a:uFillTx/>
                <a:latin typeface="Calibri" panose="020F0502020204030204"/>
                <a:ea typeface="+mn-ea"/>
                <a:cs typeface="+mn-cs"/>
              </a:rPr>
              <a:t>ACMG: </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American College of Medical Genetics and </a:t>
            </a:r>
            <a:r>
              <a:rPr kumimoji="0" lang="es-ES" sz="7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Genomics</a:t>
            </a:r>
            <a:endParaRPr kumimoji="0" lang="es-ES" sz="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ángulo 5"/>
          <p:cNvSpPr/>
          <p:nvPr/>
        </p:nvSpPr>
        <p:spPr>
          <a:xfrm>
            <a:off x="7176120" y="6235080"/>
            <a:ext cx="4764166" cy="400110"/>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ES" sz="1000" b="0" i="0" u="none" strike="noStrike" kern="1200" cap="none" spc="0" normalizeH="0" baseline="0" noProof="0" dirty="0" err="1">
                <a:ln>
                  <a:noFill/>
                </a:ln>
                <a:solidFill>
                  <a:srgbClr val="C00000"/>
                </a:solidFill>
                <a:effectLst/>
                <a:uLnTx/>
                <a:uFillTx/>
                <a:latin typeface="Calibri"/>
                <a:ea typeface="+mn-ea"/>
                <a:cs typeface="Arial" panose="020B0604020202020204" pitchFamily="34" charset="0"/>
              </a:rPr>
              <a:t>Giri</a:t>
            </a:r>
            <a:r>
              <a:rPr kumimoji="0" lang="es-ES" sz="10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 VN. Consenso Philapelphia-2019. JCO 2020;38:2798-811</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Miller DT. </a:t>
            </a:r>
            <a:r>
              <a:rPr kumimoji="0" lang="en-US" sz="1000" b="0" i="1"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Genet Med</a:t>
            </a:r>
            <a:r>
              <a:rPr kumimoji="0" lang="en-US" sz="10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 2021;</a:t>
            </a:r>
            <a:r>
              <a:rPr kumimoji="0" lang="en-US" sz="1000" b="1"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23:</a:t>
            </a:r>
            <a:r>
              <a:rPr kumimoji="0" lang="en-US" sz="10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rPr>
              <a:t>1381–90</a:t>
            </a:r>
            <a:endParaRPr kumimoji="0" lang="es-ES" sz="1400" b="0" i="0" u="none" strike="noStrike" kern="1200" cap="none" spc="0" normalizeH="0" baseline="0" noProof="0" dirty="0">
              <a:ln>
                <a:noFill/>
              </a:ln>
              <a:solidFill>
                <a:srgbClr val="C00000"/>
              </a:solidFill>
              <a:effectLst/>
              <a:uLnTx/>
              <a:uFillTx/>
              <a:latin typeface="Calibri"/>
              <a:ea typeface="+mn-ea"/>
              <a:cs typeface="Arial" panose="020B0604020202020204" pitchFamily="34" charset="0"/>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10" name="CuadroTexto 9"/>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7882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2"/>
          <p:cNvSpPr>
            <a:spLocks noChangeArrowheads="1"/>
          </p:cNvSpPr>
          <p:nvPr/>
        </p:nvSpPr>
        <p:spPr bwMode="auto">
          <a:xfrm>
            <a:off x="1847527" y="1545234"/>
            <a:ext cx="4244063" cy="2819870"/>
          </a:xfrm>
          <a:prstGeom prst="roundRect">
            <a:avLst>
              <a:gd name="adj" fmla="val 16667"/>
            </a:avLst>
          </a:prstGeom>
          <a:solidFill>
            <a:schemeClr val="accent2">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2000" b="1" i="0" u="none" strike="noStrike" kern="1200" cap="none" spc="0" normalizeH="0" baseline="0" noProof="0" dirty="0">
                <a:ln>
                  <a:noFill/>
                </a:ln>
                <a:solidFill>
                  <a:srgbClr val="7C0611"/>
                </a:solidFill>
                <a:effectLst/>
                <a:uLnTx/>
                <a:uFillTx/>
                <a:latin typeface="Calibri" panose="020F0502020204030204"/>
                <a:ea typeface="+mn-ea"/>
                <a:cs typeface="+mn-cs"/>
              </a:rPr>
              <a:t>Varón diagnosticado de CaP , </a:t>
            </a:r>
            <a:r>
              <a:rPr kumimoji="0" lang="es-ES" altLang="es-ES" sz="2000" b="0" i="0" u="none" strike="noStrike" kern="1200" cap="none" spc="0" normalizeH="0" baseline="0" noProof="0" dirty="0">
                <a:ln>
                  <a:noFill/>
                </a:ln>
                <a:solidFill>
                  <a:srgbClr val="7C0611"/>
                </a:solidFill>
                <a:effectLst/>
                <a:uLnTx/>
                <a:uFillTx/>
                <a:latin typeface="Calibri" panose="020F0502020204030204"/>
                <a:ea typeface="+mn-ea"/>
                <a:cs typeface="+mn-cs"/>
              </a:rPr>
              <a:t>candidato a Asesoramiento genético vinculado a CaP :</a:t>
            </a:r>
          </a:p>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altLang="es-ES" sz="2000" b="1" i="0" u="none" strike="noStrike" kern="1200" cap="none" spc="0" normalizeH="0" baseline="0" noProof="0" dirty="0">
                <a:ln>
                  <a:noFill/>
                </a:ln>
                <a:solidFill>
                  <a:prstClr val="black"/>
                </a:solidFill>
                <a:effectLst/>
                <a:uLnTx/>
                <a:uFillTx/>
                <a:latin typeface="Calibri" panose="020F0502020204030204"/>
                <a:ea typeface="+mn-ea"/>
                <a:cs typeface="+mn-cs"/>
              </a:rPr>
              <a:t>Decisión individualizada</a:t>
            </a:r>
            <a:r>
              <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rPr>
              <a:t>: VA, </a:t>
            </a:r>
            <a:r>
              <a:rPr kumimoji="0" lang="es-ES" altLang="es-ES" sz="2000" b="0" i="0" u="none" strike="noStrike" kern="1200" cap="none" spc="0" normalizeH="0" baseline="0" noProof="0" dirty="0" err="1">
                <a:ln>
                  <a:noFill/>
                </a:ln>
                <a:solidFill>
                  <a:prstClr val="black"/>
                </a:solidFill>
                <a:effectLst/>
                <a:uLnTx/>
                <a:uFillTx/>
                <a:latin typeface="Calibri" panose="020F0502020204030204"/>
                <a:ea typeface="+mn-ea"/>
                <a:cs typeface="+mn-cs"/>
              </a:rPr>
              <a:t>CPRCm</a:t>
            </a:r>
            <a:r>
              <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1">
              <a:lnSpc>
                <a:spcPct val="100000"/>
              </a:lnSpc>
              <a:spcBef>
                <a:spcPct val="0"/>
              </a:spcBef>
              <a:spcAft>
                <a:spcPct val="0"/>
              </a:spcAft>
              <a:buClrTx/>
              <a:buSzTx/>
              <a:buFontTx/>
              <a:buNone/>
              <a:tabLst/>
              <a:defRPr/>
            </a:pPr>
            <a:r>
              <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rPr>
              <a:t>- Recomendación de </a:t>
            </a:r>
            <a:r>
              <a:rPr kumimoji="0" lang="es-ES" altLang="es-ES" sz="2000" b="1" i="0" u="none" strike="noStrike" kern="1200" cap="none" spc="0" normalizeH="0" baseline="0" noProof="0" dirty="0">
                <a:ln>
                  <a:noFill/>
                </a:ln>
                <a:solidFill>
                  <a:prstClr val="black"/>
                </a:solidFill>
                <a:effectLst/>
                <a:uLnTx/>
                <a:uFillTx/>
                <a:latin typeface="Calibri" panose="020F0502020204030204"/>
                <a:ea typeface="+mn-ea"/>
                <a:cs typeface="+mn-cs"/>
              </a:rPr>
              <a:t>estudio familiar</a:t>
            </a:r>
            <a:r>
              <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rPr>
              <a:t>, si hallazgo (+)</a:t>
            </a:r>
          </a:p>
        </p:txBody>
      </p:sp>
      <p:sp>
        <p:nvSpPr>
          <p:cNvPr id="3" name="Rectángulo: esquinas redondeadas 4"/>
          <p:cNvSpPr>
            <a:spLocks noChangeArrowheads="1"/>
          </p:cNvSpPr>
          <p:nvPr/>
        </p:nvSpPr>
        <p:spPr bwMode="auto">
          <a:xfrm>
            <a:off x="6142132" y="1430922"/>
            <a:ext cx="5760000" cy="4867834"/>
          </a:xfrm>
          <a:prstGeom prst="roundRect">
            <a:avLst>
              <a:gd name="adj" fmla="val 16667"/>
            </a:avLst>
          </a:prstGeom>
          <a:solidFill>
            <a:schemeClr val="accent6">
              <a:lumMod val="20000"/>
              <a:lumOff val="80000"/>
            </a:schemeClr>
          </a:solidFill>
          <a:ln w="12700" algn="ctr">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1">
              <a:lnSpc>
                <a:spcPct val="100000"/>
              </a:lnSpc>
              <a:spcBef>
                <a:spcPct val="0"/>
              </a:spcBef>
              <a:spcAft>
                <a:spcPts val="0"/>
              </a:spcAft>
              <a:buClrTx/>
              <a:buSzTx/>
              <a:buFontTx/>
              <a:buNone/>
              <a:tabLst/>
              <a:defRPr/>
            </a:pPr>
            <a:r>
              <a:rPr kumimoji="0" lang="es-ES" altLang="es-ES" sz="2000" b="1" i="0" u="none" strike="noStrike" kern="1200" cap="none" spc="0" normalizeH="0" baseline="0" noProof="0" dirty="0">
                <a:ln>
                  <a:noFill/>
                </a:ln>
                <a:solidFill>
                  <a:srgbClr val="213315"/>
                </a:solidFill>
                <a:effectLst/>
                <a:uLnTx/>
                <a:uFillTx/>
                <a:latin typeface="Calibri" panose="020F0502020204030204"/>
                <a:ea typeface="+mn-ea"/>
                <a:cs typeface="+mn-cs"/>
              </a:rPr>
              <a:t>Familiares sin CaP, </a:t>
            </a:r>
            <a:r>
              <a:rPr kumimoji="0" lang="es-ES" altLang="es-ES" sz="2000" b="0" i="0" u="none" strike="noStrike" kern="1200" cap="none" spc="0" normalizeH="0" baseline="0" noProof="0" dirty="0">
                <a:ln>
                  <a:noFill/>
                </a:ln>
                <a:solidFill>
                  <a:srgbClr val="213315"/>
                </a:solidFill>
                <a:effectLst/>
                <a:uLnTx/>
                <a:uFillTx/>
                <a:latin typeface="Calibri" panose="020F0502020204030204"/>
                <a:ea typeface="+mn-ea"/>
                <a:cs typeface="+mn-cs"/>
              </a:rPr>
              <a:t>candidatos a Asesoramiento genético vinculado a CaP:</a:t>
            </a: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r>
              <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rPr>
              <a:t>- Iniciar estudio a los </a:t>
            </a:r>
            <a:r>
              <a:rPr kumimoji="0" lang="es-ES" altLang="es-ES" sz="2000" b="1" i="0" u="none" strike="noStrike" kern="1200" cap="none" spc="0" normalizeH="0" baseline="0" noProof="0" dirty="0">
                <a:ln>
                  <a:noFill/>
                </a:ln>
                <a:solidFill>
                  <a:prstClr val="black"/>
                </a:solidFill>
                <a:effectLst/>
                <a:uLnTx/>
                <a:uFillTx/>
                <a:latin typeface="Calibri" panose="020F0502020204030204"/>
                <a:ea typeface="+mn-ea"/>
                <a:cs typeface="+mn-cs"/>
              </a:rPr>
              <a:t>40 años</a:t>
            </a:r>
            <a:r>
              <a:rPr kumimoji="0" lang="es-ES" altLang="es-ES" sz="2000" b="0" i="0" u="none" strike="noStrike" kern="1200" cap="none" spc="0" normalizeH="0" baseline="0" noProof="0" dirty="0">
                <a:ln>
                  <a:noFill/>
                </a:ln>
                <a:solidFill>
                  <a:prstClr val="black"/>
                </a:solidFill>
                <a:effectLst/>
                <a:uLnTx/>
                <a:uFillTx/>
                <a:latin typeface="Calibri" panose="020F0502020204030204"/>
                <a:ea typeface="+mn-ea"/>
                <a:cs typeface="+mn-cs"/>
              </a:rPr>
              <a:t>, o </a:t>
            </a:r>
            <a:r>
              <a:rPr kumimoji="0" lang="es-ES" altLang="es-ES" sz="2000" b="1" i="0" u="none" strike="noStrike" kern="1200" cap="none" spc="0" normalizeH="0" baseline="0" noProof="0" dirty="0">
                <a:ln>
                  <a:noFill/>
                </a:ln>
                <a:solidFill>
                  <a:prstClr val="black"/>
                </a:solidFill>
                <a:effectLst/>
                <a:uLnTx/>
                <a:uFillTx/>
                <a:latin typeface="Calibri" panose="020F0502020204030204"/>
                <a:ea typeface="+mn-ea"/>
                <a:cs typeface="+mn-cs"/>
              </a:rPr>
              <a:t>5 años antes del diagnóstico en el familiar afecto</a:t>
            </a: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1">
              <a:lnSpc>
                <a:spcPct val="100000"/>
              </a:lnSpc>
              <a:spcBef>
                <a:spcPct val="0"/>
              </a:spcBef>
              <a:spcAft>
                <a:spcPts val="0"/>
              </a:spcAft>
              <a:buClrTx/>
              <a:buSzTx/>
              <a:buFontTx/>
              <a:buNone/>
              <a:tabLst/>
              <a:defRPr/>
            </a:pPr>
            <a:endParaRPr kumimoji="0" lang="es-ES" alt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ítulo 8"/>
          <p:cNvSpPr>
            <a:spLocks noGrp="1"/>
          </p:cNvSpPr>
          <p:nvPr>
            <p:ph type="title" idx="4294967295"/>
          </p:nvPr>
        </p:nvSpPr>
        <p:spPr>
          <a:xfrm>
            <a:off x="1847528" y="620688"/>
            <a:ext cx="10515600" cy="917575"/>
          </a:xfrm>
        </p:spPr>
        <p:txBody>
          <a:bodyPr>
            <a:normAutofit/>
          </a:bodyPr>
          <a:lstStyle/>
          <a:p>
            <a:r>
              <a:rPr lang="es-ES" sz="4000" b="1" dirty="0" smtClean="0">
                <a:solidFill>
                  <a:srgbClr val="002060"/>
                </a:solidFill>
              </a:rPr>
              <a:t>¿Cómo informar? 	</a:t>
            </a:r>
            <a:r>
              <a:rPr lang="es-ES" sz="2800" i="1" dirty="0" smtClean="0">
                <a:solidFill>
                  <a:srgbClr val="002060"/>
                </a:solidFill>
              </a:rPr>
              <a:t>Protocolo </a:t>
            </a:r>
            <a:r>
              <a:rPr lang="es-ES" sz="2800" i="1" dirty="0">
                <a:solidFill>
                  <a:srgbClr val="002060"/>
                </a:solidFill>
              </a:rPr>
              <a:t>ASGECAP-HUMS </a:t>
            </a:r>
            <a:r>
              <a:rPr lang="es-ES" sz="2800" i="1" dirty="0" smtClean="0">
                <a:solidFill>
                  <a:srgbClr val="002060"/>
                </a:solidFill>
              </a:rPr>
              <a:t>v3.2022</a:t>
            </a:r>
            <a:endParaRPr lang="es-ES" sz="4000" b="1" dirty="0">
              <a:solidFill>
                <a:srgbClr val="002060"/>
              </a:solidFill>
            </a:endParaRPr>
          </a:p>
        </p:txBody>
      </p:sp>
      <p:graphicFrame>
        <p:nvGraphicFramePr>
          <p:cNvPr id="7" name="Tabla 6"/>
          <p:cNvGraphicFramePr>
            <a:graphicFrameLocks noGrp="1"/>
          </p:cNvGraphicFramePr>
          <p:nvPr>
            <p:extLst/>
          </p:nvPr>
        </p:nvGraphicFramePr>
        <p:xfrm>
          <a:off x="6243214" y="3284984"/>
          <a:ext cx="5557836" cy="2413446"/>
        </p:xfrm>
        <a:graphic>
          <a:graphicData uri="http://schemas.openxmlformats.org/drawingml/2006/table">
            <a:tbl>
              <a:tblPr firstRow="1" firstCol="1" bandRow="1">
                <a:tableStyleId>{5C22544A-7EE6-4342-B048-85BDC9FD1C3A}</a:tableStyleId>
              </a:tblPr>
              <a:tblGrid>
                <a:gridCol w="2515530">
                  <a:extLst>
                    <a:ext uri="{9D8B030D-6E8A-4147-A177-3AD203B41FA5}">
                      <a16:colId xmlns:a16="http://schemas.microsoft.com/office/drawing/2014/main" val="4137673002"/>
                    </a:ext>
                  </a:extLst>
                </a:gridCol>
                <a:gridCol w="956331">
                  <a:extLst>
                    <a:ext uri="{9D8B030D-6E8A-4147-A177-3AD203B41FA5}">
                      <a16:colId xmlns:a16="http://schemas.microsoft.com/office/drawing/2014/main" val="374984042"/>
                    </a:ext>
                  </a:extLst>
                </a:gridCol>
                <a:gridCol w="969078">
                  <a:extLst>
                    <a:ext uri="{9D8B030D-6E8A-4147-A177-3AD203B41FA5}">
                      <a16:colId xmlns:a16="http://schemas.microsoft.com/office/drawing/2014/main" val="4012649590"/>
                    </a:ext>
                  </a:extLst>
                </a:gridCol>
                <a:gridCol w="1116897">
                  <a:extLst>
                    <a:ext uri="{9D8B030D-6E8A-4147-A177-3AD203B41FA5}">
                      <a16:colId xmlns:a16="http://schemas.microsoft.com/office/drawing/2014/main" val="3242835806"/>
                    </a:ext>
                  </a:extLst>
                </a:gridCol>
              </a:tblGrid>
              <a:tr h="684848">
                <a:tc gridSpan="4">
                  <a:txBody>
                    <a:bodyPr/>
                    <a:lstStyle/>
                    <a:p>
                      <a:pPr algn="ctr">
                        <a:lnSpc>
                          <a:spcPct val="107000"/>
                        </a:lnSpc>
                        <a:spcAft>
                          <a:spcPts val="0"/>
                        </a:spcAft>
                      </a:pPr>
                      <a:r>
                        <a:rPr lang="es-ES" sz="1400" dirty="0">
                          <a:effectLst/>
                        </a:rPr>
                        <a:t>Umbrales de PSA sugeridos para la toma de decisiones en portadores de mutaciones, sobretodo ante línea </a:t>
                      </a:r>
                      <a:r>
                        <a:rPr lang="es-ES" sz="1400" dirty="0" smtClean="0">
                          <a:effectLst/>
                        </a:rPr>
                        <a:t>germinal </a:t>
                      </a:r>
                      <a:r>
                        <a:rPr lang="es-ES" sz="1400" dirty="0">
                          <a:effectLst/>
                        </a:rPr>
                        <a:t>BRCA1 y </a:t>
                      </a:r>
                      <a:r>
                        <a:rPr lang="es-ES" sz="1400" dirty="0" smtClean="0">
                          <a:effectLst/>
                        </a:rPr>
                        <a:t>BRCA2, y</a:t>
                      </a:r>
                      <a:r>
                        <a:rPr lang="es-ES" sz="1400" baseline="0" dirty="0" smtClean="0">
                          <a:effectLst/>
                        </a:rPr>
                        <a:t> en general ante sospecha de CaP Hereditario</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885701727"/>
                  </a:ext>
                </a:extLst>
              </a:tr>
              <a:tr h="228283">
                <a:tc rowSpan="2">
                  <a:txBody>
                    <a:bodyPr/>
                    <a:lstStyle/>
                    <a:p>
                      <a:pPr>
                        <a:lnSpc>
                          <a:spcPct val="107000"/>
                        </a:lnSpc>
                        <a:spcAft>
                          <a:spcPts val="0"/>
                        </a:spcAft>
                      </a:pPr>
                      <a:r>
                        <a:rPr lang="es-ES" sz="1200" b="0" i="1" dirty="0">
                          <a:solidFill>
                            <a:srgbClr val="002060"/>
                          </a:solidFill>
                          <a:effectLst/>
                        </a:rPr>
                        <a:t>Los umbrales de PSA sugeridos corresponden al límite alto de normalidad ajustado a edad referido en diferentes series.</a:t>
                      </a:r>
                      <a:endParaRPr lang="es-ES" sz="2400" b="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gridSpan="3">
                  <a:txBody>
                    <a:bodyPr/>
                    <a:lstStyle/>
                    <a:p>
                      <a:pPr algn="ctr">
                        <a:lnSpc>
                          <a:spcPct val="107000"/>
                        </a:lnSpc>
                        <a:spcAft>
                          <a:spcPts val="0"/>
                        </a:spcAft>
                      </a:pPr>
                      <a:r>
                        <a:rPr lang="es-ES" sz="1400" b="1" dirty="0">
                          <a:solidFill>
                            <a:schemeClr val="bg1"/>
                          </a:solidFill>
                          <a:effectLst/>
                        </a:rPr>
                        <a:t>Edad</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872385821"/>
                  </a:ext>
                </a:extLst>
              </a:tr>
              <a:tr h="554545">
                <a:tc vMerge="1">
                  <a:txBody>
                    <a:bodyPr/>
                    <a:lstStyle/>
                    <a:p>
                      <a:endParaRPr lang="es-ES"/>
                    </a:p>
                  </a:txBody>
                  <a:tcPr/>
                </a:tc>
                <a:tc>
                  <a:txBody>
                    <a:bodyPr/>
                    <a:lstStyle/>
                    <a:p>
                      <a:pPr algn="ctr">
                        <a:lnSpc>
                          <a:spcPct val="107000"/>
                        </a:lnSpc>
                        <a:spcAft>
                          <a:spcPts val="0"/>
                        </a:spcAft>
                      </a:pPr>
                      <a:r>
                        <a:rPr lang="es-ES" sz="1400" b="1" u="sng" dirty="0">
                          <a:solidFill>
                            <a:schemeClr val="bg1"/>
                          </a:solidFill>
                          <a:effectLst/>
                        </a:rPr>
                        <a:t>&lt;</a:t>
                      </a:r>
                      <a:r>
                        <a:rPr lang="es-ES" sz="1400" b="1" dirty="0">
                          <a:solidFill>
                            <a:schemeClr val="bg1"/>
                          </a:solidFill>
                          <a:effectLst/>
                        </a:rPr>
                        <a:t> 49 años</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algn="ctr">
                        <a:lnSpc>
                          <a:spcPct val="107000"/>
                        </a:lnSpc>
                        <a:spcAft>
                          <a:spcPts val="0"/>
                        </a:spcAft>
                      </a:pPr>
                      <a:r>
                        <a:rPr lang="es-ES" sz="1400" b="1" dirty="0">
                          <a:solidFill>
                            <a:schemeClr val="bg1"/>
                          </a:solidFill>
                          <a:effectLst/>
                        </a:rPr>
                        <a:t>50-59 años</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tc>
                  <a:txBody>
                    <a:bodyPr/>
                    <a:lstStyle/>
                    <a:p>
                      <a:pPr algn="ctr">
                        <a:lnSpc>
                          <a:spcPct val="107000"/>
                        </a:lnSpc>
                        <a:spcAft>
                          <a:spcPts val="0"/>
                        </a:spcAft>
                      </a:pPr>
                      <a:r>
                        <a:rPr lang="es-ES" sz="1400" b="1" dirty="0">
                          <a:solidFill>
                            <a:schemeClr val="bg1"/>
                          </a:solidFill>
                          <a:effectLst/>
                        </a:rPr>
                        <a:t>60 – 69 años</a:t>
                      </a:r>
                      <a:endParaRPr lang="es-E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002060"/>
                    </a:solidFill>
                  </a:tcPr>
                </a:tc>
                <a:extLst>
                  <a:ext uri="{0D108BD9-81ED-4DB2-BD59-A6C34878D82A}">
                    <a16:rowId xmlns:a16="http://schemas.microsoft.com/office/drawing/2014/main" val="1591976984"/>
                  </a:ext>
                </a:extLst>
              </a:tr>
              <a:tr h="260922">
                <a:tc>
                  <a:txBody>
                    <a:bodyPr/>
                    <a:lstStyle/>
                    <a:p>
                      <a:pPr>
                        <a:lnSpc>
                          <a:spcPct val="107000"/>
                        </a:lnSpc>
                        <a:spcAft>
                          <a:spcPts val="0"/>
                        </a:spcAft>
                      </a:pPr>
                      <a:r>
                        <a:rPr lang="es-ES" sz="1400" dirty="0">
                          <a:effectLst/>
                        </a:rPr>
                        <a:t>Seguimiento anual (PSA y T.R.)</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lnSpc>
                          <a:spcPct val="107000"/>
                        </a:lnSpc>
                        <a:spcAft>
                          <a:spcPts val="0"/>
                        </a:spcAft>
                      </a:pPr>
                      <a:r>
                        <a:rPr lang="es-ES" sz="1600" b="1" dirty="0">
                          <a:solidFill>
                            <a:srgbClr val="C00000"/>
                          </a:solidFill>
                          <a:effectLst/>
                        </a:rPr>
                        <a:t>&lt; 0,75</a:t>
                      </a:r>
                      <a:endParaRPr lang="es-E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1">
                          <a:solidFill>
                            <a:srgbClr val="C00000"/>
                          </a:solidFill>
                          <a:effectLst/>
                        </a:rPr>
                        <a:t>&lt; 1,0</a:t>
                      </a:r>
                      <a:endParaRPr lang="es-ES" sz="20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1">
                          <a:solidFill>
                            <a:srgbClr val="C00000"/>
                          </a:solidFill>
                          <a:effectLst/>
                        </a:rPr>
                        <a:t>&lt; 1,5</a:t>
                      </a:r>
                      <a:endParaRPr lang="es-ES" sz="20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811659"/>
                  </a:ext>
                </a:extLst>
              </a:tr>
              <a:tr h="684848">
                <a:tc>
                  <a:txBody>
                    <a:bodyPr/>
                    <a:lstStyle/>
                    <a:p>
                      <a:pPr>
                        <a:lnSpc>
                          <a:spcPct val="107000"/>
                        </a:lnSpc>
                        <a:spcAft>
                          <a:spcPts val="0"/>
                        </a:spcAft>
                      </a:pPr>
                      <a:r>
                        <a:rPr lang="es-ES" sz="1400" dirty="0">
                          <a:effectLst/>
                        </a:rPr>
                        <a:t>Remitir a Urología, para valorar: </a:t>
                      </a:r>
                      <a:r>
                        <a:rPr lang="es-ES" sz="1400" dirty="0" err="1" smtClean="0">
                          <a:effectLst/>
                        </a:rPr>
                        <a:t>biomarcadores</a:t>
                      </a:r>
                      <a:r>
                        <a:rPr lang="es-ES" sz="1400" dirty="0" smtClean="0">
                          <a:effectLst/>
                        </a:rPr>
                        <a:t>, resonancia</a:t>
                      </a:r>
                      <a:r>
                        <a:rPr lang="es-ES" sz="1400" baseline="0" dirty="0" smtClean="0">
                          <a:effectLst/>
                        </a:rPr>
                        <a:t> magnética y en su caso Bx.</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2060"/>
                    </a:solidFill>
                  </a:tcPr>
                </a:tc>
                <a:tc>
                  <a:txBody>
                    <a:bodyPr/>
                    <a:lstStyle/>
                    <a:p>
                      <a:pPr algn="ctr">
                        <a:lnSpc>
                          <a:spcPct val="107000"/>
                        </a:lnSpc>
                        <a:spcAft>
                          <a:spcPts val="0"/>
                        </a:spcAft>
                      </a:pPr>
                      <a:r>
                        <a:rPr lang="es-ES" sz="1600" b="1" dirty="0" smtClean="0">
                          <a:solidFill>
                            <a:srgbClr val="C00000"/>
                          </a:solidFill>
                          <a:effectLst/>
                          <a:sym typeface="Symbol" panose="05050102010706020507" pitchFamily="18" charset="2"/>
                        </a:rPr>
                        <a:t> </a:t>
                      </a:r>
                      <a:r>
                        <a:rPr lang="es-ES" sz="1600" b="1" dirty="0" smtClean="0">
                          <a:solidFill>
                            <a:srgbClr val="C00000"/>
                          </a:solidFill>
                          <a:effectLst/>
                        </a:rPr>
                        <a:t>0,75</a:t>
                      </a:r>
                      <a:endParaRPr lang="es-E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1" dirty="0" smtClean="0">
                          <a:solidFill>
                            <a:srgbClr val="C00000"/>
                          </a:solidFill>
                          <a:effectLst/>
                          <a:sym typeface="Symbol" panose="05050102010706020507" pitchFamily="18" charset="2"/>
                        </a:rPr>
                        <a:t> </a:t>
                      </a:r>
                      <a:r>
                        <a:rPr lang="es-ES" sz="1600" b="1" dirty="0" smtClean="0">
                          <a:solidFill>
                            <a:srgbClr val="C00000"/>
                          </a:solidFill>
                          <a:effectLst/>
                        </a:rPr>
                        <a:t>1,0</a:t>
                      </a:r>
                      <a:endParaRPr lang="es-E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600" b="1" dirty="0" smtClean="0">
                          <a:solidFill>
                            <a:srgbClr val="C00000"/>
                          </a:solidFill>
                          <a:effectLst/>
                          <a:sym typeface="Symbol" panose="05050102010706020507" pitchFamily="18" charset="2"/>
                        </a:rPr>
                        <a:t> </a:t>
                      </a:r>
                      <a:r>
                        <a:rPr lang="es-ES" sz="1600" b="1" dirty="0" smtClean="0">
                          <a:solidFill>
                            <a:srgbClr val="C00000"/>
                          </a:solidFill>
                          <a:effectLst/>
                        </a:rPr>
                        <a:t>1,5</a:t>
                      </a:r>
                      <a:endParaRPr lang="es-E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7257586"/>
                  </a:ext>
                </a:extLst>
              </a:tr>
            </a:tbl>
          </a:graphicData>
        </a:graphic>
      </p:graphicFrame>
      <p:sp>
        <p:nvSpPr>
          <p:cNvPr id="8" name="Rectángulo 7"/>
          <p:cNvSpPr/>
          <p:nvPr/>
        </p:nvSpPr>
        <p:spPr>
          <a:xfrm>
            <a:off x="7608168" y="6033582"/>
            <a:ext cx="3868694" cy="2539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mn-cs"/>
              </a:rPr>
              <a:t>Modificado de </a:t>
            </a:r>
            <a:r>
              <a:rPr kumimoji="0" lang="es-ES" sz="1050" b="0" i="0" u="none" strike="noStrike" kern="1200" cap="none" spc="0" normalizeH="0" baseline="0" noProof="0" dirty="0" err="1" smtClean="0">
                <a:ln>
                  <a:noFill/>
                </a:ln>
                <a:solidFill>
                  <a:srgbClr val="002060"/>
                </a:solidFill>
                <a:effectLst/>
                <a:uLnTx/>
                <a:uFillTx/>
                <a:latin typeface="Calibri" panose="020F0502020204030204" pitchFamily="34" charset="0"/>
                <a:ea typeface="Calibri" panose="020F0502020204030204" pitchFamily="34" charset="0"/>
                <a:cs typeface="+mn-cs"/>
              </a:rPr>
              <a:t>Cheng</a:t>
            </a:r>
            <a:r>
              <a:rPr kumimoji="0" lang="es-ES" sz="1050" b="0" i="0" u="none" strike="noStrike" kern="1200" cap="none" spc="0" normalizeH="0" baseline="0" noProof="0" dirty="0" smtClean="0">
                <a:ln>
                  <a:noFill/>
                </a:ln>
                <a:solidFill>
                  <a:srgbClr val="002060"/>
                </a:solidFill>
                <a:effectLst/>
                <a:uLnTx/>
                <a:uFillTx/>
                <a:latin typeface="Calibri" panose="020F0502020204030204" pitchFamily="34" charset="0"/>
                <a:ea typeface="Calibri" panose="020F0502020204030204" pitchFamily="34" charset="0"/>
                <a:cs typeface="+mn-cs"/>
              </a:rPr>
              <a:t> </a:t>
            </a:r>
            <a:r>
              <a:rPr kumimoji="0" lang="es-ES" sz="105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HH. </a:t>
            </a:r>
            <a:r>
              <a:rPr kumimoji="0" lang="es-ES" sz="105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mn-cs"/>
              </a:rPr>
              <a:t>Clin</a:t>
            </a:r>
            <a:r>
              <a:rPr kumimoji="0" lang="es-ES" sz="105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a:t>
            </a:r>
            <a:r>
              <a:rPr kumimoji="0" lang="es-ES" sz="105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mn-cs"/>
              </a:rPr>
              <a:t>Genitourin</a:t>
            </a:r>
            <a:r>
              <a:rPr kumimoji="0" lang="es-ES" sz="105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a:t>
            </a:r>
            <a:r>
              <a:rPr kumimoji="0" lang="es-ES" sz="105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mn-cs"/>
              </a:rPr>
              <a:t>Cancer</a:t>
            </a:r>
            <a:r>
              <a:rPr kumimoji="0" lang="es-ES" sz="105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mn-cs"/>
              </a:rPr>
              <a:t> 2017; 15: 625–8</a:t>
            </a:r>
            <a:endParaRPr kumimoji="0" lang="es-ES" sz="105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11" name="CuadroTexto 10"/>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56761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847528" y="429654"/>
            <a:ext cx="10007912" cy="5585653"/>
          </a:xfrm>
          <a:prstGeom prst="rect">
            <a:avLst/>
          </a:prstGeom>
          <a:ln w="28575">
            <a:solidFill>
              <a:srgbClr val="FF0000"/>
            </a:solidFill>
          </a:ln>
        </p:spPr>
      </p:pic>
      <p:sp>
        <p:nvSpPr>
          <p:cNvPr id="4" name="Rectángulo 3"/>
          <p:cNvSpPr/>
          <p:nvPr/>
        </p:nvSpPr>
        <p:spPr>
          <a:xfrm>
            <a:off x="1919536" y="6228020"/>
            <a:ext cx="9998579"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smtClean="0">
                <a:ln>
                  <a:noFill/>
                </a:ln>
                <a:solidFill>
                  <a:srgbClr val="FF0000"/>
                </a:solidFill>
                <a:effectLst/>
                <a:uLnTx/>
                <a:uFillTx/>
                <a:latin typeface="Calibri" panose="020F0502020204030204"/>
                <a:ea typeface="+mn-ea"/>
                <a:cs typeface="+mn-cs"/>
              </a:rPr>
              <a:t>Observatorio de la Asociación Española Contra el Cáncer. </a:t>
            </a:r>
            <a:r>
              <a:rPr kumimoji="0" lang="es-ES" sz="900" b="0" i="0" u="none" strike="noStrike" kern="1200" cap="none" spc="0" normalizeH="0" baseline="0" noProof="0" dirty="0">
                <a:ln>
                  <a:noFill/>
                </a:ln>
                <a:solidFill>
                  <a:srgbClr val="FF0000"/>
                </a:solidFill>
                <a:effectLst/>
                <a:uLnTx/>
                <a:uFillTx/>
                <a:latin typeface="Calibri" panose="020F0502020204030204"/>
                <a:ea typeface="+mn-ea"/>
                <a:cs typeface="+mn-cs"/>
                <a:hlinkClick r:id="rId5"/>
              </a:rPr>
              <a:t>https://</a:t>
            </a:r>
            <a:r>
              <a:rPr kumimoji="0" lang="es-ES" sz="900" b="0" i="0" u="none" strike="noStrike" kern="1200" cap="none" spc="0" normalizeH="0" baseline="0" noProof="0" dirty="0" smtClean="0">
                <a:ln>
                  <a:noFill/>
                </a:ln>
                <a:solidFill>
                  <a:srgbClr val="FF0000"/>
                </a:solidFill>
                <a:effectLst/>
                <a:uLnTx/>
                <a:uFillTx/>
                <a:latin typeface="Calibri" panose="020F0502020204030204"/>
                <a:ea typeface="+mn-ea"/>
                <a:cs typeface="+mn-cs"/>
                <a:hlinkClick r:id="rId5"/>
              </a:rPr>
              <a:t>app.powerbi.com/view?r=eyJrIjoiN2Q4ZWFiZGUtMTk4Mi00Y2RlLWFkOTMtMTNmOTYxZGM3ZTYyIiwidCI6ImJjYTNjYTJlLTYyNGMtNDNhYS05MTgxLWY2N2YxYzI3OTAyOSIsImMiOjh9</a:t>
            </a:r>
            <a:r>
              <a:rPr kumimoji="0" lang="es-ES" sz="9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endParaRPr kumimoji="0" lang="es-ES" sz="9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5" name="Grupo 14"/>
          <p:cNvGrpSpPr/>
          <p:nvPr/>
        </p:nvGrpSpPr>
        <p:grpSpPr>
          <a:xfrm>
            <a:off x="3647728" y="1268760"/>
            <a:ext cx="6741702" cy="556614"/>
            <a:chOff x="5502535" y="880217"/>
            <a:chExt cx="6741702" cy="556614"/>
          </a:xfrm>
        </p:grpSpPr>
        <p:sp>
          <p:nvSpPr>
            <p:cNvPr id="5" name="Forma libre 4"/>
            <p:cNvSpPr/>
            <p:nvPr/>
          </p:nvSpPr>
          <p:spPr>
            <a:xfrm>
              <a:off x="5502535" y="880217"/>
              <a:ext cx="1107966" cy="556614"/>
            </a:xfrm>
            <a:custGeom>
              <a:avLst/>
              <a:gdLst>
                <a:gd name="connsiteX0" fmla="*/ 675699 w 1419367"/>
                <a:gd name="connsiteY0" fmla="*/ 17091 h 556614"/>
                <a:gd name="connsiteX1" fmla="*/ 77494 w 1419367"/>
                <a:gd name="connsiteY1" fmla="*/ 119641 h 556614"/>
                <a:gd name="connsiteX2" fmla="*/ 68948 w 1419367"/>
                <a:gd name="connsiteY2" fmla="*/ 452927 h 556614"/>
                <a:gd name="connsiteX3" fmla="*/ 641516 w 1419367"/>
                <a:gd name="connsiteY3" fmla="*/ 555476 h 556614"/>
                <a:gd name="connsiteX4" fmla="*/ 1290996 w 1419367"/>
                <a:gd name="connsiteY4" fmla="*/ 495656 h 556614"/>
                <a:gd name="connsiteX5" fmla="*/ 1419183 w 1419367"/>
                <a:gd name="connsiteY5" fmla="*/ 316194 h 556614"/>
                <a:gd name="connsiteX6" fmla="*/ 1308088 w 1419367"/>
                <a:gd name="connsiteY6" fmla="*/ 85458 h 556614"/>
                <a:gd name="connsiteX7" fmla="*/ 914982 w 1419367"/>
                <a:gd name="connsiteY7" fmla="*/ 85458 h 556614"/>
                <a:gd name="connsiteX8" fmla="*/ 470600 w 1419367"/>
                <a:gd name="connsiteY8" fmla="*/ 0 h 55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367" h="556614">
                  <a:moveTo>
                    <a:pt x="675699" y="17091"/>
                  </a:moveTo>
                  <a:cubicBezTo>
                    <a:pt x="427159" y="32046"/>
                    <a:pt x="178619" y="47002"/>
                    <a:pt x="77494" y="119641"/>
                  </a:cubicBezTo>
                  <a:cubicBezTo>
                    <a:pt x="-23631" y="192280"/>
                    <a:pt x="-25056" y="380288"/>
                    <a:pt x="68948" y="452927"/>
                  </a:cubicBezTo>
                  <a:cubicBezTo>
                    <a:pt x="162952" y="525566"/>
                    <a:pt x="437842" y="548355"/>
                    <a:pt x="641516" y="555476"/>
                  </a:cubicBezTo>
                  <a:cubicBezTo>
                    <a:pt x="845190" y="562597"/>
                    <a:pt x="1161385" y="535536"/>
                    <a:pt x="1290996" y="495656"/>
                  </a:cubicBezTo>
                  <a:cubicBezTo>
                    <a:pt x="1420607" y="455776"/>
                    <a:pt x="1416334" y="384560"/>
                    <a:pt x="1419183" y="316194"/>
                  </a:cubicBezTo>
                  <a:cubicBezTo>
                    <a:pt x="1422032" y="247828"/>
                    <a:pt x="1392121" y="123914"/>
                    <a:pt x="1308088" y="85458"/>
                  </a:cubicBezTo>
                  <a:cubicBezTo>
                    <a:pt x="1224055" y="47002"/>
                    <a:pt x="1054563" y="99701"/>
                    <a:pt x="914982" y="85458"/>
                  </a:cubicBezTo>
                  <a:cubicBezTo>
                    <a:pt x="775401" y="71215"/>
                    <a:pt x="623000" y="35607"/>
                    <a:pt x="4706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lecha derecha 1"/>
            <p:cNvSpPr/>
            <p:nvPr/>
          </p:nvSpPr>
          <p:spPr>
            <a:xfrm>
              <a:off x="6677149" y="922218"/>
              <a:ext cx="2772000" cy="47261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Cáncer Hereditario </a:t>
              </a:r>
              <a:r>
                <a:rPr kumimoji="0" lang="es-ES" sz="1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r>
                <a:rPr kumimoji="0" lang="es-ES" sz="1600" b="1"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5-10%)</a:t>
              </a:r>
              <a:endParaRPr kumimoji="0" lang="es-E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CuadroTexto 5"/>
            <p:cNvSpPr txBox="1"/>
            <p:nvPr/>
          </p:nvSpPr>
          <p:spPr>
            <a:xfrm>
              <a:off x="9515797" y="904211"/>
              <a:ext cx="2728440" cy="46166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3.600 casos en 2022</a:t>
              </a:r>
              <a:endParaRPr kumimoji="0" lang="es-E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Marcador de número de diapositiva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9D18FE-5FC9-44E2-8A15-ECB6392323AA}"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Imagen 6"/>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944370" y="1953704"/>
            <a:ext cx="7038165" cy="4380135"/>
          </a:xfrm>
          <a:prstGeom prst="rect">
            <a:avLst/>
          </a:prstGeom>
          <a:ln w="28575">
            <a:solidFill>
              <a:srgbClr val="0070C0"/>
            </a:solidFill>
          </a:ln>
        </p:spPr>
      </p:pic>
      <p:grpSp>
        <p:nvGrpSpPr>
          <p:cNvPr id="16" name="Grupo 15"/>
          <p:cNvGrpSpPr/>
          <p:nvPr/>
        </p:nvGrpSpPr>
        <p:grpSpPr>
          <a:xfrm>
            <a:off x="1991544" y="2204864"/>
            <a:ext cx="6364079" cy="556614"/>
            <a:chOff x="3931525" y="2394565"/>
            <a:chExt cx="6364079" cy="556614"/>
          </a:xfrm>
        </p:grpSpPr>
        <p:sp>
          <p:nvSpPr>
            <p:cNvPr id="17" name="Forma libre 16"/>
            <p:cNvSpPr/>
            <p:nvPr/>
          </p:nvSpPr>
          <p:spPr>
            <a:xfrm>
              <a:off x="3931525" y="2394565"/>
              <a:ext cx="908308" cy="556614"/>
            </a:xfrm>
            <a:custGeom>
              <a:avLst/>
              <a:gdLst>
                <a:gd name="connsiteX0" fmla="*/ 675699 w 1419367"/>
                <a:gd name="connsiteY0" fmla="*/ 17091 h 556614"/>
                <a:gd name="connsiteX1" fmla="*/ 77494 w 1419367"/>
                <a:gd name="connsiteY1" fmla="*/ 119641 h 556614"/>
                <a:gd name="connsiteX2" fmla="*/ 68948 w 1419367"/>
                <a:gd name="connsiteY2" fmla="*/ 452927 h 556614"/>
                <a:gd name="connsiteX3" fmla="*/ 641516 w 1419367"/>
                <a:gd name="connsiteY3" fmla="*/ 555476 h 556614"/>
                <a:gd name="connsiteX4" fmla="*/ 1290996 w 1419367"/>
                <a:gd name="connsiteY4" fmla="*/ 495656 h 556614"/>
                <a:gd name="connsiteX5" fmla="*/ 1419183 w 1419367"/>
                <a:gd name="connsiteY5" fmla="*/ 316194 h 556614"/>
                <a:gd name="connsiteX6" fmla="*/ 1308088 w 1419367"/>
                <a:gd name="connsiteY6" fmla="*/ 85458 h 556614"/>
                <a:gd name="connsiteX7" fmla="*/ 914982 w 1419367"/>
                <a:gd name="connsiteY7" fmla="*/ 85458 h 556614"/>
                <a:gd name="connsiteX8" fmla="*/ 470600 w 1419367"/>
                <a:gd name="connsiteY8" fmla="*/ 0 h 55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367" h="556614">
                  <a:moveTo>
                    <a:pt x="675699" y="17091"/>
                  </a:moveTo>
                  <a:cubicBezTo>
                    <a:pt x="427159" y="32046"/>
                    <a:pt x="178619" y="47002"/>
                    <a:pt x="77494" y="119641"/>
                  </a:cubicBezTo>
                  <a:cubicBezTo>
                    <a:pt x="-23631" y="192280"/>
                    <a:pt x="-25056" y="380288"/>
                    <a:pt x="68948" y="452927"/>
                  </a:cubicBezTo>
                  <a:cubicBezTo>
                    <a:pt x="162952" y="525566"/>
                    <a:pt x="437842" y="548355"/>
                    <a:pt x="641516" y="555476"/>
                  </a:cubicBezTo>
                  <a:cubicBezTo>
                    <a:pt x="845190" y="562597"/>
                    <a:pt x="1161385" y="535536"/>
                    <a:pt x="1290996" y="495656"/>
                  </a:cubicBezTo>
                  <a:cubicBezTo>
                    <a:pt x="1420607" y="455776"/>
                    <a:pt x="1416334" y="384560"/>
                    <a:pt x="1419183" y="316194"/>
                  </a:cubicBezTo>
                  <a:cubicBezTo>
                    <a:pt x="1422032" y="247828"/>
                    <a:pt x="1392121" y="123914"/>
                    <a:pt x="1308088" y="85458"/>
                  </a:cubicBezTo>
                  <a:cubicBezTo>
                    <a:pt x="1224055" y="47002"/>
                    <a:pt x="1054563" y="99701"/>
                    <a:pt x="914982" y="85458"/>
                  </a:cubicBezTo>
                  <a:cubicBezTo>
                    <a:pt x="775401" y="71215"/>
                    <a:pt x="623000" y="35607"/>
                    <a:pt x="470600"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echa derecha 17"/>
            <p:cNvSpPr/>
            <p:nvPr/>
          </p:nvSpPr>
          <p:spPr>
            <a:xfrm>
              <a:off x="4906481" y="2436566"/>
              <a:ext cx="2772000" cy="47261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Cáncer Hereditario </a:t>
              </a:r>
              <a:r>
                <a:rPr kumimoji="0" lang="es-ES" sz="1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r>
                <a:rPr kumimoji="0" lang="es-ES" sz="1600" b="1" i="1"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5-10%)</a:t>
              </a:r>
              <a:endParaRPr kumimoji="0" lang="es-E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9" name="CuadroTexto 18"/>
            <p:cNvSpPr txBox="1"/>
            <p:nvPr/>
          </p:nvSpPr>
          <p:spPr>
            <a:xfrm>
              <a:off x="7804409" y="2444383"/>
              <a:ext cx="2491195" cy="461665"/>
            </a:xfrm>
            <a:prstGeom prst="rect">
              <a:avLst/>
            </a:prstGeom>
            <a:solidFill>
              <a:schemeClr val="accent5">
                <a:lumMod val="40000"/>
                <a:lumOff val="60000"/>
              </a:schemeClr>
            </a:solidFill>
            <a:ln>
              <a:solidFill>
                <a:schemeClr val="accent1">
                  <a:lumMod val="75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smtClean="0">
                  <a:ln>
                    <a:noFill/>
                  </a:ln>
                  <a:solidFill>
                    <a:srgbClr val="0070C0"/>
                  </a:solidFill>
                  <a:effectLst/>
                  <a:uLnTx/>
                  <a:uFillTx/>
                  <a:latin typeface="Calibri" panose="020F0502020204030204"/>
                  <a:ea typeface="+mn-ea"/>
                  <a:cs typeface="+mn-cs"/>
                </a:rPr>
                <a:t>230 casos en 2022</a:t>
              </a:r>
              <a:endParaRPr kumimoji="0" lang="es-E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3836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608168" y="6325616"/>
            <a:ext cx="2299027"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000000"/>
                </a:solidFill>
                <a:effectLst/>
                <a:uLnTx/>
                <a:uFillTx/>
                <a:latin typeface="Calibri" panose="020F0502020204030204"/>
                <a:ea typeface="+mn-ea"/>
                <a:cs typeface="+mn-cs"/>
                <a:hlinkClick r:id="rId2"/>
              </a:rPr>
              <a:t>https://</a:t>
            </a:r>
            <a:r>
              <a:rPr kumimoji="0" lang="es-ES" sz="900" b="0" i="0" u="none" strike="noStrike" kern="1200" cap="none" spc="0" normalizeH="0" baseline="0" noProof="0" dirty="0" smtClean="0">
                <a:ln>
                  <a:noFill/>
                </a:ln>
                <a:solidFill>
                  <a:srgbClr val="000000"/>
                </a:solidFill>
                <a:effectLst/>
                <a:uLnTx/>
                <a:uFillTx/>
                <a:latin typeface="Calibri" panose="020F0502020204030204"/>
                <a:ea typeface="+mn-ea"/>
                <a:cs typeface="+mn-cs"/>
                <a:hlinkClick r:id="rId2"/>
              </a:rPr>
              <a:t>doi.org/10.1016/j.acuro.2020.08.009</a:t>
            </a:r>
            <a:r>
              <a:rPr kumimoji="0" lang="es-ES" sz="900" b="0" i="0" u="none" strike="noStrike" kern="1200" cap="none" spc="0" normalizeH="0" baseline="0" noProof="0" dirty="0" smtClean="0">
                <a:ln>
                  <a:noFill/>
                </a:ln>
                <a:solidFill>
                  <a:srgbClr val="000000"/>
                </a:solidFill>
                <a:effectLst/>
                <a:uLnTx/>
                <a:uFillTx/>
                <a:latin typeface="Calibri" panose="020F0502020204030204"/>
                <a:ea typeface="+mn-ea"/>
                <a:cs typeface="+mn-cs"/>
              </a:rPr>
              <a:t> </a:t>
            </a:r>
            <a:endPar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n 4"/>
          <p:cNvPicPr>
            <a:picLocks noChangeAspect="1"/>
          </p:cNvPicPr>
          <p:nvPr/>
        </p:nvPicPr>
        <p:blipFill>
          <a:blip r:embed="rId3"/>
          <a:stretch>
            <a:fillRect/>
          </a:stretch>
        </p:blipFill>
        <p:spPr>
          <a:xfrm>
            <a:off x="1847528" y="404664"/>
            <a:ext cx="9828395" cy="4680520"/>
          </a:xfrm>
          <a:prstGeom prst="rect">
            <a:avLst/>
          </a:prstGeom>
        </p:spPr>
      </p:pic>
      <p:pic>
        <p:nvPicPr>
          <p:cNvPr id="4" name="Imagen 3"/>
          <p:cNvPicPr>
            <a:picLocks noChangeAspect="1"/>
          </p:cNvPicPr>
          <p:nvPr/>
        </p:nvPicPr>
        <p:blipFill>
          <a:blip r:embed="rId4"/>
          <a:stretch>
            <a:fillRect/>
          </a:stretch>
        </p:blipFill>
        <p:spPr>
          <a:xfrm>
            <a:off x="9984432" y="4770432"/>
            <a:ext cx="1750328" cy="1750328"/>
          </a:xfrm>
          <a:prstGeom prst="rect">
            <a:avLst/>
          </a:prstGeom>
          <a:ln w="28575">
            <a:solidFill>
              <a:schemeClr val="tx1"/>
            </a:solidFill>
          </a:ln>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7" name="CuadroTexto 6"/>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3151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5051792" y="4378652"/>
            <a:ext cx="4516120" cy="369332"/>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Asesoramiento </a:t>
            </a:r>
            <a:r>
              <a:rPr kumimoji="0" lang="es-ES" sz="1800" b="1" i="0" u="none" strike="noStrike" kern="1200" cap="none" spc="0" normalizeH="0" baseline="0" noProof="0" dirty="0" smtClean="0">
                <a:ln>
                  <a:noFill/>
                </a:ln>
                <a:solidFill>
                  <a:prstClr val="white"/>
                </a:solidFill>
                <a:effectLst/>
                <a:uLnTx/>
                <a:uFillTx/>
                <a:latin typeface="Calibri" panose="020F0502020204030204"/>
                <a:ea typeface="+mn-ea"/>
                <a:cs typeface="+mn-cs"/>
              </a:rPr>
              <a:t>genético</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upo 16"/>
          <p:cNvGrpSpPr/>
          <p:nvPr/>
        </p:nvGrpSpPr>
        <p:grpSpPr>
          <a:xfrm>
            <a:off x="1844510" y="2947949"/>
            <a:ext cx="5465342" cy="1430703"/>
            <a:chOff x="932918" y="2938097"/>
            <a:chExt cx="5465342" cy="1430703"/>
          </a:xfrm>
        </p:grpSpPr>
        <p:sp>
          <p:nvSpPr>
            <p:cNvPr id="7" name="CuadroTexto 6"/>
            <p:cNvSpPr txBox="1"/>
            <p:nvPr/>
          </p:nvSpPr>
          <p:spPr>
            <a:xfrm>
              <a:off x="932918" y="2938097"/>
              <a:ext cx="3307080" cy="369332"/>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C00000"/>
                  </a:solidFill>
                  <a:effectLst/>
                  <a:uLnTx/>
                  <a:uFillTx/>
                  <a:latin typeface="Calibri" panose="020F0502020204030204"/>
                  <a:ea typeface="+mn-ea"/>
                  <a:cs typeface="+mn-cs"/>
                </a:rPr>
                <a:t>Oncología Radioterápica</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6" name="Conector recto de flecha 15"/>
            <p:cNvCxnSpPr>
              <a:stCxn id="7" idx="3"/>
              <a:endCxn id="11" idx="0"/>
            </p:cNvCxnSpPr>
            <p:nvPr/>
          </p:nvCxnSpPr>
          <p:spPr bwMode="auto">
            <a:xfrm>
              <a:off x="4239998" y="3122763"/>
              <a:ext cx="2158262" cy="1246037"/>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grpSp>
        <p:nvGrpSpPr>
          <p:cNvPr id="19" name="Grupo 18"/>
          <p:cNvGrpSpPr/>
          <p:nvPr/>
        </p:nvGrpSpPr>
        <p:grpSpPr>
          <a:xfrm>
            <a:off x="7309852" y="2942214"/>
            <a:ext cx="4476545" cy="1436438"/>
            <a:chOff x="6398260" y="2932362"/>
            <a:chExt cx="4476545" cy="1436438"/>
          </a:xfrm>
        </p:grpSpPr>
        <p:sp>
          <p:nvSpPr>
            <p:cNvPr id="9" name="CuadroTexto 8"/>
            <p:cNvSpPr txBox="1"/>
            <p:nvPr/>
          </p:nvSpPr>
          <p:spPr>
            <a:xfrm>
              <a:off x="8725965" y="2932362"/>
              <a:ext cx="2148840" cy="369332"/>
            </a:xfrm>
            <a:prstGeom prst="rect">
              <a:avLst/>
            </a:prstGeom>
            <a:noFill/>
            <a:ln>
              <a:solidFill>
                <a:srgbClr val="008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8000"/>
                  </a:solidFill>
                  <a:effectLst/>
                  <a:uLnTx/>
                  <a:uFillTx/>
                  <a:latin typeface="Calibri" panose="020F0502020204030204"/>
                  <a:ea typeface="+mn-ea"/>
                  <a:cs typeface="+mn-cs"/>
                </a:rPr>
                <a:t>Oncología Médica</a:t>
              </a:r>
              <a:endParaRPr kumimoji="0" lang="en-US" sz="1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cxnSp>
          <p:nvCxnSpPr>
            <p:cNvPr id="18" name="Conector recto de flecha 17"/>
            <p:cNvCxnSpPr>
              <a:stCxn id="9" idx="1"/>
              <a:endCxn id="11" idx="0"/>
            </p:cNvCxnSpPr>
            <p:nvPr/>
          </p:nvCxnSpPr>
          <p:spPr bwMode="auto">
            <a:xfrm flipH="1">
              <a:off x="6398260" y="3117028"/>
              <a:ext cx="2327705" cy="1251772"/>
            </a:xfrm>
            <a:prstGeom prst="straightConnector1">
              <a:avLst/>
            </a:prstGeom>
            <a:solidFill>
              <a:schemeClr val="accent1"/>
            </a:solidFill>
            <a:ln w="9525" cap="flat" cmpd="sng" algn="ctr">
              <a:solidFill>
                <a:srgbClr val="008000"/>
              </a:solidFill>
              <a:prstDash val="solid"/>
              <a:round/>
              <a:headEnd type="none" w="med" len="med"/>
              <a:tailEnd type="triangle"/>
            </a:ln>
            <a:effectLst/>
          </p:spPr>
        </p:cxnSp>
      </p:grpSp>
      <p:grpSp>
        <p:nvGrpSpPr>
          <p:cNvPr id="15" name="Grupo 14"/>
          <p:cNvGrpSpPr/>
          <p:nvPr/>
        </p:nvGrpSpPr>
        <p:grpSpPr>
          <a:xfrm>
            <a:off x="7309852" y="1135926"/>
            <a:ext cx="3921300" cy="3242726"/>
            <a:chOff x="7067924" y="545015"/>
            <a:chExt cx="4101521" cy="1864325"/>
          </a:xfrm>
        </p:grpSpPr>
        <p:sp>
          <p:nvSpPr>
            <p:cNvPr id="6" name="CuadroTexto 5"/>
            <p:cNvSpPr txBox="1"/>
            <p:nvPr/>
          </p:nvSpPr>
          <p:spPr>
            <a:xfrm>
              <a:off x="7862365" y="545015"/>
              <a:ext cx="3307080" cy="212338"/>
            </a:xfrm>
            <a:prstGeom prst="rect">
              <a:avLst/>
            </a:prstGeom>
            <a:noFill/>
            <a:ln>
              <a:solidFill>
                <a:srgbClr val="0070C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Consultas </a:t>
              </a:r>
              <a:r>
                <a:rPr kumimoji="0" lang="es-ES" sz="1800" b="1" i="0" u="none" strike="noStrike" kern="1200" cap="none" spc="0" normalizeH="0" baseline="0" noProof="0" dirty="0" smtClean="0">
                  <a:ln>
                    <a:noFill/>
                  </a:ln>
                  <a:solidFill>
                    <a:srgbClr val="0070C0"/>
                  </a:solidFill>
                  <a:effectLst/>
                  <a:uLnTx/>
                  <a:uFillTx/>
                  <a:latin typeface="Calibri" panose="020F0502020204030204"/>
                  <a:ea typeface="+mn-ea"/>
                  <a:cs typeface="+mn-cs"/>
                </a:rPr>
                <a:t>periféricas</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20" name="Conector recto de flecha 19"/>
            <p:cNvCxnSpPr>
              <a:stCxn id="6" idx="2"/>
              <a:endCxn id="11" idx="0"/>
            </p:cNvCxnSpPr>
            <p:nvPr/>
          </p:nvCxnSpPr>
          <p:spPr bwMode="auto">
            <a:xfrm flipH="1">
              <a:off x="7067924" y="757353"/>
              <a:ext cx="2447981" cy="1651987"/>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grpSp>
      <p:grpSp>
        <p:nvGrpSpPr>
          <p:cNvPr id="14" name="Grupo 13"/>
          <p:cNvGrpSpPr/>
          <p:nvPr/>
        </p:nvGrpSpPr>
        <p:grpSpPr>
          <a:xfrm>
            <a:off x="3383977" y="630060"/>
            <a:ext cx="3925875" cy="3748592"/>
            <a:chOff x="2621062" y="297043"/>
            <a:chExt cx="3925875" cy="3748592"/>
          </a:xfrm>
        </p:grpSpPr>
        <p:sp>
          <p:nvSpPr>
            <p:cNvPr id="5" name="CuadroTexto 4"/>
            <p:cNvSpPr txBox="1"/>
            <p:nvPr/>
          </p:nvSpPr>
          <p:spPr>
            <a:xfrm>
              <a:off x="2621062" y="297043"/>
              <a:ext cx="3373120" cy="369332"/>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CaP Avanzado</a:t>
              </a:r>
              <a:r>
                <a:rPr kumimoji="0" lang="es-ES" sz="180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s-ES" sz="1800" i="0" u="none" strike="noStrike" kern="1200" cap="none" spc="0" normalizeH="0" baseline="0" noProof="0" dirty="0" smtClean="0">
                  <a:ln>
                    <a:noFill/>
                  </a:ln>
                  <a:solidFill>
                    <a:srgbClr val="0070C0"/>
                  </a:solidFill>
                  <a:effectLst/>
                  <a:uLnTx/>
                  <a:uFillTx/>
                  <a:latin typeface="Calibri" panose="020F0502020204030204"/>
                  <a:ea typeface="+mn-ea"/>
                  <a:cs typeface="+mn-cs"/>
                </a:rPr>
                <a:t>(CPRC-</a:t>
              </a:r>
              <a:r>
                <a:rPr kumimoji="0" lang="es-ES" sz="1800" i="0" u="none" strike="noStrike" kern="1200" cap="none" spc="0" normalizeH="0" baseline="0" noProof="0" dirty="0" err="1" smtClean="0">
                  <a:ln>
                    <a:noFill/>
                  </a:ln>
                  <a:solidFill>
                    <a:srgbClr val="0070C0"/>
                  </a:solidFill>
                  <a:effectLst/>
                  <a:uLnTx/>
                  <a:uFillTx/>
                  <a:latin typeface="Calibri" panose="020F0502020204030204"/>
                  <a:ea typeface="+mn-ea"/>
                  <a:cs typeface="+mn-cs"/>
                </a:rPr>
                <a:t>CPHSm</a:t>
              </a:r>
              <a:r>
                <a:rPr kumimoji="0" lang="es-ES" sz="1800" i="0" u="none" strike="noStrike" kern="1200" cap="none" spc="0" normalizeH="0" baseline="0" noProof="0" dirty="0" smtClean="0">
                  <a:ln>
                    <a:noFill/>
                  </a:ln>
                  <a:solidFill>
                    <a:srgbClr val="0070C0"/>
                  </a:solidFill>
                  <a:effectLst/>
                  <a:uLnTx/>
                  <a:uFillTx/>
                  <a:latin typeface="Calibri" panose="020F0502020204030204"/>
                  <a:ea typeface="+mn-ea"/>
                  <a:cs typeface="+mn-cs"/>
                </a:rPr>
                <a:t>)</a:t>
              </a:r>
              <a:endParaRPr kumimoji="0" lang="es-ES" sz="180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22" name="Conector recto de flecha 21"/>
            <p:cNvCxnSpPr>
              <a:stCxn id="5" idx="3"/>
              <a:endCxn id="11" idx="0"/>
            </p:cNvCxnSpPr>
            <p:nvPr/>
          </p:nvCxnSpPr>
          <p:spPr bwMode="auto">
            <a:xfrm>
              <a:off x="5994182" y="481709"/>
              <a:ext cx="552755" cy="3563926"/>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grpSp>
      <p:grpSp>
        <p:nvGrpSpPr>
          <p:cNvPr id="13" name="Grupo 12"/>
          <p:cNvGrpSpPr/>
          <p:nvPr/>
        </p:nvGrpSpPr>
        <p:grpSpPr>
          <a:xfrm>
            <a:off x="3539590" y="2157454"/>
            <a:ext cx="3770262" cy="2221198"/>
            <a:chOff x="898741" y="1642693"/>
            <a:chExt cx="5259603" cy="874225"/>
          </a:xfrm>
        </p:grpSpPr>
        <p:sp>
          <p:nvSpPr>
            <p:cNvPr id="4" name="CuadroTexto 3"/>
            <p:cNvSpPr txBox="1"/>
            <p:nvPr/>
          </p:nvSpPr>
          <p:spPr>
            <a:xfrm>
              <a:off x="898741" y="1642693"/>
              <a:ext cx="2762627" cy="145363"/>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Vigilancia </a:t>
              </a:r>
              <a:r>
                <a:rPr kumimoji="0" lang="es-ES" sz="1800" b="1" i="0" u="none" strike="noStrike" kern="1200" cap="none" spc="0" normalizeH="0" baseline="0" noProof="0" dirty="0" smtClean="0">
                  <a:ln>
                    <a:noFill/>
                  </a:ln>
                  <a:solidFill>
                    <a:srgbClr val="0070C0"/>
                  </a:solidFill>
                  <a:effectLst/>
                  <a:uLnTx/>
                  <a:uFillTx/>
                  <a:latin typeface="Calibri" panose="020F0502020204030204"/>
                  <a:ea typeface="+mn-ea"/>
                  <a:cs typeface="+mn-cs"/>
                </a:rPr>
                <a:t>Activa</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26" name="Conector recto de flecha 25"/>
            <p:cNvCxnSpPr>
              <a:stCxn id="4" idx="3"/>
            </p:cNvCxnSpPr>
            <p:nvPr/>
          </p:nvCxnSpPr>
          <p:spPr bwMode="auto">
            <a:xfrm>
              <a:off x="3661368" y="1715375"/>
              <a:ext cx="2496976" cy="801543"/>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grpSp>
      <p:grpSp>
        <p:nvGrpSpPr>
          <p:cNvPr id="8" name="Grupo 7"/>
          <p:cNvGrpSpPr/>
          <p:nvPr/>
        </p:nvGrpSpPr>
        <p:grpSpPr>
          <a:xfrm>
            <a:off x="2636197" y="1467173"/>
            <a:ext cx="4673655" cy="2911479"/>
            <a:chOff x="2146245" y="766129"/>
            <a:chExt cx="4673655" cy="2911479"/>
          </a:xfrm>
        </p:grpSpPr>
        <p:sp>
          <p:nvSpPr>
            <p:cNvPr id="3" name="CuadroTexto 2"/>
            <p:cNvSpPr txBox="1"/>
            <p:nvPr/>
          </p:nvSpPr>
          <p:spPr>
            <a:xfrm>
              <a:off x="2146245" y="766129"/>
              <a:ext cx="3778696" cy="369332"/>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70C0"/>
                  </a:solidFill>
                  <a:effectLst/>
                  <a:uLnTx/>
                  <a:uFillTx/>
                  <a:latin typeface="Calibri" panose="020F0502020204030204"/>
                  <a:ea typeface="+mn-ea"/>
                  <a:cs typeface="+mn-cs"/>
                </a:rPr>
                <a:t>Proceso de Cáncer de </a:t>
              </a:r>
              <a:r>
                <a:rPr kumimoji="0" lang="es-ES" sz="1800" b="1" i="0" u="none" strike="noStrike" kern="1200" cap="none" spc="0" normalizeH="0" baseline="0" noProof="0" dirty="0" smtClean="0">
                  <a:ln>
                    <a:noFill/>
                  </a:ln>
                  <a:solidFill>
                    <a:srgbClr val="0070C0"/>
                  </a:solidFill>
                  <a:effectLst/>
                  <a:uLnTx/>
                  <a:uFillTx/>
                  <a:latin typeface="Calibri" panose="020F0502020204030204"/>
                  <a:ea typeface="+mn-ea"/>
                  <a:cs typeface="+mn-cs"/>
                </a:rPr>
                <a:t>Próstata</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35" name="Conector recto de flecha 34"/>
            <p:cNvCxnSpPr>
              <a:stCxn id="3" idx="3"/>
              <a:endCxn id="11" idx="0"/>
            </p:cNvCxnSpPr>
            <p:nvPr/>
          </p:nvCxnSpPr>
          <p:spPr bwMode="auto">
            <a:xfrm>
              <a:off x="5924941" y="950795"/>
              <a:ext cx="894959" cy="2726813"/>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grpSp>
      <p:grpSp>
        <p:nvGrpSpPr>
          <p:cNvPr id="23" name="Grupo 22"/>
          <p:cNvGrpSpPr/>
          <p:nvPr/>
        </p:nvGrpSpPr>
        <p:grpSpPr>
          <a:xfrm>
            <a:off x="6414893" y="4975893"/>
            <a:ext cx="1823720" cy="1200110"/>
            <a:chOff x="5257800" y="4955342"/>
            <a:chExt cx="1823720" cy="1200110"/>
          </a:xfrm>
        </p:grpSpPr>
        <p:sp>
          <p:nvSpPr>
            <p:cNvPr id="12" name="CuadroTexto 11"/>
            <p:cNvSpPr txBox="1"/>
            <p:nvPr/>
          </p:nvSpPr>
          <p:spPr>
            <a:xfrm>
              <a:off x="5257800" y="5786120"/>
              <a:ext cx="1823720" cy="369332"/>
            </a:xfrm>
            <a:prstGeom prst="rect">
              <a:avLst/>
            </a:prstGeom>
            <a:solidFill>
              <a:schemeClr val="tx1"/>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Genética</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8" name="Conector recto de flecha 37"/>
            <p:cNvCxnSpPr/>
            <p:nvPr/>
          </p:nvCxnSpPr>
          <p:spPr bwMode="auto">
            <a:xfrm>
              <a:off x="6192520" y="4955342"/>
              <a:ext cx="0" cy="70377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pic>
        <p:nvPicPr>
          <p:cNvPr id="56" name="Imagen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57" name="CuadroTexto 56"/>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64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50"/>
                                        <p:tgtEl>
                                          <p:spTgt spid="13"/>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250"/>
                                        <p:tgtEl>
                                          <p:spTgt spid="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25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25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right)">
                                      <p:cBhvr>
                                        <p:cTn id="30" dur="25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207568" y="548680"/>
            <a:ext cx="10946129" cy="796925"/>
          </a:xfrm>
        </p:spPr>
        <p:txBody>
          <a:bodyPr/>
          <a:lstStyle/>
          <a:p>
            <a:r>
              <a:rPr lang="es-ES" sz="3600" b="1" dirty="0" smtClean="0">
                <a:solidFill>
                  <a:srgbClr val="C00000"/>
                </a:solidFill>
              </a:rPr>
              <a:t>Mis conclusiones, </a:t>
            </a:r>
            <a:r>
              <a:rPr lang="es-ES" sz="3600" i="1" dirty="0" smtClean="0">
                <a:solidFill>
                  <a:srgbClr val="C00000"/>
                </a:solidFill>
              </a:rPr>
              <a:t>a </a:t>
            </a:r>
            <a:fld id="{079919AB-0154-4D58-88F1-84E74A87C31B}" type="datetime8">
              <a:rPr lang="es-ES" sz="3600" i="1" smtClean="0">
                <a:solidFill>
                  <a:srgbClr val="C00000"/>
                </a:solidFill>
              </a:rPr>
              <a:t>10/06/2023 6:57</a:t>
            </a:fld>
            <a:r>
              <a:rPr lang="es-ES" sz="3600" i="1" smtClean="0">
                <a:solidFill>
                  <a:srgbClr val="C00000"/>
                </a:solidFill>
              </a:rPr>
              <a:t>:</a:t>
            </a:r>
            <a:endParaRPr lang="en-US" sz="3600" i="1" dirty="0">
              <a:solidFill>
                <a:srgbClr val="C00000"/>
              </a:solidFill>
            </a:endParaRPr>
          </a:p>
        </p:txBody>
      </p:sp>
      <p:sp>
        <p:nvSpPr>
          <p:cNvPr id="3" name="Marcador de contenido 2"/>
          <p:cNvSpPr>
            <a:spLocks noGrp="1"/>
          </p:cNvSpPr>
          <p:nvPr>
            <p:ph idx="4294967295"/>
          </p:nvPr>
        </p:nvSpPr>
        <p:spPr>
          <a:xfrm>
            <a:off x="1991544" y="1484784"/>
            <a:ext cx="9769284" cy="4205288"/>
          </a:xfrm>
        </p:spPr>
        <p:txBody>
          <a:bodyPr/>
          <a:lstStyle/>
          <a:p>
            <a:pPr marL="514350" indent="-514350">
              <a:spcAft>
                <a:spcPts val="1200"/>
              </a:spcAft>
              <a:buFont typeface="+mj-lt"/>
              <a:buAutoNum type="arabicPeriod"/>
            </a:pPr>
            <a:r>
              <a:rPr lang="es-ES" sz="2600" dirty="0" smtClean="0"/>
              <a:t>Empezamos a conocer la </a:t>
            </a:r>
            <a:r>
              <a:rPr lang="es-ES" sz="2600" b="1" dirty="0" smtClean="0">
                <a:solidFill>
                  <a:srgbClr val="002060"/>
                </a:solidFill>
              </a:rPr>
              <a:t>implicación del riesgo genético en el cribado del cáncer de próstata</a:t>
            </a:r>
            <a:r>
              <a:rPr lang="es-ES" sz="2600" dirty="0" smtClean="0"/>
              <a:t>, y </a:t>
            </a:r>
            <a:r>
              <a:rPr lang="es-ES" sz="2600" b="1" dirty="0" smtClean="0">
                <a:solidFill>
                  <a:srgbClr val="002060"/>
                </a:solidFill>
              </a:rPr>
              <a:t>¿cómo implementarlo en práctica clínica?</a:t>
            </a:r>
          </a:p>
          <a:p>
            <a:pPr marL="514350" indent="-514350">
              <a:spcAft>
                <a:spcPts val="1200"/>
              </a:spcAft>
              <a:buFont typeface="+mj-lt"/>
              <a:buAutoNum type="arabicPeriod"/>
            </a:pPr>
            <a:r>
              <a:rPr lang="es-ES" sz="2600" dirty="0" smtClean="0"/>
              <a:t>Es innegable el </a:t>
            </a:r>
            <a:r>
              <a:rPr lang="es-ES" sz="2600" b="1" dirty="0" smtClean="0">
                <a:solidFill>
                  <a:srgbClr val="002060"/>
                </a:solidFill>
              </a:rPr>
              <a:t>peor pronóstico en cáncer de próstata localizado </a:t>
            </a:r>
            <a:r>
              <a:rPr lang="es-ES" sz="2600" dirty="0" smtClean="0"/>
              <a:t>y </a:t>
            </a:r>
            <a:r>
              <a:rPr lang="es-ES" sz="2600" b="1" dirty="0" err="1" smtClean="0">
                <a:solidFill>
                  <a:srgbClr val="002060"/>
                </a:solidFill>
              </a:rPr>
              <a:t>metastásico</a:t>
            </a:r>
            <a:r>
              <a:rPr lang="es-ES" sz="2600" dirty="0" smtClean="0"/>
              <a:t> (</a:t>
            </a:r>
            <a:r>
              <a:rPr lang="es-ES" sz="2600" i="1" dirty="0" smtClean="0">
                <a:solidFill>
                  <a:srgbClr val="002060"/>
                </a:solidFill>
              </a:rPr>
              <a:t>g/sBRCA2</a:t>
            </a:r>
            <a:r>
              <a:rPr lang="es-ES" sz="2600" dirty="0" smtClean="0">
                <a:solidFill>
                  <a:srgbClr val="002060"/>
                </a:solidFill>
              </a:rPr>
              <a:t>, </a:t>
            </a:r>
            <a:r>
              <a:rPr lang="es-ES" sz="2600" dirty="0" smtClean="0"/>
              <a:t>fundamentalmente).</a:t>
            </a:r>
          </a:p>
          <a:p>
            <a:pPr marL="514350" indent="-514350">
              <a:spcAft>
                <a:spcPts val="1200"/>
              </a:spcAft>
              <a:buFont typeface="+mj-lt"/>
              <a:buAutoNum type="arabicPeriod"/>
            </a:pPr>
            <a:r>
              <a:rPr lang="es-ES" sz="2600" dirty="0" smtClean="0"/>
              <a:t>Las </a:t>
            </a:r>
            <a:r>
              <a:rPr lang="es-ES" sz="2600" b="1" dirty="0" smtClean="0">
                <a:solidFill>
                  <a:srgbClr val="002060"/>
                </a:solidFill>
              </a:rPr>
              <a:t>mutaciones en recombinación homóloga </a:t>
            </a:r>
            <a:r>
              <a:rPr lang="es-ES" sz="2600" i="1" dirty="0" smtClean="0">
                <a:solidFill>
                  <a:srgbClr val="002060"/>
                </a:solidFill>
              </a:rPr>
              <a:t>(g/sBRCA1/2) </a:t>
            </a:r>
            <a:r>
              <a:rPr lang="es-ES" sz="2600" dirty="0" smtClean="0"/>
              <a:t>suponen una muy interesante </a:t>
            </a:r>
            <a:r>
              <a:rPr lang="es-ES" sz="2600" b="1" dirty="0" smtClean="0">
                <a:solidFill>
                  <a:srgbClr val="002060"/>
                </a:solidFill>
              </a:rPr>
              <a:t>alternativa terapéutica en </a:t>
            </a:r>
            <a:r>
              <a:rPr lang="es-ES" sz="2600" b="1" dirty="0" err="1" smtClean="0">
                <a:solidFill>
                  <a:srgbClr val="002060"/>
                </a:solidFill>
              </a:rPr>
              <a:t>CPRCm</a:t>
            </a:r>
            <a:r>
              <a:rPr lang="es-ES" sz="2600" b="1" dirty="0" smtClean="0">
                <a:solidFill>
                  <a:srgbClr val="002060"/>
                </a:solidFill>
              </a:rPr>
              <a:t> </a:t>
            </a:r>
            <a:r>
              <a:rPr lang="es-ES" sz="2600" i="1" dirty="0" smtClean="0">
                <a:solidFill>
                  <a:srgbClr val="002060"/>
                </a:solidFill>
              </a:rPr>
              <a:t>(</a:t>
            </a:r>
            <a:r>
              <a:rPr lang="es-ES" sz="2600" i="1" dirty="0" err="1" smtClean="0">
                <a:solidFill>
                  <a:srgbClr val="002060"/>
                </a:solidFill>
              </a:rPr>
              <a:t>iPARP</a:t>
            </a:r>
            <a:r>
              <a:rPr lang="es-ES" sz="2600" i="1" dirty="0" smtClean="0">
                <a:solidFill>
                  <a:srgbClr val="002060"/>
                </a:solidFill>
              </a:rPr>
              <a:t> en 2ª y 1ª línea).</a:t>
            </a:r>
          </a:p>
          <a:p>
            <a:pPr marL="514350" indent="-514350">
              <a:spcAft>
                <a:spcPts val="1200"/>
              </a:spcAft>
              <a:buFont typeface="+mj-lt"/>
              <a:buAutoNum type="arabicPeriod"/>
            </a:pPr>
            <a:r>
              <a:rPr lang="es-ES" sz="2600" dirty="0" smtClean="0"/>
              <a:t>No olvidemos </a:t>
            </a:r>
            <a:r>
              <a:rPr lang="es-ES" sz="2600" b="1" dirty="0" smtClean="0">
                <a:solidFill>
                  <a:srgbClr val="002060"/>
                </a:solidFill>
              </a:rPr>
              <a:t>otros tumores </a:t>
            </a:r>
            <a:r>
              <a:rPr lang="es-ES" sz="2600" dirty="0" smtClean="0"/>
              <a:t>y la </a:t>
            </a:r>
            <a:r>
              <a:rPr lang="es-ES" sz="2600" b="1" dirty="0" smtClean="0">
                <a:solidFill>
                  <a:srgbClr val="002060"/>
                </a:solidFill>
              </a:rPr>
              <a:t>afectación familiar </a:t>
            </a:r>
            <a:r>
              <a:rPr lang="es-ES" sz="2600" dirty="0" smtClean="0"/>
              <a:t>ligadas a </a:t>
            </a:r>
            <a:r>
              <a:rPr lang="es-ES" sz="2600" i="1" dirty="0" smtClean="0">
                <a:solidFill>
                  <a:srgbClr val="002060"/>
                </a:solidFill>
              </a:rPr>
              <a:t>un síndrome de cáncer hereditario.</a:t>
            </a:r>
            <a:endParaRPr lang="en-US" sz="2600" i="1" dirty="0">
              <a:solidFill>
                <a:srgbClr val="002060"/>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5" name="CuadroTexto 4"/>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242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645039" y="404664"/>
            <a:ext cx="4139593" cy="5957585"/>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3"/>
          <a:stretch>
            <a:fillRect/>
          </a:stretch>
        </p:blipFill>
        <p:spPr>
          <a:xfrm>
            <a:off x="2913355" y="394504"/>
            <a:ext cx="4146450" cy="5957585"/>
          </a:xfrm>
          <a:prstGeom prst="rect">
            <a:avLst/>
          </a:prstGeom>
          <a:ln>
            <a:noFill/>
          </a:ln>
          <a:effectLst>
            <a:outerShdw blurRad="292100" dist="139700" dir="2700000" algn="tl" rotWithShape="0">
              <a:srgbClr val="333333">
                <a:alpha val="65000"/>
              </a:srgbClr>
            </a:outerShdw>
          </a:effectLst>
        </p:spPr>
      </p:pic>
      <p:sp>
        <p:nvSpPr>
          <p:cNvPr id="4" name="Rectángulo redondeado 3"/>
          <p:cNvSpPr/>
          <p:nvPr/>
        </p:nvSpPr>
        <p:spPr>
          <a:xfrm>
            <a:off x="3431704" y="6021287"/>
            <a:ext cx="1440160" cy="288033"/>
          </a:xfrm>
          <a:prstGeom prst="roundRect">
            <a:avLst/>
          </a:prstGeom>
          <a:gradFill flip="none" rotWithShape="1">
            <a:gsLst>
              <a:gs pos="0">
                <a:srgbClr val="BCBAC5"/>
              </a:gs>
              <a:gs pos="64000">
                <a:srgbClr val="8B8C9A"/>
              </a:gs>
              <a:gs pos="100000">
                <a:srgbClr val="64647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6" name="CuadroTexto 5"/>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21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Entrada de lápiz 1"/>
              <p14:cNvContentPartPr/>
              <p14:nvPr/>
            </p14:nvContentPartPr>
            <p14:xfrm>
              <a:off x="5809834" y="1628800"/>
              <a:ext cx="5941707" cy="4141375"/>
            </p14:xfrm>
          </p:contentPart>
        </mc:Choice>
        <mc:Fallback xmlns="">
          <p:pic>
            <p:nvPicPr>
              <p:cNvPr id="2" name="Entrada de lápiz 1"/>
              <p:cNvPicPr/>
              <p:nvPr/>
            </p:nvPicPr>
            <p:blipFill>
              <a:blip r:embed="rId4"/>
              <a:stretch>
                <a:fillRect/>
              </a:stretch>
            </p:blipFill>
            <p:spPr>
              <a:xfrm>
                <a:off x="5792554" y="1606480"/>
                <a:ext cx="5979506" cy="4186374"/>
              </a:xfrm>
              <a:prstGeom prst="rect">
                <a:avLst/>
              </a:prstGeom>
            </p:spPr>
          </p:pic>
        </mc:Fallback>
      </mc:AlternateContent>
      <p:sp>
        <p:nvSpPr>
          <p:cNvPr id="3" name="CuadroTexto 2"/>
          <p:cNvSpPr txBox="1"/>
          <p:nvPr/>
        </p:nvSpPr>
        <p:spPr>
          <a:xfrm>
            <a:off x="8578818" y="5986656"/>
            <a:ext cx="2841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1" u="none" strike="noStrike" kern="1200" cap="none" spc="0" normalizeH="0" baseline="0" noProof="0" dirty="0" smtClean="0">
                <a:ln>
                  <a:noFill/>
                </a:ln>
                <a:solidFill>
                  <a:srgbClr val="002060"/>
                </a:solidFill>
                <a:effectLst/>
                <a:uLnTx/>
                <a:uFillTx/>
                <a:latin typeface="Calibri" panose="020F0502020204030204"/>
                <a:ea typeface="+mn-ea"/>
                <a:cs typeface="+mn-cs"/>
              </a:rPr>
              <a:t>asgecap@gmail.com</a:t>
            </a:r>
            <a:endParaRPr kumimoji="0" lang="es-ES" sz="24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Imagen 3"/>
          <p:cNvPicPr>
            <a:picLocks noChangeAspect="1"/>
          </p:cNvPicPr>
          <p:nvPr/>
        </p:nvPicPr>
        <p:blipFill>
          <a:blip r:embed="rId5">
            <a:extLst/>
          </a:blip>
          <a:stretch>
            <a:fillRect/>
          </a:stretch>
        </p:blipFill>
        <p:spPr>
          <a:xfrm>
            <a:off x="479376" y="980728"/>
            <a:ext cx="4712371" cy="4444504"/>
          </a:xfrm>
          <a:prstGeom prst="rect">
            <a:avLst/>
          </a:prstGeom>
          <a:ln>
            <a:noFill/>
          </a:ln>
          <a:effectLst>
            <a:outerShdw blurRad="292100" dist="139700" dir="2700000" algn="tl" rotWithShape="0">
              <a:srgbClr val="333333">
                <a:alpha val="65000"/>
              </a:srgbClr>
            </a:outerShdw>
          </a:effectLst>
        </p:spPr>
      </p:pic>
      <p:grpSp>
        <p:nvGrpSpPr>
          <p:cNvPr id="5" name="Grupo 4"/>
          <p:cNvGrpSpPr/>
          <p:nvPr/>
        </p:nvGrpSpPr>
        <p:grpSpPr>
          <a:xfrm>
            <a:off x="1804030" y="2080529"/>
            <a:ext cx="2066676" cy="2443339"/>
            <a:chOff x="4612977" y="3545343"/>
            <a:chExt cx="2066676" cy="2443339"/>
          </a:xfrm>
        </p:grpSpPr>
        <p:sp>
          <p:nvSpPr>
            <p:cNvPr id="6" name="Rectángulo 5"/>
            <p:cNvSpPr/>
            <p:nvPr/>
          </p:nvSpPr>
          <p:spPr>
            <a:xfrm>
              <a:off x="4641532" y="3948765"/>
              <a:ext cx="2038121" cy="2039917"/>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smtClean="0">
                  <a:ln w="0"/>
                  <a:solidFill>
                    <a:srgbClr val="0070C0"/>
                  </a:solidFill>
                  <a:effectLst/>
                  <a:uLnTx/>
                  <a:uFillTx/>
                  <a:latin typeface="Calibri" panose="020F0502020204030204"/>
                  <a:ea typeface="+mn-ea"/>
                  <a:cs typeface="+mn-cs"/>
                </a:rPr>
                <a:t>Working</a:t>
              </a:r>
              <a:endParaRPr kumimoji="0" lang="es-ES" sz="3600" b="1" i="0" u="none" strike="noStrike" kern="1200" cap="none" spc="0" normalizeH="0" baseline="0" noProof="0" dirty="0">
                <a:ln w="0"/>
                <a:solidFill>
                  <a:srgbClr val="0070C0"/>
                </a:solidFill>
                <a:effectLst/>
                <a:uLnTx/>
                <a:uFillTx/>
                <a:latin typeface="Calibri" panose="020F0502020204030204"/>
                <a:ea typeface="+mn-ea"/>
                <a:cs typeface="+mn-cs"/>
              </a:endParaRPr>
            </a:p>
          </p:txBody>
        </p:sp>
        <p:sp>
          <p:nvSpPr>
            <p:cNvPr id="7" name="Rectángulo 6"/>
            <p:cNvSpPr/>
            <p:nvPr/>
          </p:nvSpPr>
          <p:spPr>
            <a:xfrm>
              <a:off x="4612977" y="3545343"/>
              <a:ext cx="2038121" cy="2039917"/>
            </a:xfrm>
            <a:prstGeom prst="rect">
              <a:avLst/>
            </a:prstGeom>
            <a:noFill/>
          </p:spPr>
          <p:txBody>
            <a:bodyPr wrap="non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smtClean="0">
                  <a:ln w="0"/>
                  <a:solidFill>
                    <a:srgbClr val="0070C0"/>
                  </a:solidFill>
                  <a:effectLst/>
                  <a:uLnTx/>
                  <a:uFillTx/>
                  <a:latin typeface="Calibri" panose="020F0502020204030204"/>
                  <a:ea typeface="+mn-ea"/>
                  <a:cs typeface="+mn-cs"/>
                </a:rPr>
                <a:t>together</a:t>
              </a:r>
              <a:endParaRPr kumimoji="0" lang="es-ES" sz="3600" b="1" i="0" u="none" strike="noStrike" kern="1200" cap="none" spc="0" normalizeH="0" baseline="0" noProof="0" dirty="0">
                <a:ln w="0"/>
                <a:solidFill>
                  <a:srgbClr val="0070C0"/>
                </a:solidFill>
                <a:effectLst/>
                <a:uLnTx/>
                <a:uFillTx/>
                <a:latin typeface="Calibri" panose="020F0502020204030204"/>
                <a:ea typeface="+mn-ea"/>
                <a:cs typeface="+mn-cs"/>
              </a:endParaRPr>
            </a:p>
          </p:txBody>
        </p:sp>
      </p:grpSp>
      <p:sp>
        <p:nvSpPr>
          <p:cNvPr id="8" name="Marcador de texto 2"/>
          <p:cNvSpPr txBox="1">
            <a:spLocks/>
          </p:cNvSpPr>
          <p:nvPr/>
        </p:nvSpPr>
        <p:spPr>
          <a:xfrm>
            <a:off x="-43955" y="2437285"/>
            <a:ext cx="5791200" cy="150018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1" u="none" strike="noStrike" kern="1200" cap="none" spc="0" normalizeH="0" baseline="0" noProof="0" dirty="0" smtClean="0">
                <a:ln>
                  <a:noFill/>
                </a:ln>
                <a:solidFill>
                  <a:srgbClr val="C00000"/>
                </a:solidFill>
                <a:effectLst/>
                <a:uLnTx/>
                <a:uFillTx/>
                <a:latin typeface="Calibri" panose="020F0502020204030204"/>
                <a:ea typeface="+mn-ea"/>
                <a:cs typeface="+mn-cs"/>
              </a:rPr>
              <a:t>Grupo</a:t>
            </a:r>
          </a:p>
          <a:p>
            <a:pPr marL="228600" marR="0" lvl="0" indent="-2286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1" u="none" strike="noStrike" kern="1200" cap="none" spc="0" normalizeH="0" baseline="0" noProof="0" dirty="0" smtClean="0">
                <a:ln>
                  <a:noFill/>
                </a:ln>
                <a:solidFill>
                  <a:srgbClr val="C00000"/>
                </a:solidFill>
                <a:effectLst/>
                <a:uLnTx/>
                <a:uFillTx/>
                <a:latin typeface="Calibri" panose="020F0502020204030204"/>
                <a:ea typeface="+mn-ea"/>
                <a:cs typeface="+mn-cs"/>
              </a:rPr>
              <a:t>ASGECAP</a:t>
            </a:r>
            <a:r>
              <a:rPr kumimoji="0" lang="es-ES" sz="2000" b="0" i="1" u="none" strike="noStrike" kern="1200" cap="none" spc="0" normalizeH="0" baseline="0" noProof="0" dirty="0" smtClean="0">
                <a:ln>
                  <a:noFill/>
                </a:ln>
                <a:solidFill>
                  <a:srgbClr val="C00000"/>
                </a:solidFill>
                <a:effectLst/>
                <a:uLnTx/>
                <a:uFillTx/>
                <a:latin typeface="Calibri" panose="020F0502020204030204"/>
                <a:ea typeface="+mn-ea"/>
                <a:cs typeface="+mn-cs"/>
              </a:rPr>
              <a:t> - HUMS</a:t>
            </a:r>
            <a:endParaRPr kumimoji="0" lang="es-ES"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5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8" presetClass="emph" presetSubtype="0" fill="hold" nodeType="afterEffect">
                                  <p:stCondLst>
                                    <p:cond delay="1000"/>
                                  </p:stCondLst>
                                  <p:childTnLst>
                                    <p:animRot by="21600000">
                                      <p:cBhvr>
                                        <p:cTn id="1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1"/>
          <p:cNvSpPr txBox="1">
            <a:spLocks/>
          </p:cNvSpPr>
          <p:nvPr/>
        </p:nvSpPr>
        <p:spPr>
          <a:xfrm>
            <a:off x="9939" y="-218661"/>
            <a:ext cx="0" cy="0"/>
          </a:xfr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9D18FE-5FC9-44E2-8A15-ECB6392323AA}"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8" name="Imagen 7"/>
          <p:cNvPicPr>
            <a:picLocks noChangeAspect="1"/>
          </p:cNvPicPr>
          <p:nvPr/>
        </p:nvPicPr>
        <p:blipFill>
          <a:blip r:embed="rId3"/>
          <a:stretch>
            <a:fillRect/>
          </a:stretch>
        </p:blipFill>
        <p:spPr>
          <a:xfrm>
            <a:off x="1847528" y="332656"/>
            <a:ext cx="10050000" cy="5277141"/>
          </a:xfrm>
          <a:prstGeom prst="rect">
            <a:avLst/>
          </a:prstGeom>
        </p:spPr>
      </p:pic>
      <p:sp>
        <p:nvSpPr>
          <p:cNvPr id="4" name="Rectángulo 3"/>
          <p:cNvSpPr/>
          <p:nvPr/>
        </p:nvSpPr>
        <p:spPr>
          <a:xfrm>
            <a:off x="7176648" y="2470640"/>
            <a:ext cx="4752000" cy="720000"/>
          </a:xfrm>
          <a:prstGeom prst="rect">
            <a:avLst/>
          </a:prstGeom>
          <a:solidFill>
            <a:srgbClr val="CFD5E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 name="Rectángulo 4"/>
          <p:cNvSpPr/>
          <p:nvPr/>
        </p:nvSpPr>
        <p:spPr>
          <a:xfrm>
            <a:off x="7145528" y="3190640"/>
            <a:ext cx="4752000" cy="720000"/>
          </a:xfrm>
          <a:prstGeom prst="rect">
            <a:avLst/>
          </a:prstGeom>
          <a:solidFill>
            <a:srgbClr val="E9EBF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 name="Rectángulo 5"/>
          <p:cNvSpPr/>
          <p:nvPr/>
        </p:nvSpPr>
        <p:spPr>
          <a:xfrm>
            <a:off x="7145528" y="3910640"/>
            <a:ext cx="4752000" cy="720000"/>
          </a:xfrm>
          <a:prstGeom prst="rect">
            <a:avLst/>
          </a:prstGeom>
          <a:solidFill>
            <a:srgbClr val="CFD5E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Rectángulo 15"/>
          <p:cNvSpPr/>
          <p:nvPr/>
        </p:nvSpPr>
        <p:spPr>
          <a:xfrm>
            <a:off x="7145528" y="4630640"/>
            <a:ext cx="4752000" cy="72000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10" name="CuadroTexto 9"/>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266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31504" y="498949"/>
            <a:ext cx="10488488" cy="610235"/>
          </a:xfrm>
        </p:spPr>
        <p:txBody>
          <a:bodyPr>
            <a:noAutofit/>
          </a:bodyPr>
          <a:lstStyle/>
          <a:p>
            <a:pPr algn="ctr"/>
            <a:r>
              <a:rPr lang="es-ES" sz="3000" b="1" dirty="0"/>
              <a:t>Los síndromes de cáncer hereditario (SCH) </a:t>
            </a:r>
            <a:r>
              <a:rPr lang="es-ES" sz="3000" b="1" dirty="0" smtClean="0"/>
              <a:t>en </a:t>
            </a:r>
            <a:r>
              <a:rPr lang="es-ES" sz="3000" b="1" dirty="0"/>
              <a:t>nuestro entorno:</a:t>
            </a:r>
            <a:endParaRPr lang="en-US" sz="3000" b="1" dirty="0"/>
          </a:p>
        </p:txBody>
      </p:sp>
      <p:grpSp>
        <p:nvGrpSpPr>
          <p:cNvPr id="26" name="Grupo 25"/>
          <p:cNvGrpSpPr/>
          <p:nvPr/>
        </p:nvGrpSpPr>
        <p:grpSpPr>
          <a:xfrm>
            <a:off x="1703512" y="1704724"/>
            <a:ext cx="3168353" cy="4197699"/>
            <a:chOff x="1415480" y="1396922"/>
            <a:chExt cx="3168353" cy="4197699"/>
          </a:xfrm>
          <a:effectLst>
            <a:glow rad="101600">
              <a:schemeClr val="accent4">
                <a:satMod val="175000"/>
                <a:alpha val="40000"/>
              </a:schemeClr>
            </a:glow>
          </a:effectLst>
        </p:grpSpPr>
        <p:cxnSp>
          <p:nvCxnSpPr>
            <p:cNvPr id="9" name="Conector angular 8"/>
            <p:cNvCxnSpPr>
              <a:stCxn id="5" idx="2"/>
              <a:endCxn id="4" idx="1"/>
            </p:cNvCxnSpPr>
            <p:nvPr/>
          </p:nvCxnSpPr>
          <p:spPr>
            <a:xfrm rot="16200000" flipH="1">
              <a:off x="2135803" y="3146592"/>
              <a:ext cx="3062073" cy="1833986"/>
            </a:xfrm>
            <a:prstGeom prst="bentConnector2">
              <a:avLst/>
            </a:prstGeom>
            <a:ln w="76200">
              <a:gradFill>
                <a:gsLst>
                  <a:gs pos="0">
                    <a:srgbClr val="BC1A82"/>
                  </a:gs>
                  <a:gs pos="100000">
                    <a:srgbClr val="920000"/>
                  </a:gs>
                </a:gsLst>
                <a:lin ang="5400000" scaled="1"/>
              </a:gradFill>
              <a:tailEnd type="stealth"/>
            </a:ln>
          </p:spPr>
          <p:style>
            <a:lnRef idx="1">
              <a:schemeClr val="accent1"/>
            </a:lnRef>
            <a:fillRef idx="0">
              <a:schemeClr val="accent1"/>
            </a:fillRef>
            <a:effectRef idx="0">
              <a:schemeClr val="accent1"/>
            </a:effectRef>
            <a:fontRef idx="minor">
              <a:schemeClr val="tx1"/>
            </a:fontRef>
          </p:style>
        </p:cxnSp>
        <p:sp>
          <p:nvSpPr>
            <p:cNvPr id="5" name="Rectángulo redondeado 4"/>
            <p:cNvSpPr/>
            <p:nvPr/>
          </p:nvSpPr>
          <p:spPr>
            <a:xfrm>
              <a:off x="1415480" y="1396922"/>
              <a:ext cx="2668731" cy="1135627"/>
            </a:xfrm>
            <a:prstGeom prst="roundRect">
              <a:avLst/>
            </a:prstGeom>
            <a:solidFill>
              <a:srgbClr val="BC1A82"/>
            </a:solidFill>
            <a:ln>
              <a:noFill/>
            </a:ln>
            <a:effectLst>
              <a:outerShdw blurRad="44450" dist="27940" dir="5400000" algn="ctr">
                <a:srgbClr val="000000">
                  <a:alpha val="32000"/>
                </a:srgbClr>
              </a:outerShdw>
              <a:softEdge rad="635000"/>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Cáncer de </a:t>
              </a:r>
              <a:r>
                <a:rPr kumimoji="0" lang="es-ES" b="1" i="0" u="none" strike="noStrike" kern="1200" cap="none" spc="0" normalizeH="0" baseline="0" noProof="0" dirty="0" smtClean="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Mama/Ovario </a:t>
              </a:r>
              <a:r>
                <a:rPr kumimoji="0" lang="es-ES"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Hereditario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Ginecología – Cirugía General</a:t>
              </a:r>
            </a:p>
          </p:txBody>
        </p:sp>
      </p:grpSp>
      <p:grpSp>
        <p:nvGrpSpPr>
          <p:cNvPr id="27" name="Grupo 26"/>
          <p:cNvGrpSpPr/>
          <p:nvPr/>
        </p:nvGrpSpPr>
        <p:grpSpPr>
          <a:xfrm>
            <a:off x="4446157" y="1704725"/>
            <a:ext cx="2399321" cy="3740499"/>
            <a:chOff x="4148317" y="1396923"/>
            <a:chExt cx="2399321" cy="3740499"/>
          </a:xfrm>
          <a:effectLst>
            <a:glow rad="101600">
              <a:schemeClr val="accent2">
                <a:satMod val="175000"/>
                <a:alpha val="40000"/>
              </a:schemeClr>
            </a:glow>
          </a:effectLst>
        </p:grpSpPr>
        <p:cxnSp>
          <p:nvCxnSpPr>
            <p:cNvPr id="13" name="Conector recto de flecha 12"/>
            <p:cNvCxnSpPr>
              <a:stCxn id="6" idx="2"/>
            </p:cNvCxnSpPr>
            <p:nvPr/>
          </p:nvCxnSpPr>
          <p:spPr>
            <a:xfrm>
              <a:off x="5311973" y="2532550"/>
              <a:ext cx="1235665" cy="2604872"/>
            </a:xfrm>
            <a:prstGeom prst="straightConnector1">
              <a:avLst/>
            </a:prstGeom>
            <a:ln w="76200">
              <a:gradFill>
                <a:gsLst>
                  <a:gs pos="0">
                    <a:srgbClr val="640000"/>
                  </a:gs>
                  <a:gs pos="100000">
                    <a:srgbClr val="92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6" name="Rectángulo redondeado 5"/>
            <p:cNvSpPr/>
            <p:nvPr/>
          </p:nvSpPr>
          <p:spPr>
            <a:xfrm>
              <a:off x="4148317" y="1396923"/>
              <a:ext cx="2327312" cy="1135627"/>
            </a:xfrm>
            <a:prstGeom prst="roundRect">
              <a:avLst/>
            </a:prstGeom>
            <a:solidFill>
              <a:srgbClr val="6A310A"/>
            </a:solidFill>
            <a:ln>
              <a:noFill/>
            </a:ln>
            <a:effectLst>
              <a:glow rad="63500">
                <a:schemeClr val="accent2">
                  <a:satMod val="175000"/>
                  <a:alpha val="40000"/>
                </a:schemeClr>
              </a:glow>
              <a:softEdge rad="635000"/>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Cáncer de Colon – </a:t>
              </a:r>
              <a:r>
                <a:rPr kumimoji="0" lang="es-ES" b="1" i="0" u="none" strike="noStrike" kern="1200" cap="none" spc="0" normalizeH="0" baseline="0" noProof="0" dirty="0" err="1">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Sínd</a:t>
              </a:r>
              <a:r>
                <a:rPr kumimoji="0" lang="es-ES"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 de Lynch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Digestivo – Cirugía General</a:t>
              </a:r>
            </a:p>
          </p:txBody>
        </p:sp>
      </p:grpSp>
      <p:grpSp>
        <p:nvGrpSpPr>
          <p:cNvPr id="29" name="Grupo 28"/>
          <p:cNvGrpSpPr/>
          <p:nvPr/>
        </p:nvGrpSpPr>
        <p:grpSpPr>
          <a:xfrm>
            <a:off x="8883423" y="1731754"/>
            <a:ext cx="3070338" cy="4170669"/>
            <a:chOff x="8816697" y="1423952"/>
            <a:chExt cx="3070338" cy="4170669"/>
          </a:xfrm>
          <a:effectLst>
            <a:glow rad="228600">
              <a:schemeClr val="accent5">
                <a:satMod val="175000"/>
                <a:alpha val="40000"/>
              </a:schemeClr>
            </a:glow>
          </a:effectLst>
        </p:grpSpPr>
        <p:cxnSp>
          <p:nvCxnSpPr>
            <p:cNvPr id="15" name="Conector angular 14"/>
            <p:cNvCxnSpPr>
              <a:stCxn id="7" idx="2"/>
              <a:endCxn id="4" idx="3"/>
            </p:cNvCxnSpPr>
            <p:nvPr/>
          </p:nvCxnSpPr>
          <p:spPr>
            <a:xfrm rot="5400000">
              <a:off x="8250682" y="3125593"/>
              <a:ext cx="3035043" cy="1903014"/>
            </a:xfrm>
            <a:prstGeom prst="bentConnector2">
              <a:avLst/>
            </a:prstGeom>
            <a:ln w="76200">
              <a:gradFill>
                <a:gsLst>
                  <a:gs pos="0">
                    <a:srgbClr val="002060"/>
                  </a:gs>
                  <a:gs pos="100000">
                    <a:srgbClr val="92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7" name="Rectángulo redondeado 6"/>
            <p:cNvSpPr/>
            <p:nvPr/>
          </p:nvSpPr>
          <p:spPr>
            <a:xfrm>
              <a:off x="9552385" y="1423952"/>
              <a:ext cx="2334650" cy="1135627"/>
            </a:xfrm>
            <a:prstGeom prst="roundRect">
              <a:avLst/>
            </a:prstGeom>
            <a:solidFill>
              <a:srgbClr val="002060"/>
            </a:solidFill>
            <a:ln>
              <a:noFill/>
            </a:ln>
            <a:effectLst>
              <a:outerShdw blurRad="44450" dist="27940" dir="5400000" algn="ctr">
                <a:srgbClr val="000000">
                  <a:alpha val="32000"/>
                </a:srgbClr>
              </a:outerShdw>
              <a:softEdge rad="635000"/>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Cáncer de Próstata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Urología – Oncología Radioterápica</a:t>
              </a:r>
            </a:p>
          </p:txBody>
        </p:sp>
      </p:grpSp>
      <p:grpSp>
        <p:nvGrpSpPr>
          <p:cNvPr id="28" name="Grupo 27"/>
          <p:cNvGrpSpPr/>
          <p:nvPr/>
        </p:nvGrpSpPr>
        <p:grpSpPr>
          <a:xfrm>
            <a:off x="6877643" y="1731754"/>
            <a:ext cx="2669459" cy="3713470"/>
            <a:chOff x="6015793" y="1417308"/>
            <a:chExt cx="2669459" cy="3713470"/>
          </a:xfrm>
        </p:grpSpPr>
        <p:cxnSp>
          <p:nvCxnSpPr>
            <p:cNvPr id="25" name="Conector recto de flecha 24"/>
            <p:cNvCxnSpPr>
              <a:stCxn id="19" idx="2"/>
              <a:endCxn id="4" idx="0"/>
            </p:cNvCxnSpPr>
            <p:nvPr/>
          </p:nvCxnSpPr>
          <p:spPr>
            <a:xfrm flipH="1">
              <a:off x="6015793" y="2552935"/>
              <a:ext cx="1344645" cy="2577843"/>
            </a:xfrm>
            <a:prstGeom prst="straightConnector1">
              <a:avLst/>
            </a:prstGeom>
            <a:ln w="76200">
              <a:gradFill>
                <a:gsLst>
                  <a:gs pos="0">
                    <a:schemeClr val="accent6">
                      <a:lumMod val="50000"/>
                    </a:schemeClr>
                  </a:gs>
                  <a:gs pos="100000">
                    <a:srgbClr val="920000"/>
                  </a:gs>
                </a:gsLst>
                <a:lin ang="5400000" scaled="1"/>
              </a:gradFill>
              <a:tailEnd type="triangle"/>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Rectángulo redondeado 18"/>
            <p:cNvSpPr/>
            <p:nvPr/>
          </p:nvSpPr>
          <p:spPr>
            <a:xfrm>
              <a:off x="6035624" y="1417308"/>
              <a:ext cx="2649628" cy="1135627"/>
            </a:xfrm>
            <a:prstGeom prst="roundRect">
              <a:avLst/>
            </a:prstGeom>
            <a:solidFill>
              <a:schemeClr val="accent6">
                <a:lumMod val="50000"/>
              </a:schemeClr>
            </a:solidFill>
            <a:ln>
              <a:noFill/>
            </a:ln>
            <a:effectLst>
              <a:glow rad="101600">
                <a:schemeClr val="accent6">
                  <a:satMod val="175000"/>
                  <a:alpha val="40000"/>
                </a:schemeClr>
              </a:glow>
              <a:softEdge rad="635000"/>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Otros cánceres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Endocrinología – Oncología Médica – Atención Primaria</a:t>
              </a:r>
            </a:p>
          </p:txBody>
        </p:sp>
      </p:grpSp>
      <p:sp>
        <p:nvSpPr>
          <p:cNvPr id="4" name="Rectángulo redondeado 3"/>
          <p:cNvSpPr/>
          <p:nvPr/>
        </p:nvSpPr>
        <p:spPr>
          <a:xfrm>
            <a:off x="4871864" y="5445224"/>
            <a:ext cx="4011558" cy="914400"/>
          </a:xfrm>
          <a:prstGeom prst="roundRect">
            <a:avLst/>
          </a:prstGeom>
          <a:solidFill>
            <a:srgbClr val="92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Consulta Cáncer Hereditario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Genética – Oncología Médica</a:t>
            </a:r>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17" name="CuadroTexto 16"/>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4844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250"/>
                                        <p:tgtEl>
                                          <p:spTgt spid="26"/>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250"/>
                                        <p:tgtEl>
                                          <p:spTgt spid="27"/>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056280" y="1412776"/>
            <a:ext cx="7669087" cy="1508105"/>
          </a:xfrm>
          <a:prstGeom prst="rect">
            <a:avLst/>
          </a:prstGeom>
          <a:solidFill>
            <a:schemeClr val="accent5">
              <a:lumMod val="60000"/>
              <a:lumOff val="40000"/>
            </a:schemeClr>
          </a:solidFill>
          <a:ln>
            <a:solidFill>
              <a:schemeClr val="accent6">
                <a:lumMod val="50000"/>
              </a:schemeClr>
            </a:solidFill>
          </a:ln>
        </p:spPr>
        <p:txBody>
          <a:bodyPr wrap="square" rtlCol="0">
            <a:spAutoFit/>
          </a:bodyPr>
          <a:lstStyle/>
          <a:p>
            <a:pPr algn="ctr">
              <a:lnSpc>
                <a:spcPct val="100000"/>
              </a:lnSpc>
              <a:spcBef>
                <a:spcPts val="600"/>
              </a:spcBef>
              <a:spcAft>
                <a:spcPts val="600"/>
              </a:spcAft>
            </a:pPr>
            <a:r>
              <a:rPr lang="es-ES" sz="2400" b="1" i="1" dirty="0" smtClean="0"/>
              <a:t>El </a:t>
            </a:r>
            <a:r>
              <a:rPr lang="es-ES" sz="2400" b="1" i="1" dirty="0" smtClean="0">
                <a:solidFill>
                  <a:srgbClr val="0070C0"/>
                </a:solidFill>
              </a:rPr>
              <a:t>cáncer de próstata hereditario </a:t>
            </a:r>
          </a:p>
          <a:p>
            <a:pPr algn="ctr">
              <a:lnSpc>
                <a:spcPct val="100000"/>
              </a:lnSpc>
              <a:spcBef>
                <a:spcPts val="600"/>
              </a:spcBef>
              <a:spcAft>
                <a:spcPts val="600"/>
              </a:spcAft>
            </a:pPr>
            <a:r>
              <a:rPr lang="es-ES" sz="2400" b="1" i="1" dirty="0" smtClean="0"/>
              <a:t>es una </a:t>
            </a:r>
            <a:r>
              <a:rPr lang="es-ES" sz="2400" b="1" i="1" dirty="0" smtClean="0">
                <a:solidFill>
                  <a:srgbClr val="0070C0"/>
                </a:solidFill>
              </a:rPr>
              <a:t>realidad presente </a:t>
            </a:r>
          </a:p>
          <a:p>
            <a:pPr algn="ctr">
              <a:lnSpc>
                <a:spcPct val="100000"/>
              </a:lnSpc>
              <a:spcBef>
                <a:spcPts val="600"/>
              </a:spcBef>
              <a:spcAft>
                <a:spcPts val="600"/>
              </a:spcAft>
            </a:pPr>
            <a:r>
              <a:rPr lang="es-ES" sz="2400" b="1" i="1" dirty="0" smtClean="0"/>
              <a:t>y ligada a otros </a:t>
            </a:r>
            <a:r>
              <a:rPr lang="es-ES" sz="2400" b="1" i="1" dirty="0" smtClean="0">
                <a:solidFill>
                  <a:srgbClr val="0070C0"/>
                </a:solidFill>
              </a:rPr>
              <a:t>síndromes de cáncer hereditario</a:t>
            </a:r>
            <a:endParaRPr lang="es-ES" sz="2400" b="1" i="1" dirty="0">
              <a:solidFill>
                <a:srgbClr val="0070C0"/>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7" name="CuadroTexto 6"/>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4224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7875282" y="961475"/>
            <a:ext cx="3695367" cy="5275837"/>
          </a:xfrm>
          <a:prstGeom prst="rect">
            <a:avLst/>
          </a:prstGeom>
          <a:ln>
            <a:solidFill>
              <a:srgbClr val="00B050"/>
            </a:solidFill>
          </a:ln>
        </p:spPr>
      </p:pic>
      <p:pic>
        <p:nvPicPr>
          <p:cNvPr id="3" name="Imagen 2"/>
          <p:cNvPicPr>
            <a:picLocks noChangeAspect="1"/>
          </p:cNvPicPr>
          <p:nvPr/>
        </p:nvPicPr>
        <p:blipFill>
          <a:blip r:embed="rId3"/>
          <a:stretch>
            <a:fillRect/>
          </a:stretch>
        </p:blipFill>
        <p:spPr>
          <a:xfrm>
            <a:off x="2946973" y="957160"/>
            <a:ext cx="3721918" cy="5280152"/>
          </a:xfrm>
          <a:prstGeom prst="rect">
            <a:avLst/>
          </a:prstGeom>
          <a:ln>
            <a:solidFill>
              <a:srgbClr val="C00000"/>
            </a:solidFill>
          </a:ln>
        </p:spPr>
      </p:pic>
      <p:sp>
        <p:nvSpPr>
          <p:cNvPr id="4" name="Marcador de número de diapositiva 6"/>
          <p:cNvSpPr txBox="1">
            <a:spLocks/>
          </p:cNvSpPr>
          <p:nvPr/>
        </p:nvSpPr>
        <p:spPr>
          <a:xfrm>
            <a:off x="0" y="0"/>
            <a:ext cx="0" cy="0"/>
          </a:xfr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eaLnBrk="1" fontAlgn="auto" hangingPunct="1">
              <a:spcBef>
                <a:spcPts val="0"/>
              </a:spcBef>
              <a:spcAft>
                <a:spcPts val="0"/>
              </a:spcAft>
              <a:defRPr/>
            </a:pPr>
            <a:fld id="{149D18FE-5FC9-44E2-8A15-ECB6392323AA}" type="slidenum">
              <a:rPr lang="es-ES" sz="1200" smtClean="0">
                <a:solidFill>
                  <a:prstClr val="black">
                    <a:tint val="75000"/>
                  </a:prstClr>
                </a:solidFill>
                <a:latin typeface="Calibri" panose="020F0502020204030204"/>
              </a:rPr>
              <a:pPr algn="r" eaLnBrk="1" fontAlgn="auto" hangingPunct="1">
                <a:spcBef>
                  <a:spcPts val="0"/>
                </a:spcBef>
                <a:spcAft>
                  <a:spcPts val="0"/>
                </a:spcAft>
                <a:defRPr/>
              </a:pPr>
              <a:t>8</a:t>
            </a:fld>
            <a:endParaRPr lang="es-ES" sz="1200">
              <a:solidFill>
                <a:prstClr val="black">
                  <a:tint val="75000"/>
                </a:prstClr>
              </a:solidFill>
              <a:latin typeface="Calibri" panose="020F0502020204030204"/>
            </a:endParaRPr>
          </a:p>
        </p:txBody>
      </p:sp>
      <p:sp>
        <p:nvSpPr>
          <p:cNvPr id="9" name="Marcador de texto 10"/>
          <p:cNvSpPr txBox="1">
            <a:spLocks/>
          </p:cNvSpPr>
          <p:nvPr/>
        </p:nvSpPr>
        <p:spPr>
          <a:xfrm>
            <a:off x="1847528" y="316664"/>
            <a:ext cx="8382293" cy="520700"/>
          </a:xfrm>
          <a:prstGeom prst="rect">
            <a:avLst/>
          </a:prstGeom>
          <a:solidFill>
            <a:schemeClr val="accent1">
              <a:lumMod val="20000"/>
              <a:lumOff val="80000"/>
            </a:schemeClr>
          </a:solidFill>
          <a:ln w="28575">
            <a:solidFill>
              <a:srgbClr val="002060"/>
            </a:solidFill>
          </a:ln>
        </p:spPr>
        <p:txBody>
          <a:bodyPr anchor="ct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otham Rounded Medium" charset="0"/>
                <a:ea typeface="Gotham Rounded Medium" charset="0"/>
                <a:cs typeface="Gotham Rounded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otham Rounded Medium" charset="0"/>
                <a:ea typeface="Gotham Rounded Medium" charset="0"/>
                <a:cs typeface="Gotham Rounded Medium"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otham Rounded Medium" charset="0"/>
                <a:ea typeface="Gotham Rounded Medium" charset="0"/>
                <a:cs typeface="Gotham Rounded Medium"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 Rounded Medium" charset="0"/>
                <a:ea typeface="Gotham Rounded Medium" charset="0"/>
                <a:cs typeface="Gotham Rounded Medium"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 Rounded Medium" charset="0"/>
                <a:ea typeface="Gotham Rounded Medium" charset="0"/>
                <a:cs typeface="Gotham Rounded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s-ES" sz="2400" b="0" i="0" u="none" strike="noStrike" kern="1200" cap="none" spc="0" normalizeH="0" baseline="0" noProof="0" dirty="0" smtClean="0">
                <a:ln>
                  <a:noFill/>
                </a:ln>
                <a:solidFill>
                  <a:prstClr val="black"/>
                </a:solidFill>
                <a:effectLst/>
                <a:uLnTx/>
                <a:uFillTx/>
                <a:latin typeface="Gotham Rounded Medium" charset="0"/>
              </a:rPr>
              <a:t>¿A qué nos obligan las </a:t>
            </a:r>
            <a:r>
              <a:rPr kumimoji="0" lang="es-ES" sz="2400" b="1" i="0" u="none" strike="noStrike" kern="1200" cap="none" spc="0" normalizeH="0" baseline="0" noProof="0" dirty="0" smtClean="0">
                <a:ln>
                  <a:noFill/>
                </a:ln>
                <a:solidFill>
                  <a:srgbClr val="422562"/>
                </a:solidFill>
                <a:effectLst/>
                <a:uLnTx/>
                <a:uFillTx/>
                <a:latin typeface="Gotham Rounded Medium" charset="0"/>
              </a:rPr>
              <a:t>GUÍAS DE PRÁCTICA CLÍNICA</a:t>
            </a:r>
            <a:r>
              <a:rPr kumimoji="0" lang="es-ES" sz="2400" b="0" i="0" u="none" strike="noStrike" kern="1200" cap="none" spc="0" normalizeH="0" baseline="0" noProof="0" dirty="0" smtClean="0">
                <a:ln>
                  <a:noFill/>
                </a:ln>
                <a:solidFill>
                  <a:prstClr val="black"/>
                </a:solidFill>
                <a:effectLst/>
                <a:uLnTx/>
                <a:uFillTx/>
                <a:latin typeface="Gotham Rounded Medium" charset="0"/>
              </a:rPr>
              <a:t>?</a:t>
            </a:r>
            <a:endParaRPr kumimoji="0" lang="es-ES" sz="2400" b="0" i="0" u="none" strike="noStrike" kern="1200" cap="none" spc="0" normalizeH="0" baseline="0" noProof="0" dirty="0">
              <a:ln>
                <a:noFill/>
              </a:ln>
              <a:solidFill>
                <a:prstClr val="black"/>
              </a:solidFill>
              <a:effectLst/>
              <a:uLnTx/>
              <a:uFillTx/>
              <a:latin typeface="Gotham Rounded Medium"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38669479"/>
              </p:ext>
            </p:extLst>
          </p:nvPr>
        </p:nvGraphicFramePr>
        <p:xfrm>
          <a:off x="1991544" y="1340768"/>
          <a:ext cx="9663337" cy="4297680"/>
        </p:xfrm>
        <a:graphic>
          <a:graphicData uri="http://schemas.openxmlformats.org/drawingml/2006/table">
            <a:tbl>
              <a:tblPr firstRow="1" bandRow="1"/>
              <a:tblGrid>
                <a:gridCol w="7662935">
                  <a:extLst>
                    <a:ext uri="{9D8B030D-6E8A-4147-A177-3AD203B41FA5}">
                      <a16:colId xmlns:a16="http://schemas.microsoft.com/office/drawing/2014/main" val="1018510540"/>
                    </a:ext>
                  </a:extLst>
                </a:gridCol>
                <a:gridCol w="2000402">
                  <a:extLst>
                    <a:ext uri="{9D8B030D-6E8A-4147-A177-3AD203B41FA5}">
                      <a16:colId xmlns:a16="http://schemas.microsoft.com/office/drawing/2014/main" val="101468368"/>
                    </a:ext>
                  </a:extLst>
                </a:gridCol>
              </a:tblGrid>
              <a:tr h="332319">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b="0" i="1" dirty="0" smtClean="0">
                          <a:solidFill>
                            <a:schemeClr val="tx1"/>
                          </a:solidFill>
                        </a:rPr>
                        <a:t>5.1.4	</a:t>
                      </a:r>
                      <a:r>
                        <a:rPr lang="es-ES" b="1" i="1" dirty="0" smtClean="0">
                          <a:solidFill>
                            <a:schemeClr val="tx1"/>
                          </a:solidFill>
                        </a:rPr>
                        <a:t>Guías para el </a:t>
                      </a:r>
                      <a:r>
                        <a:rPr lang="es-ES" b="1" i="1" dirty="0" smtClean="0">
                          <a:solidFill>
                            <a:srgbClr val="C00000"/>
                          </a:solidFill>
                        </a:rPr>
                        <a:t>estudio en línea germinal </a:t>
                      </a:r>
                      <a:r>
                        <a:rPr lang="es-ES" b="1" i="1" dirty="0" smtClean="0">
                          <a:solidFill>
                            <a:schemeClr val="tx1"/>
                          </a:solidFill>
                        </a:rPr>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hMerge="1">
                  <a:txBody>
                    <a:bodyPr/>
                    <a:lstStyle/>
                    <a:p>
                      <a:endParaRPr lang="es-ES" dirty="0"/>
                    </a:p>
                  </a:txBody>
                  <a:tcPr/>
                </a:tc>
                <a:extLst>
                  <a:ext uri="{0D108BD9-81ED-4DB2-BD59-A6C34878D82A}">
                    <a16:rowId xmlns:a16="http://schemas.microsoft.com/office/drawing/2014/main" val="3394719124"/>
                  </a:ext>
                </a:extLst>
              </a:tr>
              <a:tr h="3323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ES" dirty="0"/>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s-ES" dirty="0"/>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162003785"/>
                  </a:ext>
                </a:extLst>
              </a:tr>
              <a:tr h="3323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ES" b="1" dirty="0" smtClean="0"/>
                        <a:t>Recomendaciones</a:t>
                      </a:r>
                      <a:endParaRPr lang="es-ES" b="1"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ES" b="1" dirty="0" smtClean="0"/>
                        <a:t>Grado de fortaleza</a:t>
                      </a:r>
                      <a:endParaRPr lang="es-ES" b="1"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extLst>
                  <a:ext uri="{0D108BD9-81ED-4DB2-BD59-A6C34878D82A}">
                    <a16:rowId xmlns:a16="http://schemas.microsoft.com/office/drawing/2014/main" val="1035228101"/>
                  </a:ext>
                </a:extLst>
              </a:tr>
              <a:tr h="3323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Considere estudio germinal en </a:t>
                      </a:r>
                      <a:r>
                        <a:rPr lang="es-ES" b="1" dirty="0" smtClean="0">
                          <a:solidFill>
                            <a:srgbClr val="0070C0"/>
                          </a:solidFill>
                        </a:rPr>
                        <a:t>hombres con CaP</a:t>
                      </a:r>
                      <a:r>
                        <a:rPr lang="es-ES" dirty="0" smtClean="0">
                          <a:solidFill>
                            <a:srgbClr val="C00000"/>
                          </a:solidFill>
                        </a:rPr>
                        <a:t> </a:t>
                      </a:r>
                      <a:r>
                        <a:rPr lang="es-ES" dirty="0" err="1" smtClean="0">
                          <a:solidFill>
                            <a:srgbClr val="C00000"/>
                          </a:solidFill>
                        </a:rPr>
                        <a:t>metastásico</a:t>
                      </a:r>
                      <a:r>
                        <a:rPr lang="es-ES" dirty="0" smtClean="0"/>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b="1" i="1" dirty="0" smtClean="0"/>
                        <a:t>débil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extLst>
                  <a:ext uri="{0D108BD9-81ED-4DB2-BD59-A6C34878D82A}">
                    <a16:rowId xmlns:a16="http://schemas.microsoft.com/office/drawing/2014/main" val="3337991279"/>
                  </a:ext>
                </a:extLst>
              </a:tr>
              <a:tr h="5815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Considere estudio germinal en </a:t>
                      </a:r>
                      <a:r>
                        <a:rPr lang="es-ES" b="1" dirty="0" smtClean="0">
                          <a:solidFill>
                            <a:srgbClr val="0070C0"/>
                          </a:solidFill>
                        </a:rPr>
                        <a:t>hombres con CaP </a:t>
                      </a:r>
                      <a:r>
                        <a:rPr lang="es-ES" dirty="0" smtClean="0">
                          <a:solidFill>
                            <a:srgbClr val="C00000"/>
                          </a:solidFill>
                        </a:rPr>
                        <a:t>de alto riesgo que tengan un familiar diagnosticado con CaP a la edad &lt;60 años.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smtClean="0">
                          <a:ln>
                            <a:noFill/>
                          </a:ln>
                          <a:solidFill>
                            <a:prstClr val="black"/>
                          </a:solidFill>
                          <a:effectLst/>
                          <a:uLnTx/>
                          <a:uFillTx/>
                          <a:latin typeface="Calibri" panose="020F0502020204030204"/>
                          <a:ea typeface="+mn-ea"/>
                          <a:cs typeface="+mn-cs"/>
                        </a:rPr>
                        <a:t>débil</a:t>
                      </a:r>
                      <a:endParaRPr kumimoji="0" lang="es-ES" sz="1800" b="1" i="1"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extLst>
                  <a:ext uri="{0D108BD9-81ED-4DB2-BD59-A6C34878D82A}">
                    <a16:rowId xmlns:a16="http://schemas.microsoft.com/office/drawing/2014/main" val="2606877580"/>
                  </a:ext>
                </a:extLst>
              </a:tr>
              <a:tr h="8307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Considere estudio germinal en </a:t>
                      </a:r>
                      <a:r>
                        <a:rPr lang="es-ES" b="1" dirty="0" smtClean="0">
                          <a:solidFill>
                            <a:srgbClr val="0070C0"/>
                          </a:solidFill>
                        </a:rPr>
                        <a:t>hombres</a:t>
                      </a:r>
                      <a:r>
                        <a:rPr lang="es-ES" dirty="0" smtClean="0">
                          <a:solidFill>
                            <a:srgbClr val="0070C0"/>
                          </a:solidFill>
                        </a:rPr>
                        <a:t> </a:t>
                      </a:r>
                      <a:r>
                        <a:rPr lang="es-ES" dirty="0" smtClean="0">
                          <a:solidFill>
                            <a:schemeClr val="tx1"/>
                          </a:solidFill>
                        </a:rPr>
                        <a:t>con</a:t>
                      </a:r>
                      <a:r>
                        <a:rPr lang="es-ES" dirty="0" smtClean="0">
                          <a:solidFill>
                            <a:srgbClr val="0070C0"/>
                          </a:solidFill>
                        </a:rPr>
                        <a:t> </a:t>
                      </a:r>
                      <a:r>
                        <a:rPr lang="es-ES" dirty="0" smtClean="0">
                          <a:solidFill>
                            <a:srgbClr val="C00000"/>
                          </a:solidFill>
                        </a:rPr>
                        <a:t>varios miembros de la familia diagnosticados con CaP a la edad de &lt;60 años</a:t>
                      </a:r>
                      <a:r>
                        <a:rPr lang="es-ES" dirty="0" smtClean="0"/>
                        <a:t> o </a:t>
                      </a:r>
                      <a:r>
                        <a:rPr lang="es-ES" dirty="0" smtClean="0">
                          <a:solidFill>
                            <a:srgbClr val="C00000"/>
                          </a:solidFill>
                        </a:rPr>
                        <a:t>un miembro de la familia que falleció por </a:t>
                      </a:r>
                      <a:r>
                        <a:rPr lang="es-ES" dirty="0" err="1" smtClean="0">
                          <a:solidFill>
                            <a:srgbClr val="C00000"/>
                          </a:solidFill>
                        </a:rPr>
                        <a:t>CaP.</a:t>
                      </a:r>
                      <a:endParaRPr lang="es-ES" dirty="0">
                        <a:solidFill>
                          <a:srgbClr val="C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smtClean="0">
                          <a:ln>
                            <a:noFill/>
                          </a:ln>
                          <a:solidFill>
                            <a:prstClr val="black"/>
                          </a:solidFill>
                          <a:effectLst/>
                          <a:uLnTx/>
                          <a:uFillTx/>
                          <a:latin typeface="Calibri" panose="020F0502020204030204"/>
                          <a:ea typeface="+mn-ea"/>
                          <a:cs typeface="+mn-cs"/>
                        </a:rPr>
                        <a:t>débil</a:t>
                      </a:r>
                      <a:endParaRPr kumimoji="0" lang="es-ES" sz="1800" b="1" i="1" u="none" strike="noStrike" kern="1200" cap="none" spc="0" normalizeH="0" baseline="0" noProof="0" dirty="0">
                        <a:ln>
                          <a:noFill/>
                        </a:ln>
                        <a:solidFill>
                          <a:prstClr val="black"/>
                        </a:solidFill>
                        <a:effectLst/>
                        <a:uLnTx/>
                        <a:uFillTx/>
                        <a:latin typeface="Calibri" panose="020F0502020204030204"/>
                        <a:ea typeface="+mn-ea"/>
                        <a:cs typeface="+mn-cs"/>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extLst>
                  <a:ext uri="{0D108BD9-81ED-4DB2-BD59-A6C34878D82A}">
                    <a16:rowId xmlns:a16="http://schemas.microsoft.com/office/drawing/2014/main" val="3270384816"/>
                  </a:ext>
                </a:extLst>
              </a:tr>
              <a:tr h="8307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Considere estudio germinal en </a:t>
                      </a:r>
                      <a:r>
                        <a:rPr lang="es-ES" b="1" dirty="0" smtClean="0">
                          <a:solidFill>
                            <a:srgbClr val="0070C0"/>
                          </a:solidFill>
                        </a:rPr>
                        <a:t>hombres</a:t>
                      </a:r>
                      <a:r>
                        <a:rPr lang="es-ES" dirty="0" smtClean="0">
                          <a:solidFill>
                            <a:srgbClr val="0070C0"/>
                          </a:solidFill>
                        </a:rPr>
                        <a:t> </a:t>
                      </a:r>
                      <a:r>
                        <a:rPr lang="es-ES" dirty="0" smtClean="0">
                          <a:solidFill>
                            <a:schemeClr val="tx1"/>
                          </a:solidFill>
                        </a:rPr>
                        <a:t>con</a:t>
                      </a:r>
                      <a:r>
                        <a:rPr lang="es-ES" dirty="0" smtClean="0">
                          <a:solidFill>
                            <a:srgbClr val="0070C0"/>
                          </a:solidFill>
                        </a:rPr>
                        <a:t> </a:t>
                      </a:r>
                      <a:r>
                        <a:rPr lang="es-ES" dirty="0" smtClean="0">
                          <a:solidFill>
                            <a:srgbClr val="C00000"/>
                          </a:solidFill>
                        </a:rPr>
                        <a:t>antecedentes familiares de mutaciones de la línea germinal de alto riesgo </a:t>
                      </a:r>
                      <a:r>
                        <a:rPr lang="es-ES" dirty="0" smtClean="0"/>
                        <a:t>o </a:t>
                      </a:r>
                      <a:r>
                        <a:rPr lang="es-ES" dirty="0" smtClean="0">
                          <a:solidFill>
                            <a:srgbClr val="C00000"/>
                          </a:solidFill>
                        </a:rPr>
                        <a:t>antecedentes familiares de múltiples cánceres en el mismo lado de la familia.</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smtClean="0">
                          <a:ln>
                            <a:noFill/>
                          </a:ln>
                          <a:solidFill>
                            <a:prstClr val="black"/>
                          </a:solidFill>
                          <a:effectLst/>
                          <a:uLnTx/>
                          <a:uFillTx/>
                          <a:latin typeface="+mn-lt"/>
                          <a:ea typeface="+mn-ea"/>
                          <a:cs typeface="+mn-cs"/>
                        </a:rPr>
                        <a:t>débil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9DDF1"/>
                    </a:solidFill>
                  </a:tcPr>
                </a:tc>
                <a:extLst>
                  <a:ext uri="{0D108BD9-81ED-4DB2-BD59-A6C34878D82A}">
                    <a16:rowId xmlns:a16="http://schemas.microsoft.com/office/drawing/2014/main" val="3028638312"/>
                  </a:ext>
                </a:extLst>
              </a:tr>
              <a:tr h="33231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 Se requiere asesoramiento genético antes del</a:t>
                      </a:r>
                      <a:r>
                        <a:rPr lang="es-ES" baseline="0" dirty="0" smtClean="0"/>
                        <a:t> estudio </a:t>
                      </a:r>
                      <a:r>
                        <a:rPr lang="es-ES" dirty="0" smtClean="0"/>
                        <a:t>germinal.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01090579"/>
                  </a:ext>
                </a:extLst>
              </a:tr>
            </a:tbl>
          </a:graphicData>
        </a:graphic>
      </p:graphicFrame>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8997" y="5805264"/>
            <a:ext cx="726541" cy="726541"/>
          </a:xfrm>
          <a:prstGeom prst="rect">
            <a:avLst/>
          </a:prstGeom>
        </p:spPr>
      </p:pic>
      <p:sp>
        <p:nvSpPr>
          <p:cNvPr id="8" name="CuadroTexto 7"/>
          <p:cNvSpPr txBox="1"/>
          <p:nvPr/>
        </p:nvSpPr>
        <p:spPr>
          <a:xfrm>
            <a:off x="1775520" y="6447167"/>
            <a:ext cx="1281120" cy="153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400" b="0" i="1"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Dr. Ángel Borque Fernando (ASGECAP-HUMS)</a:t>
            </a:r>
            <a:endParaRPr kumimoji="0" lang="es-ES" sz="4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2546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7875282" y="961475"/>
            <a:ext cx="3695367" cy="5275837"/>
          </a:xfrm>
          <a:prstGeom prst="rect">
            <a:avLst/>
          </a:prstGeom>
          <a:ln>
            <a:solidFill>
              <a:srgbClr val="00B050"/>
            </a:solidFill>
          </a:ln>
        </p:spPr>
      </p:pic>
      <p:sp>
        <p:nvSpPr>
          <p:cNvPr id="4" name="Marcador de número de diapositiva 6"/>
          <p:cNvSpPr txBox="1">
            <a:spLocks/>
          </p:cNvSpPr>
          <p:nvPr/>
        </p:nvSpPr>
        <p:spPr>
          <a:xfrm>
            <a:off x="0" y="0"/>
            <a:ext cx="0" cy="0"/>
          </a:xfrm>
        </p:spPr>
        <p:txBody>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eaLnBrk="1" fontAlgn="auto" hangingPunct="1">
              <a:spcBef>
                <a:spcPts val="0"/>
              </a:spcBef>
              <a:spcAft>
                <a:spcPts val="0"/>
              </a:spcAft>
              <a:defRPr/>
            </a:pPr>
            <a:fld id="{149D18FE-5FC9-44E2-8A15-ECB6392323AA}" type="slidenum">
              <a:rPr lang="es-ES" sz="1200" smtClean="0">
                <a:solidFill>
                  <a:prstClr val="black">
                    <a:tint val="75000"/>
                  </a:prstClr>
                </a:solidFill>
                <a:latin typeface="Calibri" panose="020F0502020204030204"/>
              </a:rPr>
              <a:pPr algn="r" eaLnBrk="1" fontAlgn="auto" hangingPunct="1">
                <a:spcBef>
                  <a:spcPts val="0"/>
                </a:spcBef>
                <a:spcAft>
                  <a:spcPts val="0"/>
                </a:spcAft>
                <a:defRPr/>
              </a:pPr>
              <a:t>9</a:t>
            </a:fld>
            <a:endParaRPr lang="es-ES" sz="1200">
              <a:solidFill>
                <a:prstClr val="black">
                  <a:tint val="75000"/>
                </a:prstClr>
              </a:solidFill>
              <a:latin typeface="Calibri" panose="020F0502020204030204"/>
            </a:endParaRPr>
          </a:p>
        </p:txBody>
      </p:sp>
      <p:sp>
        <p:nvSpPr>
          <p:cNvPr id="9" name="Marcador de texto 10"/>
          <p:cNvSpPr txBox="1">
            <a:spLocks/>
          </p:cNvSpPr>
          <p:nvPr/>
        </p:nvSpPr>
        <p:spPr>
          <a:xfrm>
            <a:off x="1847528" y="316664"/>
            <a:ext cx="8382293" cy="520700"/>
          </a:xfrm>
          <a:prstGeom prst="rect">
            <a:avLst/>
          </a:prstGeom>
          <a:solidFill>
            <a:schemeClr val="accent1">
              <a:lumMod val="20000"/>
              <a:lumOff val="80000"/>
            </a:schemeClr>
          </a:solidFill>
          <a:ln w="28575">
            <a:solidFill>
              <a:srgbClr val="002060"/>
            </a:solidFill>
          </a:ln>
        </p:spPr>
        <p:txBody>
          <a:bodyPr anchor="ct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otham Rounded Medium" charset="0"/>
                <a:ea typeface="Gotham Rounded Medium" charset="0"/>
                <a:cs typeface="Gotham Rounded Medium"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otham Rounded Medium" charset="0"/>
                <a:ea typeface="Gotham Rounded Medium" charset="0"/>
                <a:cs typeface="Gotham Rounded Medium"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otham Rounded Medium" charset="0"/>
                <a:ea typeface="Gotham Rounded Medium" charset="0"/>
                <a:cs typeface="Gotham Rounded Medium"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 Rounded Medium" charset="0"/>
                <a:ea typeface="Gotham Rounded Medium" charset="0"/>
                <a:cs typeface="Gotham Rounded Medium"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 Rounded Medium" charset="0"/>
                <a:ea typeface="Gotham Rounded Medium" charset="0"/>
                <a:cs typeface="Gotham Rounded Mediu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s-ES" sz="2400" b="0" i="0" u="none" strike="noStrike" kern="1200" cap="none" spc="0" normalizeH="0" baseline="0" noProof="0" dirty="0" smtClean="0">
                <a:ln>
                  <a:noFill/>
                </a:ln>
                <a:solidFill>
                  <a:prstClr val="black"/>
                </a:solidFill>
                <a:effectLst/>
                <a:uLnTx/>
                <a:uFillTx/>
                <a:latin typeface="Gotham Rounded Medium" charset="0"/>
              </a:rPr>
              <a:t>¿A qué nos obligan las </a:t>
            </a:r>
            <a:r>
              <a:rPr kumimoji="0" lang="es-ES" sz="2400" b="1" i="0" u="none" strike="noStrike" kern="1200" cap="none" spc="0" normalizeH="0" baseline="0" noProof="0" dirty="0" smtClean="0">
                <a:ln>
                  <a:noFill/>
                </a:ln>
                <a:solidFill>
                  <a:srgbClr val="422562"/>
                </a:solidFill>
                <a:effectLst/>
                <a:uLnTx/>
                <a:uFillTx/>
                <a:latin typeface="Gotham Rounded Medium" charset="0"/>
              </a:rPr>
              <a:t>GUÍAS DE PRÁCTICA CLÍNICA</a:t>
            </a:r>
            <a:r>
              <a:rPr kumimoji="0" lang="es-ES" sz="2400" b="0" i="0" u="none" strike="noStrike" kern="1200" cap="none" spc="0" normalizeH="0" baseline="0" noProof="0" dirty="0" smtClean="0">
                <a:ln>
                  <a:noFill/>
                </a:ln>
                <a:solidFill>
                  <a:prstClr val="black"/>
                </a:solidFill>
                <a:effectLst/>
                <a:uLnTx/>
                <a:uFillTx/>
                <a:latin typeface="Gotham Rounded Medium" charset="0"/>
              </a:rPr>
              <a:t>?</a:t>
            </a:r>
            <a:endParaRPr kumimoji="0" lang="es-ES" sz="2400" b="0" i="0" u="none" strike="noStrike" kern="1200" cap="none" spc="0" normalizeH="0" baseline="0" noProof="0" dirty="0">
              <a:ln>
                <a:noFill/>
              </a:ln>
              <a:solidFill>
                <a:prstClr val="black"/>
              </a:solidFill>
              <a:effectLst/>
              <a:uLnTx/>
              <a:uFillTx/>
              <a:latin typeface="Gotham Rounded Medium"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84" y="957160"/>
            <a:ext cx="5116607" cy="5280152"/>
          </a:xfrm>
          <a:prstGeom prst="rect">
            <a:avLst/>
          </a:prstGeom>
          <a:ln>
            <a:solidFill>
              <a:srgbClr val="C00000"/>
            </a:solidFill>
          </a:ln>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544" y="1700808"/>
            <a:ext cx="6396084" cy="4052917"/>
          </a:xfrm>
          <a:prstGeom prst="rect">
            <a:avLst/>
          </a:prstGeom>
          <a:ln>
            <a:solidFill>
              <a:srgbClr val="C00000"/>
            </a:solidFill>
          </a:ln>
        </p:spPr>
      </p:pic>
      <p:graphicFrame>
        <p:nvGraphicFramePr>
          <p:cNvPr id="11" name="Tabla 10"/>
          <p:cNvGraphicFramePr>
            <a:graphicFrameLocks noGrp="1"/>
          </p:cNvGraphicFramePr>
          <p:nvPr>
            <p:extLst>
              <p:ext uri="{D42A27DB-BD31-4B8C-83A1-F6EECF244321}">
                <p14:modId xmlns:p14="http://schemas.microsoft.com/office/powerpoint/2010/main" val="3282230155"/>
              </p:ext>
            </p:extLst>
          </p:nvPr>
        </p:nvGraphicFramePr>
        <p:xfrm>
          <a:off x="2093242" y="5037380"/>
          <a:ext cx="6192688" cy="457200"/>
        </p:xfrm>
        <a:graphic>
          <a:graphicData uri="http://schemas.openxmlformats.org/drawingml/2006/table">
            <a:tbl>
              <a:tblPr firstRow="1" bandRow="1">
                <a:tableStyleId>{5940675A-B579-460E-94D1-54222C63F5DA}</a:tableStyleId>
              </a:tblPr>
              <a:tblGrid>
                <a:gridCol w="5184576">
                  <a:extLst>
                    <a:ext uri="{9D8B030D-6E8A-4147-A177-3AD203B41FA5}">
                      <a16:colId xmlns:a16="http://schemas.microsoft.com/office/drawing/2014/main" val="2192495397"/>
                    </a:ext>
                  </a:extLst>
                </a:gridCol>
                <a:gridCol w="1008112">
                  <a:extLst>
                    <a:ext uri="{9D8B030D-6E8A-4147-A177-3AD203B41FA5}">
                      <a16:colId xmlns:a16="http://schemas.microsoft.com/office/drawing/2014/main" val="1769841373"/>
                    </a:ext>
                  </a:extLst>
                </a:gridCol>
              </a:tblGrid>
              <a:tr h="43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t>Ofrecer a </a:t>
                      </a:r>
                      <a:r>
                        <a:rPr lang="es-ES" sz="1200" b="1" dirty="0" smtClean="0">
                          <a:solidFill>
                            <a:srgbClr val="0070C0"/>
                          </a:solidFill>
                        </a:rPr>
                        <a:t>pacientes </a:t>
                      </a:r>
                      <a:r>
                        <a:rPr lang="es-ES" sz="1200" b="1" dirty="0" err="1" smtClean="0">
                          <a:solidFill>
                            <a:srgbClr val="0070C0"/>
                          </a:solidFill>
                        </a:rPr>
                        <a:t>CPRCm</a:t>
                      </a:r>
                      <a:r>
                        <a:rPr lang="es-ES" sz="1200" b="1" dirty="0" smtClean="0">
                          <a:solidFill>
                            <a:srgbClr val="0070C0"/>
                          </a:solidFill>
                        </a:rPr>
                        <a:t> </a:t>
                      </a:r>
                      <a:r>
                        <a:rPr lang="es-ES" sz="1200" dirty="0" smtClean="0">
                          <a:solidFill>
                            <a:srgbClr val="C00000"/>
                          </a:solidFill>
                        </a:rPr>
                        <a:t>estudio somático y/o germinal </a:t>
                      </a:r>
                      <a:r>
                        <a:rPr lang="es-ES" sz="1200" dirty="0" smtClean="0"/>
                        <a:t>así como estudio de </a:t>
                      </a:r>
                      <a:r>
                        <a:rPr lang="es-ES" sz="1200" dirty="0" smtClean="0">
                          <a:solidFill>
                            <a:srgbClr val="C00000"/>
                          </a:solidFill>
                        </a:rPr>
                        <a:t>alteraciones en mal-apareamiento o  inestabilidad de </a:t>
                      </a:r>
                      <a:r>
                        <a:rPr lang="es-ES" sz="1200" dirty="0" err="1" smtClean="0">
                          <a:solidFill>
                            <a:srgbClr val="C00000"/>
                          </a:solidFill>
                        </a:rPr>
                        <a:t>microsatélites</a:t>
                      </a:r>
                      <a:endParaRPr lang="es-ES" sz="1200" dirty="0" smtClean="0">
                        <a:solidFill>
                          <a:srgbClr val="C00000"/>
                        </a:solidFill>
                      </a:endParaRPr>
                    </a:p>
                  </a:txBody>
                  <a:tcPr>
                    <a:solidFill>
                      <a:srgbClr val="CFE4F2"/>
                    </a:solidFill>
                  </a:tcPr>
                </a:tc>
                <a:tc>
                  <a:txBody>
                    <a:bodyPr/>
                    <a:lstStyle/>
                    <a:p>
                      <a:pPr algn="ctr"/>
                      <a:r>
                        <a:rPr lang="es-ES" sz="1200" b="1" i="1" dirty="0" smtClean="0"/>
                        <a:t>Fuerte</a:t>
                      </a:r>
                      <a:endParaRPr lang="es-ES" sz="1200" b="1" i="1" dirty="0"/>
                    </a:p>
                  </a:txBody>
                  <a:tcPr anchor="ctr">
                    <a:solidFill>
                      <a:srgbClr val="CFE4F2"/>
                    </a:solidFill>
                  </a:tcPr>
                </a:tc>
                <a:extLst>
                  <a:ext uri="{0D108BD9-81ED-4DB2-BD59-A6C34878D82A}">
                    <a16:rowId xmlns:a16="http://schemas.microsoft.com/office/drawing/2014/main" val="3592383605"/>
                  </a:ext>
                </a:extLst>
              </a:tr>
            </a:tbl>
          </a:graphicData>
        </a:graphic>
      </p:graphicFrame>
    </p:spTree>
    <p:extLst>
      <p:ext uri="{BB962C8B-B14F-4D97-AF65-F5344CB8AC3E}">
        <p14:creationId xmlns:p14="http://schemas.microsoft.com/office/powerpoint/2010/main" val="305371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8"/>
</p:tagLst>
</file>

<file path=ppt/theme/theme1.xml><?xml version="1.0" encoding="utf-8"?>
<a:theme xmlns:a="http://schemas.openxmlformats.org/drawingml/2006/main" name="Tema de Office 2013 - 2022">
  <a:themeElements>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2013 - 2022">
      <a:majorFont>
        <a:latin typeface="Calibri"/>
        <a:ea typeface=""/>
        <a:cs typeface="Noto Sans SC Regular"/>
      </a:majorFont>
      <a:minorFont>
        <a:latin typeface="Calibri"/>
        <a:ea typeface=""/>
        <a:cs typeface="Noto Sans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lnDef>
  </a:objectDefaults>
  <a:extraClrSchemeLst>
    <a:extraClrScheme>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013 - 202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2013 - 202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2013 - 202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2013 - 202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2013 - 202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2013 - 20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2013 - 2022">
  <a:themeElements>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2013 - 2022">
      <a:majorFont>
        <a:latin typeface="Calibri"/>
        <a:ea typeface=""/>
        <a:cs typeface="Noto Sans SC Regular"/>
      </a:majorFont>
      <a:minorFont>
        <a:latin typeface="Calibri"/>
        <a:ea typeface=""/>
        <a:cs typeface="Noto Sans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cs typeface="Noto Sans SC Regular" panose="020B0502040504020204" pitchFamily="34" charset="0"/>
          </a:defRPr>
        </a:defPPr>
      </a:lstStyle>
    </a:lnDef>
  </a:objectDefaults>
  <a:extraClrSchemeLst>
    <a:extraClrScheme>
      <a:clrScheme name="Tema de Office 2013 - 202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013 - 202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2013 - 202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2013 - 202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2013 - 202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2013 - 202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2013 - 20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2013 - 202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3439</TotalTime>
  <Words>6953</Words>
  <Application>Microsoft Office PowerPoint</Application>
  <PresentationFormat>Panorámica</PresentationFormat>
  <Paragraphs>451</Paragraphs>
  <Slides>44</Slides>
  <Notes>27</Notes>
  <HiddenSlides>0</HiddenSlides>
  <MMClips>0</MMClips>
  <ScaleCrop>false</ScaleCrop>
  <HeadingPairs>
    <vt:vector size="6" baseType="variant">
      <vt:variant>
        <vt:lpstr>Fuentes usadas</vt:lpstr>
      </vt:variant>
      <vt:variant>
        <vt:i4>14</vt:i4>
      </vt:variant>
      <vt:variant>
        <vt:lpstr>Tema</vt:lpstr>
      </vt:variant>
      <vt:variant>
        <vt:i4>4</vt:i4>
      </vt:variant>
      <vt:variant>
        <vt:lpstr>Títulos de diapositiva</vt:lpstr>
      </vt:variant>
      <vt:variant>
        <vt:i4>44</vt:i4>
      </vt:variant>
    </vt:vector>
  </HeadingPairs>
  <TitlesOfParts>
    <vt:vector size="62" baseType="lpstr">
      <vt:lpstr>Arial</vt:lpstr>
      <vt:lpstr>Brush Script MT</vt:lpstr>
      <vt:lpstr>Calibri</vt:lpstr>
      <vt:lpstr>Calibri Light</vt:lpstr>
      <vt:lpstr>Gotham Rounded Book</vt:lpstr>
      <vt:lpstr>Gotham Rounded Medium</vt:lpstr>
      <vt:lpstr>Helvetica Light</vt:lpstr>
      <vt:lpstr>Helvetica Neue</vt:lpstr>
      <vt:lpstr>HelveticaNeue-Roman</vt:lpstr>
      <vt:lpstr>Noto Sans SC Regular</vt:lpstr>
      <vt:lpstr>Symbol</vt:lpstr>
      <vt:lpstr>Times New Roman</vt:lpstr>
      <vt:lpstr>titillium web</vt:lpstr>
      <vt:lpstr>Webdings</vt:lpstr>
      <vt:lpstr>Tema de Office 2013 - 2022</vt:lpstr>
      <vt:lpstr>Tema de Office 2013 - 2022</vt:lpstr>
      <vt:lpstr>Diseño personalizado</vt:lpstr>
      <vt:lpstr>4_Tema de Office</vt:lpstr>
      <vt:lpstr>Presentación de PowerPoint</vt:lpstr>
      <vt:lpstr>Presentación de PowerPoint</vt:lpstr>
      <vt:lpstr>Presentación de PowerPoint</vt:lpstr>
      <vt:lpstr>Presentación de PowerPoint</vt:lpstr>
      <vt:lpstr>Presentación de PowerPoint</vt:lpstr>
      <vt:lpstr>Los síndromes de cáncer hereditario (SCH) en nuestro entorno:</vt:lpstr>
      <vt:lpstr>Presentación de PowerPoint</vt:lpstr>
      <vt:lpstr>Presentación de PowerPoint</vt:lpstr>
      <vt:lpstr>Presentación de PowerPoint</vt:lpstr>
      <vt:lpstr>Presentación de PowerPoint</vt:lpstr>
      <vt:lpstr>Consenso  Philadelphia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PROpel: OS in subgroups (DCO3)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 quién investigar?  Protocolo ASGECAP-HUMS v3.2022</vt:lpstr>
      <vt:lpstr>Presentación de PowerPoint</vt:lpstr>
      <vt:lpstr>¿Cómo informar?  Protocolo ASGECAP-HUMS v3.2022</vt:lpstr>
      <vt:lpstr>Presentación de PowerPoint</vt:lpstr>
      <vt:lpstr>Presentación de PowerPoint</vt:lpstr>
      <vt:lpstr>Mis conclusiones, a 10/06/2023 6:57:</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Ángel Borque Fernando</cp:lastModifiedBy>
  <cp:revision>56</cp:revision>
  <cp:lastPrinted>1601-01-01T00:00:00Z</cp:lastPrinted>
  <dcterms:created xsi:type="dcterms:W3CDTF">2021-02-10T16:40:18Z</dcterms:created>
  <dcterms:modified xsi:type="dcterms:W3CDTF">2023-06-10T05:41:18Z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PresentationFormat">
    <vt:lpwstr>Panorámica</vt:lpwstr>
  </property>
  <property fmtid="{D5CDD505-2E9C-101B-9397-08002B2CF9AE}" pid="4" name="Slides">
    <vt:r8>3</vt:r8>
  </property>
</Properties>
</file>