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259" r:id="rId4"/>
    <p:sldId id="260" r:id="rId5"/>
    <p:sldId id="299" r:id="rId6"/>
    <p:sldId id="300" r:id="rId7"/>
    <p:sldId id="301" r:id="rId8"/>
    <p:sldId id="272" r:id="rId9"/>
    <p:sldId id="261" r:id="rId10"/>
    <p:sldId id="294" r:id="rId11"/>
    <p:sldId id="262" r:id="rId12"/>
    <p:sldId id="295" r:id="rId13"/>
    <p:sldId id="279" r:id="rId14"/>
    <p:sldId id="263" r:id="rId15"/>
    <p:sldId id="298" r:id="rId16"/>
    <p:sldId id="264" r:id="rId17"/>
    <p:sldId id="265" r:id="rId18"/>
    <p:sldId id="266" r:id="rId19"/>
    <p:sldId id="267" r:id="rId20"/>
    <p:sldId id="269" r:id="rId21"/>
    <p:sldId id="270" r:id="rId22"/>
    <p:sldId id="271" r:id="rId23"/>
    <p:sldId id="297" r:id="rId24"/>
    <p:sldId id="296" r:id="rId25"/>
  </p:sldIdLst>
  <p:sldSz cx="12192000" cy="685800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1pPr>
    <a:lvl2pPr marL="742950" indent="-28575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2pPr>
    <a:lvl3pPr marL="11430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3pPr>
    <a:lvl4pPr marL="16002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4pPr>
    <a:lvl5pPr marL="20574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panose="020B050204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62" d="100"/>
          <a:sy n="62" d="100"/>
        </p:scale>
        <p:origin x="40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D271CB1-CF6E-B3DC-25A3-37ACA4321C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6152E6D-F42B-9B54-A690-DF175FF7050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01ECE5-97ED-C063-80E5-9CBC7226BAE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s-E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F7E57D7-F7FD-E481-CA48-BC6C793F90C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s-E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6E6345D-698E-5740-7202-839839B307B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s-E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6A7C2DE-9D5C-A96C-51DA-535E92CD49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C55EAA2-3BA0-584D-B970-9205750CD340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0340584-CE86-C9B3-CE0D-F932DF778E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215D71-320D-A840-B32E-EBF3C1FC92CB}" type="slidenum">
              <a:rPr lang="en-US" altLang="es-ES"/>
              <a:pPr/>
              <a:t>1</a:t>
            </a:fld>
            <a:endParaRPr lang="en-US" altLang="es-E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1F2FC3E1-BC4A-55E1-AEB9-256845F4DCB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B05973F3-82A0-2D29-D30E-8CE401E5FF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4ADC3-203A-CE28-8056-DB3EBEFE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0C16C-97C7-3E73-BDFC-71855BCBB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E6A16C-970B-D6E9-57A6-A62A2EAF2C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B6BDC-E636-A51A-D7EC-5C2C68D671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356CE-5E11-986B-6646-6244EEC51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0678E0-5310-CC49-A731-DF927D6C12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218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E1E61-207C-BCD8-BC5E-67CB08E9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48A852-8F42-BED8-4CD9-BC49D4E15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746F7-0D89-C24A-A2F5-E7F4248411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BFF1E-F045-4AFA-3018-608F3C4365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1442B-2A74-3263-07FE-9371C2965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B56DF2-22B1-9D44-83AA-A265E0ACE0E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239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370150-0493-2F50-5CF5-3C09E32B2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DAA827-8415-F787-F57C-A5546A78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DD43C-F6AD-E765-4DF8-33EAE81182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38563E-1845-D831-A840-93B2AD3F7C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31DA9-BE31-1B49-94FC-A81460773A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B21DE3-83F6-DA4A-9316-58EEC8D3A97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105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54021-7026-FB5A-A03B-7645F05A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C9402F-4859-521A-70A2-C9252D863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FF6D4-93E1-310D-510C-131DE25DDB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7F0CBD-CE02-07A5-660C-D47F925CF6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CCB56-53F3-577B-C934-3E59ECE7B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99AF3F-A4A5-3144-93D7-6219B8AF08D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590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E2FDB-571D-AF18-472A-D017BDAF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F2FE7-2F00-7CA6-6447-FA1C95801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F4B11-DF34-EEDF-D7F6-01FDAAB887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D7FA2-EBDC-569C-F075-0CB62F185B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2F54B-1B32-793F-D93D-106EEEA37F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C059B2-E557-A844-A625-71FFA840CC5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7934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69229-0ADB-4597-E63A-16C29621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17E0BB-DFE0-FDD2-6053-5FE79C1BC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401CCA-0FF3-64CD-2921-39BA97464A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85AC2-BB5F-1AAD-917D-1BF0102518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9CA83-263C-4A6E-0C35-26E9A2C50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90F26E-B032-FD4F-A1F9-472F949644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56557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4C691-DEF2-41DE-DB70-611525BD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A99811-2605-E612-C086-C91AF08D8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81D371-7CA1-09C6-8AB3-C4D4B9B67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E2D376-A9A2-A616-6A42-7655E12B4C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95ECB2-1ABD-8C88-330C-11054D94D7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A520FB-C4A2-5967-8E2C-24E4B18EC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AC3608-7B38-1F41-BF85-64236DF86CC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5429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7A252-F10B-2FD8-A7D2-9C603A05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14B6BF-C6BA-B359-8F1B-CAA573BE9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3892E7-09DC-40A7-523F-E85D1E65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CFE942-8CB9-7A0E-2C01-B5FA490CC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BF553D-E71F-0512-C519-51357814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AEFA58-BE16-1B1C-C603-5DC0DD8821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63278-39A4-3234-2F63-9867711C88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FC752-B70E-ECD1-A803-05B13BDC8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79746D-2439-0A42-96AA-61FE01811DD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346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747A-9733-D981-2638-C5845475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3597CD-3978-1920-20A5-3F2325BF08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659A1E-505B-A49D-8E68-38E0F8CA13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908ECD-9C83-1A28-5242-481ACC269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0F993F-F499-AF43-BCFB-4281D3BC803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797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6E50DD-E119-9AA8-5723-53D4395FE7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4A6EC5-4DC9-4311-EEEB-ED734D64B8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0D110D-A04C-766C-A88F-FCFC3268FA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E99BD9-DCF8-C34D-8C46-8606FDE2258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44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1CE0C-817E-4E79-04A3-3540FFFA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DCD2-32D9-4292-B4D7-39D0BA3CC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C3B43D-10B9-C30D-44CB-E5C5728C6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C68543-92AA-FF17-9098-0FCDBBA0FF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DEAA1B-6C78-CB1E-B1E1-A7C8C8A5F5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597766-722A-30C7-4461-C71D5A9A5E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1F63AB-201A-2A49-A511-242809038D6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347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7A1BB-2628-90ED-CFFC-D2279597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CDFA6-874C-44E4-97A1-A4B2B3A0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C6BACB-261F-5467-5CC4-6D4C748DA8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21C58-EA9F-9A44-DB66-F3B500F693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0D4C4-D653-6E58-44C0-EF4695292A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5C40DC-F992-454F-9E36-66880E33787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5053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C59BF-00D5-5E4A-C5F7-8935A247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9136ED-BDA0-5B7C-A3AF-4867AFD93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8965C0-5BBC-406E-96F9-0CDB783C9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64C944-BDC5-FBA2-C433-C53B30AC1E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A07F44-EC7E-DC65-841E-930BE71BBB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706F26-7913-4E7F-B747-07916ADCFA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2AAA40-4035-224E-9632-B1CF0BA97D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777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2E4EF-CB4C-2BC6-91C2-6716679B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E7BF6C-65D9-DA41-A5D6-944A12368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16DCA1-482D-43EB-40C2-8F2B50C88A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07FF7D-60FC-9D64-E7F0-979A635E71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78D276-0E75-DED9-B151-1102C30DA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D0C6B0-C3B9-734C-BA85-1EFF16E0739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103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D02AE6-364B-CAC5-576A-89C058392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44577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0092DB-8C86-6143-BB06-323A65BB3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77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484339-AAFF-1292-9706-44574A10C3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61C602-1A11-3D19-F8A1-E8102F6F60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46522-963D-EF9D-082B-C38C0BFAA1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3C99E1-CF6D-BC47-AABC-978032F5D80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68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69ADA-8D4D-1D82-DEB0-944D5399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A1A11E-64B4-1145-8D5F-CC7494AB300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C0EC03-8D49-5569-BA21-B98DA6490B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3213" cy="363538"/>
          </a:xfrm>
        </p:spPr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2BD4BF-0794-9A58-9515-33FC419C21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0CC53209-C82A-6040-8B41-C452714DDE6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021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BA169-4CFF-705B-DD20-4E299906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07F9E7-DBA6-DD7A-5C02-4583E899E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4E8D9-23CB-8F3B-57AB-C90C24BC0B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42162-76BF-5344-A126-3FE04FE90B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013C2F-8003-BF80-2444-2DAF8D9D1D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477FF9-6D58-F348-9E97-CE1CFDE127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0703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D511A-10C9-8C6A-5C09-6716746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3A3E07-B7C1-6FBC-8E73-0DE3E2D57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D05E53-0E3A-C02E-BA73-305349A8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1D19C6-9796-8646-A92C-19A9EAC037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68757F-B678-5C16-FAB1-9611C281CB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158998-6517-5E42-56EB-AE44624496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F6597D-F3D2-224B-A2A4-5C45EB9622F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308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B73CE-3E04-A258-D742-F3DC60B5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2ED63C-F6C2-39EA-BB0A-37722BFA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3527AA-4AAA-8D19-3E9E-72B4E0AAA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A4875B-8E7D-F86C-7D3D-435E542A5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92E936-F04A-8462-E22E-FF20776E1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96BC98-CB5A-BCDB-4C45-5F17308310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AA17D8-CD53-47DE-1DA1-1D6DCA568A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077850-3D0B-3909-E2CC-C96B784326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D08C1C-2151-404A-9DB2-A8781E8B049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87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13C6-C1CF-26F1-4846-431E3757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A1D2E7-4FC6-FFCF-A8B1-3DBD1C3B37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1D8F41-92E3-36B6-6524-067A8E9B86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97C3D0-8468-37A9-204F-EE9733522F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73497D-BC7E-DF40-95C0-A4036A3C45C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68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E51F33-9317-A7C3-535E-027C80CA49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B5D6AA-106C-7193-C4DC-2DE39E495A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72B15B-3A62-A3A3-32E8-4715F3C3B6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06B9B5-54FB-FD43-BF2F-87D8EBA702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35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ABBDA-29F5-4AD5-5F88-1EAE3E40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908C8-69BA-EA3E-8FD7-4AE7D0AC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4CF59A-CF85-8428-A324-04531BD6D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5022AE-C396-A803-8BC1-9CD626EDB0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B59BC4-E33C-C48F-23C9-A58E728A50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F013E3-5A0A-6478-5CC1-CFC563F4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369BF1-AFD5-1742-ACFE-EC7081C7E3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752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CB46D-84F8-6203-3146-DF6A21FE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F5B768-E652-088D-442C-2DCCBE762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1AC45-57CF-3AE1-542F-911427362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D4F2CF-5138-8F9D-99E2-2B8444D13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9A2B7A-05B6-7921-AC76-68A10D33677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8FD31E-459F-AAE6-3A70-A15A2A49A2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C39772-A4F3-6044-8CD1-C91CBC1DA9D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98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1EE7899-E69E-3219-F324-732394E4B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Haga clic para modificar el estilo de título del patrón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45C30A2-BC7B-3C3C-3FDD-6E1DBDC38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Haga clic para modificar los estilos de texto del patrón</a:t>
            </a:r>
          </a:p>
          <a:p>
            <a:pPr lvl="1"/>
            <a:r>
              <a:rPr lang="en-GB" altLang="es-ES"/>
              <a:t>Segundo nivel</a:t>
            </a:r>
          </a:p>
          <a:p>
            <a:pPr lvl="2"/>
            <a:r>
              <a:rPr lang="en-GB" altLang="es-ES"/>
              <a:t>Tercer nivel</a:t>
            </a:r>
          </a:p>
          <a:p>
            <a:pPr lvl="3"/>
            <a:r>
              <a:rPr lang="en-GB" altLang="es-ES"/>
              <a:t>Cuarto nivel</a:t>
            </a:r>
          </a:p>
          <a:p>
            <a:pPr lvl="4"/>
            <a:r>
              <a:rPr lang="en-GB" altLang="es-ES"/>
              <a:t>Quinto nivel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3C2799-50A0-8B0F-DD7D-6907EE2A807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1933E6-9B9E-6A23-BA60-F44E41F33A0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83E8E1-BC4F-84FD-3F1B-618D19108C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fld id="{4957984C-FAD1-204F-95D7-C5AC98B3500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2pPr>
      <a:lvl3pPr marL="11430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3pPr>
      <a:lvl4pPr marL="16002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4pPr>
      <a:lvl5pPr marL="20574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5pPr>
      <a:lvl6pPr marL="25146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6pPr>
      <a:lvl7pPr marL="29718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7pPr>
      <a:lvl8pPr marL="34290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8pPr>
      <a:lvl9pPr marL="38862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9pPr>
    </p:titleStyle>
    <p:bodyStyle>
      <a:lvl1pPr marL="342900" indent="-342900" algn="l" defTabSz="457200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78DCC3B-DF41-B2F1-6209-D3DCADE30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Haga clic para modificar el estilo de título del patrón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3036EA8-4249-8CDA-327B-DA63A573D41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B00287F-6730-2FD7-FB8B-338F84E2B03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5CEE792-86AA-4392-4D86-B8BB95A219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fld id="{B1FBEA8D-0894-1544-A330-C51DADF24B72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F33F2B7-EB31-C0B3-E4F8-566F51F9E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Click to edit the outline text format</a:t>
            </a:r>
          </a:p>
          <a:p>
            <a:pPr lvl="1"/>
            <a:r>
              <a:rPr lang="en-GB" altLang="es-ES"/>
              <a:t>Second Outline Level</a:t>
            </a:r>
          </a:p>
          <a:p>
            <a:pPr lvl="2"/>
            <a:r>
              <a:rPr lang="en-GB" altLang="es-ES"/>
              <a:t>Third Outline Level</a:t>
            </a:r>
          </a:p>
          <a:p>
            <a:pPr lvl="3"/>
            <a:r>
              <a:rPr lang="en-GB" altLang="es-ES"/>
              <a:t>Fourth Outline Level</a:t>
            </a:r>
          </a:p>
          <a:p>
            <a:pPr lvl="4"/>
            <a:r>
              <a:rPr lang="en-GB" altLang="es-ES"/>
              <a:t>Fifth Outline Level</a:t>
            </a:r>
          </a:p>
          <a:p>
            <a:pPr lvl="4"/>
            <a:r>
              <a:rPr lang="en-GB" altLang="es-ES"/>
              <a:t>Sixth Outline Level</a:t>
            </a:r>
          </a:p>
          <a:p>
            <a:pPr lvl="4"/>
            <a:r>
              <a:rPr lang="en-GB" altLang="es-E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2pPr>
      <a:lvl3pPr marL="11430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3pPr>
      <a:lvl4pPr marL="16002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4pPr>
      <a:lvl5pPr marL="20574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5pPr>
      <a:lvl6pPr marL="25146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6pPr>
      <a:lvl7pPr marL="29718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7pPr>
      <a:lvl8pPr marL="34290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8pPr>
      <a:lvl9pPr marL="3886200" indent="-228600" algn="l" defTabSz="457200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panose="020B0502040504020204" pitchFamily="34" charset="0"/>
        </a:defRPr>
      </a:lvl9pPr>
    </p:titleStyle>
    <p:bodyStyle>
      <a:lvl1pPr marL="342900" indent="-342900" algn="l" defTabSz="457200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B24539BA-1894-64C0-4FE9-59FBD7606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60" y="4509120"/>
            <a:ext cx="3834804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s-ES" altLang="es-ES" sz="2400" dirty="0">
                <a:solidFill>
                  <a:srgbClr val="FFFFFF"/>
                </a:solidFill>
                <a:latin typeface="Calibri" panose="020F0502020204030204" pitchFamily="34" charset="0"/>
              </a:rPr>
              <a:t>INVESTIGACIÓN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48D2E5A-5BA6-4124-2E41-4C90360A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60" y="4941168"/>
            <a:ext cx="3834804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s-ES" altLang="es-ES" sz="1600" i="1" dirty="0">
                <a:solidFill>
                  <a:srgbClr val="FFFFFF"/>
                </a:solidFill>
                <a:latin typeface="Calibri" panose="020F0502020204030204" pitchFamily="34" charset="0"/>
              </a:rPr>
              <a:t>Nombre y apellidos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E85CA8-B823-BB48-7973-82C6FD96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60" y="5157192"/>
            <a:ext cx="3834804" cy="3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panose="020B050204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s-ES" altLang="es-ES" sz="1400" dirty="0">
                <a:solidFill>
                  <a:srgbClr val="FFFFFF"/>
                </a:solidFill>
                <a:latin typeface="Calibri" panose="020F0502020204030204" pitchFamily="34" charset="0"/>
              </a:rPr>
              <a:t>Filiación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47528" y="352879"/>
            <a:ext cx="2866494" cy="1325563"/>
          </a:xfrm>
        </p:spPr>
        <p:txBody>
          <a:bodyPr/>
          <a:lstStyle/>
          <a:p>
            <a:r>
              <a:rPr lang="es-ES" sz="3200" dirty="0"/>
              <a:t>Sesgos cognitivos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45" y="365125"/>
            <a:ext cx="8274046" cy="6090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0DFAEBBD-7B8C-1121-3619-9A6D80B2DDFB}"/>
              </a:ext>
            </a:extLst>
          </p:cNvPr>
          <p:cNvSpPr/>
          <p:nvPr/>
        </p:nvSpPr>
        <p:spPr>
          <a:xfrm>
            <a:off x="2825087" y="2047164"/>
            <a:ext cx="641444" cy="382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F34D087-5D3D-3251-7A4A-FA8B2CAFE4BA}"/>
              </a:ext>
            </a:extLst>
          </p:cNvPr>
          <p:cNvSpPr/>
          <p:nvPr/>
        </p:nvSpPr>
        <p:spPr>
          <a:xfrm>
            <a:off x="2825087" y="3691077"/>
            <a:ext cx="641444" cy="382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45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AD03-9B4A-4E53-9074-7F314A1A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256" y="908720"/>
            <a:ext cx="9142413" cy="650453"/>
          </a:xfrm>
        </p:spPr>
        <p:txBody>
          <a:bodyPr>
            <a:noAutofit/>
          </a:bodyPr>
          <a:lstStyle/>
          <a:p>
            <a:r>
              <a:rPr lang="es-ES" sz="4000" dirty="0"/>
              <a:t>Sesgos en los estudios</a:t>
            </a:r>
            <a:br>
              <a:rPr lang="es-ES" sz="4000" dirty="0"/>
            </a:br>
            <a:r>
              <a:rPr lang="es-ES" sz="4000" dirty="0"/>
              <a:t>(Sesgo de investigación)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33F8C-AC04-9F00-0D5C-94798F8C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41" y="2060848"/>
            <a:ext cx="9589269" cy="4335140"/>
          </a:xfrm>
        </p:spPr>
        <p:txBody>
          <a:bodyPr>
            <a:normAutofit/>
          </a:bodyPr>
          <a:lstStyle/>
          <a:p>
            <a:pPr marL="0" indent="14288"/>
            <a:r>
              <a:rPr lang="es-ES" b="1" dirty="0"/>
              <a:t>Sesgo de investigación: el investigador influye en la investigación para llegar a determinados resultados.</a:t>
            </a:r>
          </a:p>
          <a:p>
            <a:r>
              <a:rPr lang="es-ES" dirty="0"/>
              <a:t>Sesgo de selección o muestreo</a:t>
            </a:r>
          </a:p>
          <a:p>
            <a:pPr lvl="1"/>
            <a:r>
              <a:rPr lang="es-ES" dirty="0"/>
              <a:t>No incluir los casos desfavorables</a:t>
            </a:r>
          </a:p>
          <a:p>
            <a:r>
              <a:rPr lang="es-ES" dirty="0"/>
              <a:t>Sesgo de diseño</a:t>
            </a:r>
          </a:p>
          <a:p>
            <a:pPr lvl="1"/>
            <a:r>
              <a:rPr lang="es-ES" dirty="0"/>
              <a:t>Determinar los objetivos después de analizar los resultados</a:t>
            </a:r>
          </a:p>
          <a:p>
            <a:r>
              <a:rPr lang="es-ES" dirty="0"/>
              <a:t>Sesgo de procedimiento</a:t>
            </a:r>
          </a:p>
          <a:p>
            <a:pPr lvl="1"/>
            <a:r>
              <a:rPr lang="es-ES" dirty="0"/>
              <a:t>Eludir los resultados que no confirman los vaticinios personales</a:t>
            </a:r>
          </a:p>
          <a:p>
            <a:r>
              <a:rPr lang="es-ES" dirty="0"/>
              <a:t>Sesgo de publicación</a:t>
            </a:r>
          </a:p>
          <a:p>
            <a:pPr lvl="1"/>
            <a:r>
              <a:rPr lang="es-ES" dirty="0"/>
              <a:t>No publicar resultados negativos</a:t>
            </a:r>
          </a:p>
        </p:txBody>
      </p:sp>
    </p:spTree>
    <p:extLst>
      <p:ext uri="{BB962C8B-B14F-4D97-AF65-F5344CB8AC3E}">
        <p14:creationId xmlns:p14="http://schemas.microsoft.com/office/powerpoint/2010/main" val="249914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3770FB-5121-4D41-B753-10297B53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692696"/>
            <a:ext cx="8746877" cy="482600"/>
          </a:xfrm>
        </p:spPr>
        <p:txBody>
          <a:bodyPr/>
          <a:lstStyle/>
          <a:p>
            <a:r>
              <a:rPr lang="es-ES" sz="4000" dirty="0"/>
              <a:t>Corrupción de la investigación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87AA9B-3681-4F54-8BF5-9601BAA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995" y="2166169"/>
            <a:ext cx="9661277" cy="3975100"/>
          </a:xfrm>
        </p:spPr>
        <p:txBody>
          <a:bodyPr>
            <a:normAutofit/>
          </a:bodyPr>
          <a:lstStyle/>
          <a:p>
            <a:r>
              <a:rPr lang="es-ES" dirty="0"/>
              <a:t>Plagio</a:t>
            </a:r>
          </a:p>
          <a:p>
            <a:pPr lvl="1"/>
            <a:r>
              <a:rPr lang="es-ES" dirty="0"/>
              <a:t>Plagio en las citas</a:t>
            </a:r>
          </a:p>
          <a:p>
            <a:r>
              <a:rPr lang="es-ES" dirty="0"/>
              <a:t>Falta de replicación del estudio</a:t>
            </a:r>
          </a:p>
          <a:p>
            <a:r>
              <a:rPr lang="es-ES" dirty="0"/>
              <a:t>Revistas depredadoras</a:t>
            </a:r>
          </a:p>
          <a:p>
            <a:r>
              <a:rPr lang="es-ES" dirty="0"/>
              <a:t>Conflictos de interés</a:t>
            </a:r>
          </a:p>
          <a:p>
            <a:r>
              <a:rPr lang="es-ES" dirty="0"/>
              <a:t>“Negros”</a:t>
            </a:r>
          </a:p>
          <a:p>
            <a:r>
              <a:rPr lang="es-ES" dirty="0"/>
              <a:t>Fraude</a:t>
            </a:r>
          </a:p>
        </p:txBody>
      </p:sp>
    </p:spTree>
    <p:extLst>
      <p:ext uri="{BB962C8B-B14F-4D97-AF65-F5344CB8AC3E}">
        <p14:creationId xmlns:p14="http://schemas.microsoft.com/office/powerpoint/2010/main" val="258048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676507"/>
            <a:ext cx="8602861" cy="764424"/>
          </a:xfrm>
        </p:spPr>
        <p:txBody>
          <a:bodyPr/>
          <a:lstStyle/>
          <a:p>
            <a:r>
              <a:rPr lang="es-ES" sz="4000" dirty="0"/>
              <a:t>Pensamiento científico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9536" y="1825625"/>
            <a:ext cx="9434264" cy="1149118"/>
          </a:xfrm>
        </p:spPr>
        <p:txBody>
          <a:bodyPr/>
          <a:lstStyle/>
          <a:p>
            <a:pPr marL="0" indent="14288"/>
            <a:r>
              <a:rPr lang="es-ES" dirty="0"/>
              <a:t>Lo que pienso podría ser cierto… Pero voy a tratar de demostrar que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estoy en lo cierto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919536" y="3359437"/>
            <a:ext cx="9434264" cy="1149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La SBRT pancreática podría mejorar la resecabilidad… Pero voy a tratar de demostrar que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mejora los resultados de la quimio-radioterapia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919536" y="4830457"/>
            <a:ext cx="9434264" cy="1149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La </a:t>
            </a:r>
            <a:r>
              <a:rPr lang="es-ES" dirty="0" err="1"/>
              <a:t>Braqui</a:t>
            </a:r>
            <a:r>
              <a:rPr lang="es-ES" dirty="0"/>
              <a:t> </a:t>
            </a:r>
            <a:r>
              <a:rPr lang="es-ES" dirty="0" err="1"/>
              <a:t>endorectal</a:t>
            </a:r>
            <a:r>
              <a:rPr lang="es-ES" dirty="0"/>
              <a:t> podría conservar el recto en más pacientes… Pero voy a tratar de demostrar que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es así</a:t>
            </a:r>
          </a:p>
        </p:txBody>
      </p:sp>
    </p:spTree>
    <p:extLst>
      <p:ext uri="{BB962C8B-B14F-4D97-AF65-F5344CB8AC3E}">
        <p14:creationId xmlns:p14="http://schemas.microsoft.com/office/powerpoint/2010/main" val="36640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D2FC4D-3372-254E-FE21-A5E3C39F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12" y="692696"/>
            <a:ext cx="5611139" cy="561662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0402346-6312-9ECF-E398-F56EF44B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548680"/>
            <a:ext cx="2396319" cy="1325563"/>
          </a:xfrm>
        </p:spPr>
        <p:txBody>
          <a:bodyPr>
            <a:normAutofit/>
          </a:bodyPr>
          <a:lstStyle/>
          <a:p>
            <a:r>
              <a:rPr lang="es-ES" sz="8000" b="1" dirty="0"/>
              <a:t>FAFO</a:t>
            </a:r>
          </a:p>
        </p:txBody>
      </p:sp>
    </p:spTree>
    <p:extLst>
      <p:ext uri="{BB962C8B-B14F-4D97-AF65-F5344CB8AC3E}">
        <p14:creationId xmlns:p14="http://schemas.microsoft.com/office/powerpoint/2010/main" val="44246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122363"/>
            <a:ext cx="8602861" cy="1226517"/>
          </a:xfrm>
        </p:spPr>
        <p:txBody>
          <a:bodyPr/>
          <a:lstStyle/>
          <a:p>
            <a:r>
              <a:rPr lang="es-ES" sz="4000" dirty="0"/>
              <a:t>Método científico </a:t>
            </a:r>
            <a:br>
              <a:rPr lang="es-ES" sz="4000" dirty="0"/>
            </a:br>
            <a:r>
              <a:rPr lang="es-ES" sz="4000" dirty="0"/>
              <a:t>(en los estudios clínicos)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3552" y="2955121"/>
            <a:ext cx="9290248" cy="3221842"/>
          </a:xfrm>
        </p:spPr>
        <p:txBody>
          <a:bodyPr>
            <a:normAutofit/>
          </a:bodyPr>
          <a:lstStyle/>
          <a:p>
            <a:r>
              <a:rPr lang="es-ES" sz="4000" dirty="0"/>
              <a:t>Fase 1: Determinar la dosis segura</a:t>
            </a:r>
          </a:p>
          <a:p>
            <a:r>
              <a:rPr lang="es-ES" sz="4000" dirty="0"/>
              <a:t>Fase 2: Establecer la eficacia</a:t>
            </a:r>
          </a:p>
          <a:p>
            <a:r>
              <a:rPr lang="es-ES" sz="4000" dirty="0"/>
              <a:t>Fase 3: Constatar la superioridad</a:t>
            </a:r>
          </a:p>
        </p:txBody>
      </p:sp>
    </p:spTree>
    <p:extLst>
      <p:ext uri="{BB962C8B-B14F-4D97-AF65-F5344CB8AC3E}">
        <p14:creationId xmlns:p14="http://schemas.microsoft.com/office/powerpoint/2010/main" val="57750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0219" y="548680"/>
            <a:ext cx="8674869" cy="938485"/>
          </a:xfrm>
        </p:spPr>
        <p:txBody>
          <a:bodyPr/>
          <a:lstStyle/>
          <a:p>
            <a:r>
              <a:rPr lang="es-ES" sz="4000" dirty="0"/>
              <a:t>Estudios</a:t>
            </a:r>
            <a:r>
              <a:rPr lang="es-ES" dirty="0"/>
              <a:t> </a:t>
            </a:r>
            <a:r>
              <a:rPr lang="es-ES" sz="4000" dirty="0"/>
              <a:t>de evaluación tecnológica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5560" y="2204865"/>
            <a:ext cx="9445253" cy="3375198"/>
          </a:xfrm>
        </p:spPr>
        <p:txBody>
          <a:bodyPr/>
          <a:lstStyle/>
          <a:p>
            <a:r>
              <a:rPr lang="es-ES" dirty="0"/>
              <a:t>Factibilidad</a:t>
            </a:r>
          </a:p>
          <a:p>
            <a:r>
              <a:rPr lang="es-ES" dirty="0"/>
              <a:t>Objetivos intermedios: </a:t>
            </a:r>
          </a:p>
          <a:p>
            <a:r>
              <a:rPr lang="es-ES" dirty="0"/>
              <a:t>	Objetivos dosimétricos</a:t>
            </a:r>
          </a:p>
          <a:p>
            <a:r>
              <a:rPr lang="es-ES" dirty="0"/>
              <a:t>Eficiencia (Valor): Eficacia/Coste</a:t>
            </a:r>
          </a:p>
          <a:p>
            <a:r>
              <a:rPr lang="es-ES" dirty="0"/>
              <a:t>Preguntas de evaluación tecnológica</a:t>
            </a:r>
          </a:p>
          <a:p>
            <a:pPr lvl="1"/>
            <a:r>
              <a:rPr lang="es-ES" dirty="0"/>
              <a:t>La </a:t>
            </a:r>
            <a:r>
              <a:rPr lang="es-ES" dirty="0" err="1"/>
              <a:t>protonterapia</a:t>
            </a:r>
            <a:r>
              <a:rPr lang="es-ES" dirty="0"/>
              <a:t> brinda dosimetrías ventajosas, pero dado su elevado coste ¿sus resultados clínicos son mejores hasta el punto de justificar el gasto?</a:t>
            </a:r>
          </a:p>
          <a:p>
            <a:pPr lvl="1"/>
            <a:r>
              <a:rPr lang="es-ES" dirty="0"/>
              <a:t>La RT Adaptativa mejora la geometría y la dosimetría, ¿pero se benefician TODOS los pacientes?</a:t>
            </a:r>
          </a:p>
          <a:p>
            <a:pPr lvl="1"/>
            <a:r>
              <a:rPr lang="es-ES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92350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122363"/>
            <a:ext cx="8602861" cy="578445"/>
          </a:xfrm>
        </p:spPr>
        <p:txBody>
          <a:bodyPr/>
          <a:lstStyle/>
          <a:p>
            <a:r>
              <a:rPr lang="es-ES" sz="4000" dirty="0"/>
              <a:t>Investigar en C y 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3552" y="2291334"/>
            <a:ext cx="9445253" cy="3975100"/>
          </a:xfrm>
        </p:spPr>
        <p:txBody>
          <a:bodyPr/>
          <a:lstStyle/>
          <a:p>
            <a:r>
              <a:rPr lang="es-ES" dirty="0"/>
              <a:t>Institutos de Investigación de los centros</a:t>
            </a:r>
          </a:p>
          <a:p>
            <a:r>
              <a:rPr lang="es-ES" dirty="0"/>
              <a:t>Convocatoria GRS</a:t>
            </a:r>
          </a:p>
          <a:p>
            <a:r>
              <a:rPr lang="es-ES" dirty="0"/>
              <a:t>Convocatoria SEOR (IRAD)</a:t>
            </a:r>
          </a:p>
          <a:p>
            <a:r>
              <a:rPr lang="es-ES" dirty="0"/>
              <a:t>Grupos de trabajo SEOR</a:t>
            </a:r>
          </a:p>
          <a:p>
            <a:r>
              <a:rPr lang="es-ES" dirty="0"/>
              <a:t>EORTC</a:t>
            </a:r>
          </a:p>
        </p:txBody>
      </p:sp>
    </p:spTree>
    <p:extLst>
      <p:ext uri="{BB962C8B-B14F-4D97-AF65-F5344CB8AC3E}">
        <p14:creationId xmlns:p14="http://schemas.microsoft.com/office/powerpoint/2010/main" val="6078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5560" y="1709738"/>
            <a:ext cx="9211890" cy="2852737"/>
          </a:xfrm>
        </p:spPr>
        <p:txBody>
          <a:bodyPr/>
          <a:lstStyle/>
          <a:p>
            <a:r>
              <a:rPr lang="es-ES" dirty="0"/>
              <a:t>¿Investigar en SORCYL?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C9D2-B046-F4BE-5707-E8FCE3059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5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1124744"/>
            <a:ext cx="8746877" cy="576064"/>
          </a:xfrm>
        </p:spPr>
        <p:txBody>
          <a:bodyPr/>
          <a:lstStyle/>
          <a:p>
            <a:r>
              <a:rPr lang="es-ES" sz="4000" dirty="0"/>
              <a:t>RAZÓN DE SER DE UNA SOCIEDAD CIENTÍFICA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35" y="1296507"/>
            <a:ext cx="5253644" cy="50957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916832"/>
            <a:ext cx="3816424" cy="16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60648"/>
            <a:ext cx="950505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789907"/>
            <a:ext cx="9589269" cy="794469"/>
          </a:xfrm>
        </p:spPr>
        <p:txBody>
          <a:bodyPr/>
          <a:lstStyle/>
          <a:p>
            <a:r>
              <a:rPr lang="es-ES" sz="4000" dirty="0"/>
              <a:t>RAZÓN DE SER DE UNA SOCIEDAD MÉDICA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5560" y="2060848"/>
            <a:ext cx="9445253" cy="3975100"/>
          </a:xfrm>
        </p:spPr>
        <p:txBody>
          <a:bodyPr/>
          <a:lstStyle/>
          <a:p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endParaRPr lang="en-US" dirty="0"/>
          </a:p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profesionales</a:t>
            </a:r>
            <a:endParaRPr lang="en-US" dirty="0"/>
          </a:p>
          <a:p>
            <a:pPr lvl="1"/>
            <a:r>
              <a:rPr lang="en-US" dirty="0" err="1"/>
              <a:t>Coordinador</a:t>
            </a:r>
            <a:r>
              <a:rPr lang="en-US" dirty="0"/>
              <a:t> </a:t>
            </a:r>
            <a:r>
              <a:rPr lang="en-US" dirty="0" err="1"/>
              <a:t>técnico</a:t>
            </a:r>
            <a:endParaRPr lang="en-US" dirty="0"/>
          </a:p>
          <a:p>
            <a:r>
              <a:rPr lang="en-US" dirty="0" err="1"/>
              <a:t>Nesidades</a:t>
            </a:r>
            <a:endParaRPr lang="en-US" dirty="0"/>
          </a:p>
          <a:p>
            <a:pPr lvl="1"/>
            <a:r>
              <a:rPr lang="en-US" dirty="0" err="1"/>
              <a:t>Equipamiento</a:t>
            </a:r>
            <a:endParaRPr lang="en-US" dirty="0"/>
          </a:p>
          <a:p>
            <a:pPr lvl="1"/>
            <a:r>
              <a:rPr lang="en-US" dirty="0"/>
              <a:t>Personal</a:t>
            </a:r>
          </a:p>
          <a:p>
            <a:r>
              <a:rPr lang="en-US" dirty="0" err="1"/>
              <a:t>Conexión</a:t>
            </a:r>
            <a:r>
              <a:rPr lang="en-US" dirty="0"/>
              <a:t> interprofessional (Club social)</a:t>
            </a:r>
          </a:p>
          <a:p>
            <a:r>
              <a:rPr lang="en-US" dirty="0"/>
              <a:t>¿</a:t>
            </a:r>
            <a:r>
              <a:rPr lang="en-US" dirty="0" err="1"/>
              <a:t>Investigación</a:t>
            </a:r>
            <a:r>
              <a:rPr lang="en-US" dirty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099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1122167"/>
            <a:ext cx="8602861" cy="703262"/>
          </a:xfrm>
        </p:spPr>
        <p:txBody>
          <a:bodyPr/>
          <a:lstStyle/>
          <a:p>
            <a:r>
              <a:rPr lang="es-ES" sz="4000" dirty="0"/>
              <a:t>RAZÓN DE SER DE UNA SOCIEDAD MÉDICA </a:t>
            </a:r>
            <a:r>
              <a:rPr lang="es-ES" sz="4000" b="1" dirty="0">
                <a:solidFill>
                  <a:srgbClr val="FF0000"/>
                </a:solidFill>
              </a:rPr>
              <a:t>ONCOLÓGICA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135560" y="2132856"/>
            <a:ext cx="9218240" cy="4351338"/>
          </a:xfrm>
        </p:spPr>
        <p:txBody>
          <a:bodyPr/>
          <a:lstStyle/>
          <a:p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endParaRPr lang="en-US" dirty="0"/>
          </a:p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profesionales</a:t>
            </a:r>
            <a:endParaRPr lang="en-US" dirty="0"/>
          </a:p>
          <a:p>
            <a:pPr lvl="1"/>
            <a:r>
              <a:rPr lang="en-US" dirty="0" err="1"/>
              <a:t>Coordinador</a:t>
            </a:r>
            <a:r>
              <a:rPr lang="en-US" dirty="0"/>
              <a:t> </a:t>
            </a:r>
            <a:r>
              <a:rPr lang="en-US" dirty="0" err="1"/>
              <a:t>técnico</a:t>
            </a:r>
            <a:endParaRPr lang="en-US" dirty="0"/>
          </a:p>
          <a:p>
            <a:r>
              <a:rPr lang="en-US" dirty="0" err="1"/>
              <a:t>Nesidades</a:t>
            </a:r>
            <a:endParaRPr lang="en-US" dirty="0"/>
          </a:p>
          <a:p>
            <a:pPr lvl="1"/>
            <a:r>
              <a:rPr lang="en-US" dirty="0" err="1"/>
              <a:t>Equipamiento</a:t>
            </a:r>
            <a:endParaRPr lang="en-US" dirty="0"/>
          </a:p>
          <a:p>
            <a:pPr lvl="1"/>
            <a:r>
              <a:rPr lang="en-US" dirty="0"/>
              <a:t>Personal</a:t>
            </a:r>
          </a:p>
          <a:p>
            <a:r>
              <a:rPr lang="en-US" dirty="0" err="1"/>
              <a:t>Conexión</a:t>
            </a:r>
            <a:r>
              <a:rPr lang="en-US" dirty="0"/>
              <a:t> interprofessional (Club social)</a:t>
            </a:r>
          </a:p>
          <a:p>
            <a:r>
              <a:rPr lang="en-US" dirty="0" err="1">
                <a:solidFill>
                  <a:srgbClr val="FF0000"/>
                </a:solidFill>
              </a:rPr>
              <a:t>Investigación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15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DE5ED-81B4-1C8E-D3F2-1BB34891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92696"/>
            <a:ext cx="8926389" cy="650453"/>
          </a:xfrm>
        </p:spPr>
        <p:txBody>
          <a:bodyPr/>
          <a:lstStyle/>
          <a:p>
            <a:r>
              <a:rPr lang="es-ES" sz="4000" dirty="0"/>
              <a:t>Dificultades para la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8C55A-8E7B-F909-736B-45D8A76A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2315369"/>
            <a:ext cx="9589269" cy="3975100"/>
          </a:xfrm>
        </p:spPr>
        <p:txBody>
          <a:bodyPr/>
          <a:lstStyle/>
          <a:p>
            <a:r>
              <a:rPr lang="es-ES" dirty="0"/>
              <a:t>Dedicación asistencial</a:t>
            </a:r>
          </a:p>
          <a:p>
            <a:r>
              <a:rPr lang="es-ES" dirty="0"/>
              <a:t>¿Cómo investigar si la rutina no me deja tiempo?</a:t>
            </a:r>
          </a:p>
          <a:p>
            <a:pPr lvl="1"/>
            <a:r>
              <a:rPr lang="es-ES" dirty="0"/>
              <a:t>INCLUIR LA INVESTIGACIÓN EN LA RUTINA</a:t>
            </a:r>
          </a:p>
          <a:p>
            <a:pPr lvl="2"/>
            <a:r>
              <a:rPr lang="es-ES" dirty="0" err="1"/>
              <a:t>Fucking</a:t>
            </a:r>
            <a:r>
              <a:rPr lang="es-ES" dirty="0"/>
              <a:t> </a:t>
            </a:r>
            <a:r>
              <a:rPr lang="es-ES" dirty="0" err="1"/>
              <a:t>Around</a:t>
            </a:r>
            <a:r>
              <a:rPr lang="es-ES" dirty="0"/>
              <a:t>: Espíritu crítico en las sesiones clínicas</a:t>
            </a:r>
          </a:p>
          <a:p>
            <a:pPr lvl="2"/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Out</a:t>
            </a:r>
            <a:r>
              <a:rPr lang="es-ES" dirty="0"/>
              <a:t>: Actualización de bases de datos desde las consultas</a:t>
            </a:r>
          </a:p>
          <a:p>
            <a:pPr lvl="1"/>
            <a:r>
              <a:rPr lang="es-ES" dirty="0"/>
              <a:t>Máxima eficiencia en la gestión de datos</a:t>
            </a:r>
          </a:p>
          <a:p>
            <a:pPr lvl="2"/>
            <a:r>
              <a:rPr lang="es-ES" dirty="0"/>
              <a:t>Extracción automática de datos del ROIS</a:t>
            </a:r>
          </a:p>
          <a:p>
            <a:pPr lvl="2"/>
            <a:r>
              <a:rPr lang="es-ES" dirty="0"/>
              <a:t>Scripts para extraer datos del TPS</a:t>
            </a:r>
          </a:p>
          <a:p>
            <a:pPr lvl="1"/>
            <a:r>
              <a:rPr lang="es-ES" dirty="0"/>
              <a:t>FORMACIÓN</a:t>
            </a:r>
          </a:p>
          <a:p>
            <a:pPr lvl="1"/>
            <a:r>
              <a:rPr lang="es-ES" dirty="0"/>
              <a:t>	Máster de Investigación SEOR-CRIS contra el cáncer</a:t>
            </a:r>
          </a:p>
        </p:txBody>
      </p:sp>
    </p:spTree>
    <p:extLst>
      <p:ext uri="{BB962C8B-B14F-4D97-AF65-F5344CB8AC3E}">
        <p14:creationId xmlns:p14="http://schemas.microsoft.com/office/powerpoint/2010/main" val="94393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E863C-3852-C133-D482-A683C7B3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681037"/>
            <a:ext cx="8602861" cy="835415"/>
          </a:xfrm>
        </p:spPr>
        <p:txBody>
          <a:bodyPr/>
          <a:lstStyle/>
          <a:p>
            <a:r>
              <a:rPr lang="es-ES" sz="4000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2675-A453-AD82-5F62-E8015C53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825625"/>
            <a:ext cx="5434528" cy="4351338"/>
          </a:xfrm>
        </p:spPr>
        <p:txBody>
          <a:bodyPr/>
          <a:lstStyle/>
          <a:p>
            <a:r>
              <a:rPr lang="es-ES" dirty="0"/>
              <a:t>La razón de ser de SORCYL debe ser, también, la investigación</a:t>
            </a:r>
          </a:p>
          <a:p>
            <a:r>
              <a:rPr lang="es-ES" dirty="0"/>
              <a:t>Investigar debe integrarse en nuestra rutina asistencial</a:t>
            </a:r>
          </a:p>
          <a:p>
            <a:r>
              <a:rPr lang="es-ES" dirty="0"/>
              <a:t>El espíritu crítico y el escepticismo son el motor intelectual del investigador</a:t>
            </a:r>
          </a:p>
          <a:p>
            <a:r>
              <a:rPr lang="es-ES" dirty="0"/>
              <a:t>Pasa del “FUCKING AROUND”</a:t>
            </a:r>
          </a:p>
          <a:p>
            <a:r>
              <a:rPr lang="es-ES" dirty="0"/>
              <a:t>… a dedicarle tiempo al “FIND OUT”</a:t>
            </a:r>
          </a:p>
        </p:txBody>
      </p:sp>
      <p:pic>
        <p:nvPicPr>
          <p:cNvPr id="1026" name="Picture 2" descr="To fuck around is human to find out is divine shirt">
            <a:extLst>
              <a:ext uri="{FF2B5EF4-FFF2-40B4-BE49-F238E27FC236}">
                <a16:creationId xmlns:a16="http://schemas.microsoft.com/office/drawing/2014/main" id="{07149C58-36CA-3318-6472-66660FF3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66" y="2182091"/>
            <a:ext cx="3159457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1709738"/>
            <a:ext cx="9571930" cy="2852737"/>
          </a:xfrm>
        </p:spPr>
        <p:txBody>
          <a:bodyPr/>
          <a:lstStyle/>
          <a:p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patient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06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1709738"/>
            <a:ext cx="9571930" cy="2852737"/>
          </a:xfrm>
        </p:spPr>
        <p:txBody>
          <a:bodyPr/>
          <a:lstStyle/>
          <a:p>
            <a:r>
              <a:rPr lang="es-ES" dirty="0"/>
              <a:t>Aprender es una tarea plagada de dificultades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30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1709738"/>
            <a:ext cx="9571930" cy="2852737"/>
          </a:xfrm>
        </p:spPr>
        <p:txBody>
          <a:bodyPr/>
          <a:lstStyle/>
          <a:p>
            <a:pPr algn="ctr"/>
            <a:r>
              <a:rPr lang="es-ES" dirty="0"/>
              <a:t>Que el árbol no te impida ver el bosque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06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60648"/>
            <a:ext cx="950743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33E2F-C04F-08BC-20CC-4568A365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709738"/>
            <a:ext cx="9499922" cy="2852737"/>
          </a:xfrm>
        </p:spPr>
        <p:txBody>
          <a:bodyPr/>
          <a:lstStyle/>
          <a:p>
            <a:r>
              <a:rPr lang="es-ES" dirty="0"/>
              <a:t>Que la opinión de los demás no determine la tuya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F3D130-91FC-F4EF-82F2-C5CBEF024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6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508183"/>
            <a:ext cx="6908156" cy="58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3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564D3-D403-4C90-BEE6-BE45AA0A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65125"/>
            <a:ext cx="9578280" cy="1622701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Aprender de cada paciente = Investigar</a:t>
            </a:r>
            <a:br>
              <a:rPr lang="es-ES" sz="4000" dirty="0"/>
            </a:br>
            <a:r>
              <a:rPr lang="es-ES" sz="4000" dirty="0"/>
              <a:t>Razones para la investigación científica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D54EF-365D-4D56-A7AD-0D95B07D5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2506662"/>
            <a:ext cx="9290248" cy="4351338"/>
          </a:xfrm>
        </p:spPr>
        <p:txBody>
          <a:bodyPr/>
          <a:lstStyle/>
          <a:p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humanos</a:t>
            </a:r>
            <a:endParaRPr lang="en-US" dirty="0"/>
          </a:p>
          <a:p>
            <a:pPr lvl="1"/>
            <a:r>
              <a:rPr lang="en-US" b="1" dirty="0" err="1"/>
              <a:t>Sesgos</a:t>
            </a:r>
            <a:r>
              <a:rPr lang="en-US" b="1" dirty="0"/>
              <a:t> </a:t>
            </a:r>
            <a:r>
              <a:rPr lang="en-US" b="1" dirty="0" err="1"/>
              <a:t>cognitivos</a:t>
            </a:r>
            <a:endParaRPr lang="en-US" b="1" dirty="0"/>
          </a:p>
          <a:p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imperfectos</a:t>
            </a:r>
            <a:endParaRPr lang="en-US" dirty="0"/>
          </a:p>
          <a:p>
            <a:pPr lvl="1"/>
            <a:r>
              <a:rPr lang="en-US" b="1" dirty="0" err="1"/>
              <a:t>Sesgos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los </a:t>
            </a:r>
            <a:r>
              <a:rPr lang="en-US" b="1" dirty="0" err="1"/>
              <a:t>estudios</a:t>
            </a:r>
            <a:endParaRPr lang="en-US" b="1" dirty="0"/>
          </a:p>
          <a:p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vulnerables</a:t>
            </a:r>
            <a:endParaRPr lang="en-US" dirty="0"/>
          </a:p>
          <a:p>
            <a:pPr lvl="1"/>
            <a:r>
              <a:rPr lang="en-US" b="1" dirty="0" err="1"/>
              <a:t>Corrupción</a:t>
            </a:r>
            <a:r>
              <a:rPr lang="en-US" b="1" dirty="0"/>
              <a:t> de la </a:t>
            </a:r>
            <a:r>
              <a:rPr lang="en-US" b="1" dirty="0" err="1"/>
              <a:t>investigación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747" y="2652844"/>
            <a:ext cx="5426799" cy="30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8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Tema de Office 2013 - 202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 2013 - 2022">
      <a:majorFont>
        <a:latin typeface="Calibri"/>
        <a:ea typeface=""/>
        <a:cs typeface="Noto Sans SC Regular"/>
      </a:majorFont>
      <a:minorFont>
        <a:latin typeface="Calibri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panose="020B050204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panose="020B0502040504020204" pitchFamily="34" charset="0"/>
          </a:defRPr>
        </a:defPPr>
      </a:lstStyle>
    </a:lnDef>
  </a:objectDefaults>
  <a:extraClrSchemeLst>
    <a:extraClrScheme>
      <a:clrScheme name="Tema de Office 2013 - 202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013 - 202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 2013 - 2022">
  <a:themeElements>
    <a:clrScheme name="Tema de Office 2013 - 202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 2013 - 2022">
      <a:majorFont>
        <a:latin typeface="Calibri"/>
        <a:ea typeface=""/>
        <a:cs typeface="Noto Sans SC Regular"/>
      </a:majorFont>
      <a:minorFont>
        <a:latin typeface="Calibri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panose="020B050204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panose="020B0502040504020204" pitchFamily="34" charset="0"/>
          </a:defRPr>
        </a:defPPr>
      </a:lstStyle>
    </a:lnDef>
  </a:objectDefaults>
  <a:extraClrSchemeLst>
    <a:extraClrScheme>
      <a:clrScheme name="Tema de Office 2013 - 202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013 - 202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013 - 202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 2013 - 202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517</Words>
  <Application>Microsoft Office PowerPoint</Application>
  <PresentationFormat>Panorámica</PresentationFormat>
  <Paragraphs>95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Tema de Office 2013 - 2022</vt:lpstr>
      <vt:lpstr>Tema de Office 2013 - 2022</vt:lpstr>
      <vt:lpstr>Presentación de PowerPoint</vt:lpstr>
      <vt:lpstr>Presentación de PowerPoint</vt:lpstr>
      <vt:lpstr>Learning from every patient</vt:lpstr>
      <vt:lpstr>Aprender es una tarea plagada de dificultades</vt:lpstr>
      <vt:lpstr>Que el árbol no te impida ver el bosque</vt:lpstr>
      <vt:lpstr>Presentación de PowerPoint</vt:lpstr>
      <vt:lpstr>Que la opinión de los demás no determine la tuya</vt:lpstr>
      <vt:lpstr>Presentación de PowerPoint</vt:lpstr>
      <vt:lpstr>Aprender de cada paciente = Investigar Razones para la investigación científica</vt:lpstr>
      <vt:lpstr>Sesgos cognitivos </vt:lpstr>
      <vt:lpstr>Sesgos en los estudios (Sesgo de investigación)</vt:lpstr>
      <vt:lpstr>Corrupción de la investigación</vt:lpstr>
      <vt:lpstr>Pensamiento científico</vt:lpstr>
      <vt:lpstr>FAFO</vt:lpstr>
      <vt:lpstr>Método científico  (en los estudios clínicos)</vt:lpstr>
      <vt:lpstr>Estudios de evaluación tecnológica</vt:lpstr>
      <vt:lpstr>Investigar en C y L</vt:lpstr>
      <vt:lpstr>¿Investigar en SORCYL?</vt:lpstr>
      <vt:lpstr>RAZÓN DE SER DE UNA SOCIEDAD CIENTÍFICA</vt:lpstr>
      <vt:lpstr>RAZÓN DE SER DE UNA SOCIEDAD MÉDICA</vt:lpstr>
      <vt:lpstr>RAZÓN DE SER DE UNA SOCIEDAD MÉDICA ONCOLÓGICA</vt:lpstr>
      <vt:lpstr>Dificultades para la investigación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Alberto Pérez Romasanta</cp:lastModifiedBy>
  <cp:revision>16</cp:revision>
  <cp:lastPrinted>1601-01-01T00:00:00Z</cp:lastPrinted>
  <dcterms:created xsi:type="dcterms:W3CDTF">2021-02-10T16:40:18Z</dcterms:created>
  <dcterms:modified xsi:type="dcterms:W3CDTF">2023-06-10T05:58:56Z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PresentationFormat">
    <vt:lpwstr>Panorámica</vt:lpwstr>
  </property>
  <property fmtid="{D5CDD505-2E9C-101B-9397-08002B2CF9AE}" pid="4" name="Slides">
    <vt:r8>3</vt:r8>
  </property>
</Properties>
</file>