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59" r:id="rId3"/>
    <p:sldId id="272" r:id="rId4"/>
    <p:sldId id="260" r:id="rId5"/>
    <p:sldId id="263" r:id="rId6"/>
    <p:sldId id="265" r:id="rId7"/>
    <p:sldId id="264" r:id="rId8"/>
    <p:sldId id="266" r:id="rId9"/>
    <p:sldId id="267" r:id="rId10"/>
    <p:sldId id="273" r:id="rId11"/>
    <p:sldId id="274" r:id="rId12"/>
    <p:sldId id="275" r:id="rId13"/>
    <p:sldId id="276" r:id="rId14"/>
    <p:sldId id="281" r:id="rId15"/>
    <p:sldId id="282" r:id="rId16"/>
    <p:sldId id="288" r:id="rId17"/>
    <p:sldId id="289" r:id="rId18"/>
    <p:sldId id="300" r:id="rId19"/>
    <p:sldId id="290" r:id="rId20"/>
    <p:sldId id="257" r:id="rId21"/>
    <p:sldId id="291" r:id="rId22"/>
    <p:sldId id="292" r:id="rId23"/>
    <p:sldId id="296" r:id="rId24"/>
    <p:sldId id="299" r:id="rId25"/>
    <p:sldId id="297" r:id="rId26"/>
    <p:sldId id="298" r:id="rId27"/>
    <p:sldId id="271" r:id="rId28"/>
    <p:sldId id="261" r:id="rId29"/>
    <p:sldId id="258" r:id="rId30"/>
    <p:sldId id="268" r:id="rId31"/>
    <p:sldId id="270" r:id="rId32"/>
    <p:sldId id="262" r:id="rId33"/>
    <p:sldId id="269" r:id="rId34"/>
    <p:sldId id="277" r:id="rId35"/>
    <p:sldId id="301" r:id="rId36"/>
    <p:sldId id="279" r:id="rId37"/>
    <p:sldId id="302" r:id="rId38"/>
    <p:sldId id="303" r:id="rId39"/>
    <p:sldId id="283" r:id="rId40"/>
    <p:sldId id="280" r:id="rId41"/>
  </p:sldIdLst>
  <p:sldSz cx="12192000" cy="6858000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Noto Sans SC Regular" panose="020B0502040504020204" pitchFamily="34" charset="0"/>
      </a:defRPr>
    </a:lvl1pPr>
    <a:lvl2pPr marL="742950" indent="-285750" algn="l" defTabSz="457200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Noto Sans SC Regular" panose="020B0502040504020204" pitchFamily="34" charset="0"/>
      </a:defRPr>
    </a:lvl2pPr>
    <a:lvl3pPr marL="1143000" indent="-228600" algn="l" defTabSz="457200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Noto Sans SC Regular" panose="020B0502040504020204" pitchFamily="34" charset="0"/>
      </a:defRPr>
    </a:lvl3pPr>
    <a:lvl4pPr marL="1600200" indent="-228600" algn="l" defTabSz="457200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Noto Sans SC Regular" panose="020B0502040504020204" pitchFamily="34" charset="0"/>
      </a:defRPr>
    </a:lvl4pPr>
    <a:lvl5pPr marL="2057400" indent="-228600" algn="l" defTabSz="457200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Noto Sans SC Regular" panose="020B0502040504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Noto Sans SC Regular" panose="020B0502040504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Noto Sans SC Regular" panose="020B0502040504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Noto Sans SC Regular" panose="020B0502040504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Noto Sans SC Regular" panose="020B0502040504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4640"/>
  </p:normalViewPr>
  <p:slideViewPr>
    <p:cSldViewPr>
      <p:cViewPr>
        <p:scale>
          <a:sx n="69" d="100"/>
          <a:sy n="69" d="100"/>
        </p:scale>
        <p:origin x="488" y="88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0D271CB1-CF6E-B3DC-25A3-37ACA4321C4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2425" cy="377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46152E6D-F42B-9B54-A690-DF175FF7050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altLang="es-E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501ECE5-97ED-C063-80E5-9CBC7226BAEB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es-E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6F7E57D7-F7FD-E481-CA48-BC6C793F90CA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es-ES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D6E6345D-698E-5740-7202-839839B307BD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es-ES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46A7C2DE-9D5C-A96C-51DA-535E92CD495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3C55EAA2-3BA0-584D-B970-9205750CD340}" type="slidenum">
              <a:rPr lang="en-US" altLang="es-ES"/>
              <a:pPr/>
              <a:t>‹Nº›</a:t>
            </a:fld>
            <a:endParaRPr lang="en-U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F0340584-CE86-C9B3-CE0D-F932DF778EC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C215D71-320D-A840-B32E-EBF3C1FC92CB}" type="slidenum">
              <a:rPr lang="en-US" altLang="es-ES"/>
              <a:pPr/>
              <a:t>1</a:t>
            </a:fld>
            <a:endParaRPr lang="en-US" altLang="es-ES"/>
          </a:p>
        </p:txBody>
      </p:sp>
      <p:sp>
        <p:nvSpPr>
          <p:cNvPr id="7169" name="Text Box 1">
            <a:extLst>
              <a:ext uri="{FF2B5EF4-FFF2-40B4-BE49-F238E27FC236}">
                <a16:creationId xmlns:a16="http://schemas.microsoft.com/office/drawing/2014/main" id="{1F2FC3E1-BC4A-55E1-AEB9-256845F4DCB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0" name="Text Box 2">
            <a:extLst>
              <a:ext uri="{FF2B5EF4-FFF2-40B4-BE49-F238E27FC236}">
                <a16:creationId xmlns:a16="http://schemas.microsoft.com/office/drawing/2014/main" id="{B05973F3-82A0-2D29-D30E-8CE401E5FFC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3C55EAA2-3BA0-584D-B970-9205750CD340}" type="slidenum">
              <a:rPr lang="en-US" altLang="es-ES" smtClean="0"/>
              <a:pPr/>
              <a:t>21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781634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es-ES" dirty="0"/>
              <a:t>Aunque el pequeño tamaño de la muestra y el seguimiento limitado nos impiden llegar a una conclusión definitiva, estos impresionantes resultados, junto con la baja prevalencia de cáncer de recto </a:t>
            </a:r>
            <a:r>
              <a:rPr lang="es-ES" dirty="0" err="1"/>
              <a:t>dMMR</a:t>
            </a:r>
            <a:r>
              <a:rPr lang="es-ES" dirty="0"/>
              <a:t>/MSI-H que dificultan la realización de un ensayo aleatorizado, deberían conducir rápidamente a la aprobación de </a:t>
            </a:r>
            <a:r>
              <a:rPr lang="es-ES" dirty="0" err="1"/>
              <a:t>dostarlimab</a:t>
            </a:r>
            <a:r>
              <a:rPr lang="es-ES" dirty="0"/>
              <a:t>. en el cáncer de recto </a:t>
            </a:r>
            <a:r>
              <a:rPr lang="es-ES" dirty="0" err="1"/>
              <a:t>dMMR</a:t>
            </a:r>
            <a:r>
              <a:rPr lang="es-ES" dirty="0"/>
              <a:t>/MSI-H por las agencias reguladoras de medicamentos.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3C55EAA2-3BA0-584D-B970-9205750CD340}" type="slidenum">
              <a:rPr lang="en-US" altLang="es-ES" smtClean="0"/>
              <a:pPr/>
              <a:t>23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434914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24ADC3-203A-CE28-8056-DB3EBEFE18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900C16C-97C7-3E73-BDFC-71855BCBB7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E6A16C-970B-D6E9-57A6-A62A2EAF2C1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7B6BDC-E636-A51A-D7EC-5C2C68D6711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1356CE-5E11-986B-6646-6244EEC512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E0678E0-5310-CC49-A731-DF927D6C125C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62188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BE1E61-207C-BCD8-BC5E-67CB08E98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348A852-8F42-BED8-4CD9-BC49D4E150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2746F7-0D89-C24A-A2F5-E7F42484119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8BFF1E-F045-4AFA-3018-608F3C43650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1442B-2A74-3263-07FE-9371C29652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FB56DF2-22B1-9D44-83AA-A265E0ACE0E5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42399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B370150-0493-2F50-5CF5-3C09E32B25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7313" cy="581025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0DAA827-8415-F787-F57C-A5546A780F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02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ADD43C-F6AD-E765-4DF8-33EAE811820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38563E-1845-D831-A840-93B2AD3F7C4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031DA9-BE31-1B49-94FC-A81460773A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7B21DE3-83F6-DA4A-9316-58EEC8D3A97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31054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A7A1BB-2628-90ED-CFFC-D22795972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7CDFA6-874C-44E4-97A1-A4B2B3A09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C6BACB-261F-5467-5CC4-6D4C748DA8A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221C58-EA9F-9A44-DB66-F3B500F693A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70D4C4-D653-6E58-44C0-EF4695292A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65C40DC-F992-454F-9E36-66880E337872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35053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FBA169-4CFF-705B-DD20-4E2999063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207F9E7-DBA6-DD7A-5C02-4583E899E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F4E8D9-23CB-8F3B-57AB-C90C24BC0B0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D42162-76BF-5344-A126-3FE04FE90B5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013C2F-8003-BF80-2444-2DAF8D9D1D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E477FF9-6D58-F348-9E97-CE1CFDE1274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07032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8D511A-10C9-8C6A-5C09-6716746D9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3A3E07-B7C1-6FBC-8E73-0DE3E2D575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0013" cy="43497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D05E53-0E3A-C02E-BA73-305349A82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3" y="1825625"/>
            <a:ext cx="5181600" cy="43497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A1D19C6-9796-8646-A92C-19A9EAC0379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268757F-B678-5C16-FAB1-9611C281CBD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158998-6517-5E42-56EB-AE44624496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2F6597D-F3D2-224B-A2A4-5C45EB9622F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73087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3B73CE-3E04-A258-D742-F3DC60B5C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2ED63C-F6C2-39EA-BB0A-37722BFAF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F3527AA-4AAA-8D19-3E9E-72B4E0AAA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FA4875B-8E7D-F86C-7D3D-435E542A5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792E936-F04A-8462-E22E-FF20776E15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96BC98-CB5A-BCDB-4C45-5F173083103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4AA17D8-CD53-47DE-1DA1-1D6DCA568A2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F077850-3D0B-3909-E2CC-C96B784326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BD08C1C-2151-404A-9DB2-A8781E8B0498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68740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6113C6-C1CF-26F1-4846-431E3757E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8A1D2E7-4FC6-FFCF-A8B1-3DBD1C3B372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81D8F41-92E3-36B6-6524-067A8E9B86D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297C3D0-8468-37A9-204F-EE9733522F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C73497D-BC7E-DF40-95C0-A4036A3C45C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6686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FE51F33-9317-A7C3-535E-027C80CA49D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1B5D6AA-106C-7193-C4DC-2DE39E495A2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A72B15B-3A62-A3A3-32E8-4715F3C3B6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D06B9B5-54FB-FD43-BF2F-87D8EBA70258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23579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4ABBDA-29F5-4AD5-5F88-1EAE3E40F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B908C8-69BA-EA3E-8FD7-4AE7D0AC6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C4CF59A-CF85-8428-A324-04531BD6DA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D5022AE-C396-A803-8BC1-9CD626EDB0B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9B59BC4-E33C-C48F-23C9-A58E728A500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F013E3-5A0A-6478-5CC1-CFC563F40D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7369BF1-AFD5-1742-ACFE-EC7081C7E32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87522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ECB46D-84F8-6203-3146-DF6A21FE0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9F5B768-E652-088D-442C-2DCCBE7624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1AC45-57CF-3AE1-542F-911427362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7D4F2CF-5138-8F9D-99E2-2B8444D130C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9A2B7A-05B6-7921-AC76-68A10D33677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8FD31E-459F-AAE6-3A70-A15A2A49A2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8C39772-A4F3-6044-8CD1-C91CBC1DA9D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5989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41EE7899-E69E-3219-F324-732394E4B2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4013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/>
              <a:t>Haga clic para modificar el estilo de título del patrón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645C30A2-BC7B-3C3C-3FDD-6E1DBDC386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4013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/>
              <a:t>Haga clic para modificar los estilos de texto del patrón</a:t>
            </a:r>
          </a:p>
          <a:p>
            <a:pPr lvl="1"/>
            <a:r>
              <a:rPr lang="en-GB" altLang="es-ES"/>
              <a:t>Segundo nivel</a:t>
            </a:r>
          </a:p>
          <a:p>
            <a:pPr lvl="2"/>
            <a:r>
              <a:rPr lang="en-GB" altLang="es-ES"/>
              <a:t>Tercer nivel</a:t>
            </a:r>
          </a:p>
          <a:p>
            <a:pPr lvl="3"/>
            <a:r>
              <a:rPr lang="en-GB" altLang="es-ES"/>
              <a:t>Cuarto nivel</a:t>
            </a:r>
          </a:p>
          <a:p>
            <a:pPr lvl="4"/>
            <a:r>
              <a:rPr lang="en-GB" altLang="es-ES"/>
              <a:t>Quinto nivel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73C2799-50A0-8B0F-DD7D-6907EE2A807E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8382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8B8B8B"/>
                </a:solidFill>
                <a:latin typeface="+mn-lt"/>
              </a:defRPr>
            </a:lvl1pPr>
          </a:lstStyle>
          <a:p>
            <a:endParaRPr lang="es-ES" altLang="es-E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B1933E6-9B9E-6A23-BA60-F44E41F33A0B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038600" y="6356350"/>
            <a:ext cx="41132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C83E8E1-BC4F-84FD-3F1B-618D19108C0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8B8B8B"/>
                </a:solidFill>
                <a:latin typeface="+mn-lt"/>
              </a:defRPr>
            </a:lvl1pPr>
          </a:lstStyle>
          <a:p>
            <a:fld id="{4957984C-FAD1-204F-95D7-C5AC98B3500F}" type="slidenum">
              <a:rPr lang="es-ES" altLang="es-ES"/>
              <a:pPr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2pPr>
      <a:lvl3pPr marL="1143000" indent="-22860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3pPr>
      <a:lvl4pPr marL="1600200" indent="-22860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4pPr>
      <a:lvl5pPr marL="2057400" indent="-22860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5pPr>
      <a:lvl6pPr marL="2514600" indent="-22860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6pPr>
      <a:lvl7pPr marL="2971800" indent="-22860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7pPr>
      <a:lvl8pPr marL="3429000" indent="-22860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8pPr>
      <a:lvl9pPr marL="3886200" indent="-228600" algn="l" defTabSz="457200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Noto Sans SC Regular" panose="020B0502040504020204" pitchFamily="34" charset="0"/>
        </a:defRPr>
      </a:lvl9pPr>
    </p:titleStyle>
    <p:bodyStyle>
      <a:lvl1pPr marL="342900" indent="-342900" algn="l" defTabSz="457200" rtl="0" fontAlgn="base">
        <a:lnSpc>
          <a:spcPct val="75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lnSpc>
          <a:spcPct val="75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lnSpc>
          <a:spcPct val="75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lnSpc>
          <a:spcPct val="75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lnSpc>
          <a:spcPct val="75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B24539BA-1894-64C0-4FE9-59FBD7606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4511905"/>
            <a:ext cx="10153128" cy="706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s-ES" sz="2000" b="1" dirty="0"/>
              <a:t>RADIOTERAPIA EN TUMOR DE RECTO LOCALMENTE AVANZADO: TOTAL NEOADYUVANT THERAPY (TNT) – PRESERVACIÓN DE ÓRGANO</a:t>
            </a:r>
            <a:endParaRPr lang="es-ES" altLang="es-ES" sz="24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948D2E5A-5BA6-4124-2E41-4C90360A1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578" y="5218337"/>
            <a:ext cx="3834804" cy="319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panose="020B0502040504020204" pitchFamily="34" charset="0"/>
              </a:defRPr>
            </a:lvl9pPr>
          </a:lstStyle>
          <a:p>
            <a:pPr algn="ctr"/>
            <a:r>
              <a:rPr lang="es-ES" sz="1600" dirty="0"/>
              <a:t>Christian Perea Osorio   HUBU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154306C-0375-0A41-947D-F6534C8E4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704" y="2060848"/>
            <a:ext cx="6852343" cy="403244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9EEEB2E-F3F9-3749-854D-76AE63E7B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768" y="511534"/>
            <a:ext cx="5937994" cy="140529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0CFEE74-4C50-B144-89EC-36983AF4D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8408" y="5999371"/>
            <a:ext cx="1903524" cy="47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88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1700561-2658-2C42-B89E-35EDBA24F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720" y="692696"/>
            <a:ext cx="6480720" cy="73121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9F5F476-3A32-E44B-AB87-DC610E192660}"/>
              </a:ext>
            </a:extLst>
          </p:cNvPr>
          <p:cNvSpPr txBox="1"/>
          <p:nvPr/>
        </p:nvSpPr>
        <p:spPr>
          <a:xfrm>
            <a:off x="2423592" y="1772816"/>
            <a:ext cx="4248472" cy="4471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VENTAJAS</a:t>
            </a:r>
          </a:p>
          <a:p>
            <a:pPr algn="just"/>
            <a:endParaRPr lang="es-E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/>
              <a:t>Disminución de disfunción intestinal (LARS), urinaria y sexual.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/>
              <a:t>Evita estoma temporal y permanente.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/>
              <a:t>Previene complicaciones postquirúrgicas.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/>
              <a:t>Muchas e las recurrencias se pueden rescatar con cirugía posterior.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A9F1430-DF33-6843-8EEC-812DB1C4B092}"/>
              </a:ext>
            </a:extLst>
          </p:cNvPr>
          <p:cNvSpPr txBox="1"/>
          <p:nvPr/>
        </p:nvSpPr>
        <p:spPr>
          <a:xfrm>
            <a:off x="7320136" y="1783716"/>
            <a:ext cx="4176464" cy="2468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DESVENTAJAS</a:t>
            </a:r>
          </a:p>
          <a:p>
            <a:endParaRPr lang="es-E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/>
              <a:t>RIESGO de enfermedad residual que conduce a un nuevo crecimiento del tumor y progresión a distancia.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/>
              <a:t>Seguimiento intensificado</a:t>
            </a:r>
          </a:p>
        </p:txBody>
      </p:sp>
    </p:spTree>
    <p:extLst>
      <p:ext uri="{BB962C8B-B14F-4D97-AF65-F5344CB8AC3E}">
        <p14:creationId xmlns:p14="http://schemas.microsoft.com/office/powerpoint/2010/main" val="3905007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12990D6-6B34-FF4E-9150-3AA845F33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467" y="456336"/>
            <a:ext cx="6556672" cy="136555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AA0100D-F2E2-8D44-A3FB-B8E5B7B2A408}"/>
              </a:ext>
            </a:extLst>
          </p:cNvPr>
          <p:cNvSpPr txBox="1"/>
          <p:nvPr/>
        </p:nvSpPr>
        <p:spPr>
          <a:xfrm>
            <a:off x="2135560" y="4351800"/>
            <a:ext cx="6048672" cy="1952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RESULTADOS:</a:t>
            </a: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DFS 3 años 76 % INCT-CRT y 76 % CRT-CNCT.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TME-free </a:t>
            </a:r>
            <a:r>
              <a:rPr lang="es-ES" sz="1600" dirty="0" err="1"/>
              <a:t>survival</a:t>
            </a:r>
            <a:r>
              <a:rPr lang="es-ES" sz="1600" dirty="0"/>
              <a:t> 3años  41 % INCT-CRT y del 53 % (CRT-CNCT.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No diferencias entre los grupos en SLRL, SLM a distancia o SG.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5735528-FA09-094C-A2A7-B6199029D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632" y="1835202"/>
            <a:ext cx="7852246" cy="2450823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AF9AA6B-F499-4144-9409-C2283D1F30CE}"/>
              </a:ext>
            </a:extLst>
          </p:cNvPr>
          <p:cNvSpPr txBox="1"/>
          <p:nvPr/>
        </p:nvSpPr>
        <p:spPr>
          <a:xfrm>
            <a:off x="8328248" y="4509120"/>
            <a:ext cx="3312368" cy="1638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CONCLUSIÓN:</a:t>
            </a:r>
          </a:p>
          <a:p>
            <a:r>
              <a:rPr lang="es-ES" dirty="0"/>
              <a:t>Preservación de órgano se puede lograr en la mitad de los pacientes con TNT, sin un detrimento aparente en la supervivencia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1F6889C-12D3-1940-B9FF-20B5AC9D7887}"/>
              </a:ext>
            </a:extLst>
          </p:cNvPr>
          <p:cNvSpPr txBox="1"/>
          <p:nvPr/>
        </p:nvSpPr>
        <p:spPr>
          <a:xfrm>
            <a:off x="7176120" y="1484784"/>
            <a:ext cx="4464496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Estadio II (T3-4, N0) </a:t>
            </a:r>
            <a:r>
              <a:rPr lang="es-ES" sz="1600" dirty="0" err="1"/>
              <a:t>ó</a:t>
            </a:r>
            <a:r>
              <a:rPr lang="es-ES" sz="1600" dirty="0"/>
              <a:t> estadio III (</a:t>
            </a:r>
            <a:r>
              <a:rPr lang="es-ES" sz="1600" dirty="0" err="1"/>
              <a:t>any</a:t>
            </a:r>
            <a:r>
              <a:rPr lang="es-ES" sz="1600" dirty="0"/>
              <a:t> T, N1-2)</a:t>
            </a:r>
          </a:p>
        </p:txBody>
      </p:sp>
    </p:spTree>
    <p:extLst>
      <p:ext uri="{BB962C8B-B14F-4D97-AF65-F5344CB8AC3E}">
        <p14:creationId xmlns:p14="http://schemas.microsoft.com/office/powerpoint/2010/main" val="1606511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F054524-4BAC-B444-A578-A6D1B5D6DE00}"/>
              </a:ext>
            </a:extLst>
          </p:cNvPr>
          <p:cNvSpPr txBox="1"/>
          <p:nvPr/>
        </p:nvSpPr>
        <p:spPr>
          <a:xfrm>
            <a:off x="2855640" y="1556792"/>
            <a:ext cx="5328592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C8B384C-238E-2C40-BC02-C0640B07E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935" y="1851932"/>
            <a:ext cx="8656194" cy="414624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87FAAFA-50BE-624A-A62E-9BA765214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800" y="425453"/>
            <a:ext cx="6048672" cy="143240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B2EECA8-E371-5D48-AEC8-FB0696788B90}"/>
              </a:ext>
            </a:extLst>
          </p:cNvPr>
          <p:cNvSpPr txBox="1"/>
          <p:nvPr/>
        </p:nvSpPr>
        <p:spPr>
          <a:xfrm>
            <a:off x="3143672" y="5998177"/>
            <a:ext cx="7920880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/>
              <a:t> cT2, cT3a o T3b hasta 10 cm del borde anal, &lt; 5 cm de diámetro y menos de la mitad de la circunferencia rectal.  cN0-cN1 (</a:t>
            </a:r>
            <a:r>
              <a:rPr lang="es-ES" sz="1600" dirty="0" err="1"/>
              <a:t>gg</a:t>
            </a:r>
            <a:r>
              <a:rPr lang="es-ES" sz="1600" dirty="0"/>
              <a:t> &lt;8 mm)</a:t>
            </a:r>
          </a:p>
        </p:txBody>
      </p:sp>
    </p:spTree>
    <p:extLst>
      <p:ext uri="{BB962C8B-B14F-4D97-AF65-F5344CB8AC3E}">
        <p14:creationId xmlns:p14="http://schemas.microsoft.com/office/powerpoint/2010/main" val="1077999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1C2416A-DD92-E545-B335-FA86C1E3A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090" y="764704"/>
            <a:ext cx="5051308" cy="252028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0241DC8-45E2-DF4E-81C9-8A6A08850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120" y="1844824"/>
            <a:ext cx="4680520" cy="261683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621638C-607E-CE4E-8896-A5DF5C95E8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0" t="3861" r="18698" b="1367"/>
          <a:stretch/>
        </p:blipFill>
        <p:spPr>
          <a:xfrm>
            <a:off x="2088266" y="3573016"/>
            <a:ext cx="4824536" cy="271603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AEB2A4F-75F1-F947-A25E-82EE14C857F9}"/>
              </a:ext>
            </a:extLst>
          </p:cNvPr>
          <p:cNvSpPr txBox="1"/>
          <p:nvPr/>
        </p:nvSpPr>
        <p:spPr>
          <a:xfrm>
            <a:off x="7176120" y="4682831"/>
            <a:ext cx="4536504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/>
              <a:t>El principal efecto secundario tardío </a:t>
            </a:r>
            <a:r>
              <a:rPr lang="es-ES" sz="1400" dirty="0" err="1"/>
              <a:t>rectorragia</a:t>
            </a:r>
            <a:r>
              <a:rPr lang="es-ES" sz="1400" dirty="0"/>
              <a:t> G1-2 por </a:t>
            </a:r>
            <a:r>
              <a:rPr lang="es-ES" sz="1400" dirty="0" err="1"/>
              <a:t>telangiectasia</a:t>
            </a:r>
            <a:r>
              <a:rPr lang="es-ES" sz="1400" dirty="0"/>
              <a:t>, más frecuente en el grupo B (37 [63%] de 59) que en el grupo A (cinco [12%] de 43; p&lt;0· 0001) y remitió después de 3 años.</a:t>
            </a:r>
          </a:p>
        </p:txBody>
      </p:sp>
    </p:spTree>
    <p:extLst>
      <p:ext uri="{BB962C8B-B14F-4D97-AF65-F5344CB8AC3E}">
        <p14:creationId xmlns:p14="http://schemas.microsoft.com/office/powerpoint/2010/main" val="3335554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C94BF0F-A5BD-7946-AFC2-71746DF47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6" t="12866" r="22111" b="12511"/>
          <a:stretch/>
        </p:blipFill>
        <p:spPr>
          <a:xfrm>
            <a:off x="3215680" y="1484784"/>
            <a:ext cx="7416824" cy="4176465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9F29FFC-CEBD-F641-89BB-D70B452C48AA}"/>
              </a:ext>
            </a:extLst>
          </p:cNvPr>
          <p:cNvSpPr/>
          <p:nvPr/>
        </p:nvSpPr>
        <p:spPr>
          <a:xfrm>
            <a:off x="4871864" y="764704"/>
            <a:ext cx="4394536" cy="5502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>
                <a:solidFill>
                  <a:srgbClr val="99BA56"/>
                </a:solidFill>
                <a:latin typeface="Calibri" panose="020F0502020204030204" pitchFamily="34" charset="0"/>
              </a:rPr>
              <a:t>Omisión de Radioterapia</a:t>
            </a:r>
            <a:endParaRPr lang="es-ES" sz="3200" b="1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D60B381-F6EF-F344-8668-BB2B60BDAB36}"/>
              </a:ext>
            </a:extLst>
          </p:cNvPr>
          <p:cNvSpPr/>
          <p:nvPr/>
        </p:nvSpPr>
        <p:spPr>
          <a:xfrm>
            <a:off x="3192887" y="5835605"/>
            <a:ext cx="2621680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</a:rPr>
              <a:t>Eligible:T2N1,T3N0,T3N1 </a:t>
            </a:r>
            <a:endParaRPr lang="es-E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92907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4FAC361-6196-8245-8852-BE109B5E05D1}"/>
              </a:ext>
            </a:extLst>
          </p:cNvPr>
          <p:cNvSpPr/>
          <p:nvPr/>
        </p:nvSpPr>
        <p:spPr>
          <a:xfrm>
            <a:off x="3048000" y="2352295"/>
            <a:ext cx="7512496" cy="2267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err="1">
                <a:latin typeface="AdvPSA88A"/>
              </a:rPr>
              <a:t>Reduced</a:t>
            </a:r>
            <a:r>
              <a:rPr lang="es-ES" sz="2000" b="1" dirty="0">
                <a:latin typeface="AdvPSA88A"/>
              </a:rPr>
              <a:t> </a:t>
            </a:r>
            <a:r>
              <a:rPr lang="es-ES" sz="2000" b="1" dirty="0" err="1">
                <a:latin typeface="AdvPSA88A"/>
              </a:rPr>
              <a:t>acute</a:t>
            </a:r>
            <a:r>
              <a:rPr lang="es-ES" sz="2000" b="1" dirty="0">
                <a:latin typeface="AdvPSA88A"/>
              </a:rPr>
              <a:t> </a:t>
            </a:r>
            <a:r>
              <a:rPr lang="es-ES" sz="2000" b="1" dirty="0" err="1">
                <a:latin typeface="AdvPSA88A"/>
              </a:rPr>
              <a:t>bowel</a:t>
            </a:r>
            <a:r>
              <a:rPr lang="es-ES" sz="2000" b="1" dirty="0">
                <a:latin typeface="AdvPSA88A"/>
              </a:rPr>
              <a:t> </a:t>
            </a:r>
            <a:r>
              <a:rPr lang="es-ES" sz="2000" b="1" dirty="0" err="1">
                <a:latin typeface="AdvPSA88A"/>
              </a:rPr>
              <a:t>toxicity</a:t>
            </a:r>
            <a:r>
              <a:rPr lang="es-ES" sz="2000" b="1" dirty="0">
                <a:latin typeface="AdvPSA88A"/>
              </a:rPr>
              <a:t> in </a:t>
            </a:r>
            <a:r>
              <a:rPr lang="es-ES" sz="2000" b="1" dirty="0" err="1">
                <a:latin typeface="AdvPSA88A"/>
              </a:rPr>
              <a:t>patients</a:t>
            </a:r>
            <a:r>
              <a:rPr lang="es-ES" sz="2000" b="1" dirty="0">
                <a:latin typeface="AdvPSA88A"/>
              </a:rPr>
              <a:t> </a:t>
            </a:r>
            <a:r>
              <a:rPr lang="es-ES" sz="2000" b="1" dirty="0" err="1">
                <a:latin typeface="AdvPSA88A"/>
              </a:rPr>
              <a:t>treated</a:t>
            </a:r>
            <a:r>
              <a:rPr lang="es-ES" sz="2000" b="1" dirty="0">
                <a:latin typeface="AdvPSA88A"/>
              </a:rPr>
              <a:t> </a:t>
            </a:r>
            <a:r>
              <a:rPr lang="es-ES" sz="2000" b="1" dirty="0" err="1">
                <a:latin typeface="AdvPSA88A"/>
              </a:rPr>
              <a:t>with</a:t>
            </a:r>
            <a:r>
              <a:rPr lang="es-ES" sz="2000" b="1" dirty="0">
                <a:latin typeface="AdvPSA88A"/>
              </a:rPr>
              <a:t> </a:t>
            </a:r>
            <a:r>
              <a:rPr lang="es-ES" sz="2000" b="1" dirty="0" err="1">
                <a:latin typeface="AdvPSA88A"/>
              </a:rPr>
              <a:t>intensity-modulated</a:t>
            </a:r>
            <a:r>
              <a:rPr lang="es-ES" sz="2000" b="1" dirty="0">
                <a:latin typeface="AdvPSA88A"/>
              </a:rPr>
              <a:t> </a:t>
            </a:r>
            <a:r>
              <a:rPr lang="es-ES" sz="2000" b="1" dirty="0" err="1">
                <a:latin typeface="AdvPSA88A"/>
              </a:rPr>
              <a:t>radiotherapy</a:t>
            </a:r>
            <a:r>
              <a:rPr lang="es-ES" sz="2000" b="1" dirty="0">
                <a:latin typeface="AdvPSA88A"/>
              </a:rPr>
              <a:t> </a:t>
            </a:r>
            <a:r>
              <a:rPr lang="es-ES" sz="2000" b="1" dirty="0" err="1">
                <a:latin typeface="AdvPSA88A"/>
              </a:rPr>
              <a:t>for</a:t>
            </a:r>
            <a:r>
              <a:rPr lang="es-ES" sz="2000" b="1" dirty="0">
                <a:latin typeface="AdvPSA88A"/>
              </a:rPr>
              <a:t> rectal </a:t>
            </a:r>
            <a:r>
              <a:rPr lang="es-ES" sz="2000" b="1" dirty="0" err="1">
                <a:latin typeface="AdvPSA88A"/>
              </a:rPr>
              <a:t>cancer</a:t>
            </a:r>
            <a:r>
              <a:rPr lang="es-ES" sz="2000" b="1" dirty="0">
                <a:latin typeface="AdvPSA88A"/>
              </a:rPr>
              <a:t>. </a:t>
            </a:r>
            <a:r>
              <a:rPr lang="es-ES" dirty="0" err="1">
                <a:latin typeface="AdvPSA88C"/>
              </a:rPr>
              <a:t>Int</a:t>
            </a:r>
            <a:r>
              <a:rPr lang="es-ES" dirty="0">
                <a:latin typeface="AdvPSA88C"/>
              </a:rPr>
              <a:t> J </a:t>
            </a:r>
            <a:r>
              <a:rPr lang="es-ES" dirty="0" err="1">
                <a:latin typeface="AdvPSA88C"/>
              </a:rPr>
              <a:t>Radiat</a:t>
            </a:r>
            <a:r>
              <a:rPr lang="es-ES" dirty="0">
                <a:latin typeface="AdvPSA88C"/>
              </a:rPr>
              <a:t> </a:t>
            </a:r>
            <a:r>
              <a:rPr lang="es-ES" dirty="0" err="1">
                <a:latin typeface="AdvPSA88C"/>
              </a:rPr>
              <a:t>Oncol</a:t>
            </a:r>
            <a:r>
              <a:rPr lang="es-ES" dirty="0">
                <a:latin typeface="AdvPSA88C"/>
              </a:rPr>
              <a:t> </a:t>
            </a:r>
            <a:r>
              <a:rPr lang="es-ES" dirty="0" err="1">
                <a:latin typeface="AdvPSA88C"/>
              </a:rPr>
              <a:t>Biol</a:t>
            </a:r>
            <a:r>
              <a:rPr lang="es-ES" dirty="0">
                <a:latin typeface="AdvPSA88C"/>
              </a:rPr>
              <a:t> </a:t>
            </a:r>
            <a:r>
              <a:rPr lang="es-ES" dirty="0" err="1">
                <a:latin typeface="AdvPSA88C"/>
              </a:rPr>
              <a:t>Phys</a:t>
            </a:r>
            <a:r>
              <a:rPr lang="es-ES" dirty="0">
                <a:latin typeface="AdvPSA88C"/>
              </a:rPr>
              <a:t> </a:t>
            </a:r>
            <a:r>
              <a:rPr lang="es-ES" dirty="0">
                <a:latin typeface="AdvPSA88A"/>
              </a:rPr>
              <a:t>2012;82:1981-1987.</a:t>
            </a:r>
          </a:p>
          <a:p>
            <a:r>
              <a:rPr lang="es-ES" dirty="0">
                <a:latin typeface="AdvPSA88A"/>
              </a:rPr>
              <a:t> </a:t>
            </a:r>
          </a:p>
          <a:p>
            <a:endParaRPr lang="es-ES" dirty="0"/>
          </a:p>
          <a:p>
            <a:r>
              <a:rPr lang="es-ES" sz="2000" b="1" dirty="0" err="1">
                <a:latin typeface="AdvPSA88A"/>
              </a:rPr>
              <a:t>Acute</a:t>
            </a:r>
            <a:r>
              <a:rPr lang="es-ES" sz="2000" b="1" dirty="0">
                <a:latin typeface="AdvPSA88A"/>
              </a:rPr>
              <a:t> gastrointestinal </a:t>
            </a:r>
            <a:r>
              <a:rPr lang="es-ES" sz="2000" b="1" dirty="0" err="1">
                <a:latin typeface="AdvPSA88A"/>
              </a:rPr>
              <a:t>toxicity</a:t>
            </a:r>
            <a:r>
              <a:rPr lang="es-ES" sz="2000" b="1" dirty="0">
                <a:latin typeface="AdvPSA88A"/>
              </a:rPr>
              <a:t> and tumor response </a:t>
            </a:r>
            <a:r>
              <a:rPr lang="es-ES" sz="2000" b="1" dirty="0" err="1">
                <a:latin typeface="AdvPSA88A"/>
              </a:rPr>
              <a:t>with</a:t>
            </a:r>
            <a:r>
              <a:rPr lang="es-ES" sz="2000" b="1" dirty="0">
                <a:latin typeface="AdvPSA88A"/>
              </a:rPr>
              <a:t> </a:t>
            </a:r>
            <a:r>
              <a:rPr lang="es-ES" sz="2000" b="1" dirty="0" err="1">
                <a:latin typeface="AdvPSA88A"/>
              </a:rPr>
              <a:t>preoperative</a:t>
            </a:r>
            <a:r>
              <a:rPr lang="es-ES" sz="2000" b="1" dirty="0">
                <a:latin typeface="AdvPSA88A"/>
              </a:rPr>
              <a:t> </a:t>
            </a:r>
            <a:r>
              <a:rPr lang="es-ES" sz="2000" b="1" dirty="0" err="1">
                <a:latin typeface="AdvPSA88A"/>
              </a:rPr>
              <a:t>intensity</a:t>
            </a:r>
            <a:r>
              <a:rPr lang="es-ES" sz="2000" b="1" dirty="0">
                <a:latin typeface="AdvPSA88A"/>
              </a:rPr>
              <a:t> </a:t>
            </a:r>
            <a:r>
              <a:rPr lang="es-ES" sz="2000" b="1" dirty="0" err="1">
                <a:latin typeface="AdvPSA88A"/>
              </a:rPr>
              <a:t>modulated</a:t>
            </a:r>
            <a:r>
              <a:rPr lang="es-ES" sz="2000" b="1" dirty="0">
                <a:latin typeface="AdvPSA88A"/>
              </a:rPr>
              <a:t> </a:t>
            </a:r>
            <a:r>
              <a:rPr lang="es-ES" sz="2000" b="1" dirty="0" err="1">
                <a:latin typeface="AdvPSA88A"/>
              </a:rPr>
              <a:t>radiation</a:t>
            </a:r>
            <a:r>
              <a:rPr lang="es-ES" sz="2000" b="1" dirty="0">
                <a:latin typeface="AdvPSA88A"/>
              </a:rPr>
              <a:t> </a:t>
            </a:r>
            <a:r>
              <a:rPr lang="es-ES" sz="2000" b="1" dirty="0" err="1">
                <a:latin typeface="AdvPSA88A"/>
              </a:rPr>
              <a:t>therapy</a:t>
            </a:r>
            <a:r>
              <a:rPr lang="es-ES" sz="2000" b="1" dirty="0">
                <a:latin typeface="AdvPSA88A"/>
              </a:rPr>
              <a:t> </a:t>
            </a:r>
            <a:r>
              <a:rPr lang="es-ES" sz="2000" b="1" dirty="0" err="1">
                <a:latin typeface="AdvPSA88A"/>
              </a:rPr>
              <a:t>for</a:t>
            </a:r>
            <a:r>
              <a:rPr lang="es-ES" sz="2000" b="1" dirty="0">
                <a:latin typeface="AdvPSA88A"/>
              </a:rPr>
              <a:t> rectal </a:t>
            </a:r>
            <a:r>
              <a:rPr lang="es-ES" sz="2000" b="1" dirty="0" err="1">
                <a:latin typeface="AdvPSA88A"/>
              </a:rPr>
              <a:t>cancer</a:t>
            </a:r>
            <a:r>
              <a:rPr lang="es-ES" sz="2000" b="1" dirty="0">
                <a:latin typeface="AdvPSA88A"/>
              </a:rPr>
              <a:t>. </a:t>
            </a:r>
            <a:r>
              <a:rPr lang="es-ES" dirty="0" err="1">
                <a:latin typeface="AdvPSA88C"/>
              </a:rPr>
              <a:t>Gastrointest</a:t>
            </a:r>
            <a:r>
              <a:rPr lang="es-ES" dirty="0">
                <a:latin typeface="AdvPSA88C"/>
              </a:rPr>
              <a:t> </a:t>
            </a:r>
            <a:r>
              <a:rPr lang="es-ES" dirty="0" err="1">
                <a:latin typeface="AdvPSA88C"/>
              </a:rPr>
              <a:t>Cancer</a:t>
            </a:r>
            <a:r>
              <a:rPr lang="es-ES" dirty="0">
                <a:latin typeface="AdvPSA88C"/>
              </a:rPr>
              <a:t> Res </a:t>
            </a:r>
            <a:r>
              <a:rPr lang="es-ES" dirty="0">
                <a:latin typeface="AdvPSA88A"/>
              </a:rPr>
              <a:t>2013;6:137-143. </a:t>
            </a:r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E1479BF-10D5-1E4A-A8E6-33EFC4B36821}"/>
              </a:ext>
            </a:extLst>
          </p:cNvPr>
          <p:cNvSpPr txBox="1"/>
          <p:nvPr/>
        </p:nvSpPr>
        <p:spPr>
          <a:xfrm>
            <a:off x="3647728" y="764704"/>
            <a:ext cx="6552728" cy="500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B050"/>
                </a:solidFill>
                <a:latin typeface="Arial Hebrew Scholar" pitchFamily="2" charset="-79"/>
                <a:cs typeface="Arial Hebrew Scholar" pitchFamily="2" charset="-79"/>
              </a:rPr>
              <a:t>RADIOTERAPIA EN CANCER DE RECTO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8A78FF8-F373-1948-AF68-3C8FC9FDC6A0}"/>
              </a:ext>
            </a:extLst>
          </p:cNvPr>
          <p:cNvSpPr txBox="1"/>
          <p:nvPr/>
        </p:nvSpPr>
        <p:spPr>
          <a:xfrm>
            <a:off x="4871864" y="1772816"/>
            <a:ext cx="4104456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6"/>
                </a:solidFill>
              </a:rPr>
              <a:t>ESTUDIOS RETROSPECTIVOS</a:t>
            </a:r>
          </a:p>
        </p:txBody>
      </p:sp>
    </p:spTree>
    <p:extLst>
      <p:ext uri="{BB962C8B-B14F-4D97-AF65-F5344CB8AC3E}">
        <p14:creationId xmlns:p14="http://schemas.microsoft.com/office/powerpoint/2010/main" val="265563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D8C4662-9325-354C-B0E6-8B1BE9A82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808" y="620688"/>
            <a:ext cx="4752528" cy="1566006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50F7ED3F-19EB-9C49-BBCB-534FE8DB37E8}"/>
              </a:ext>
            </a:extLst>
          </p:cNvPr>
          <p:cNvSpPr/>
          <p:nvPr/>
        </p:nvSpPr>
        <p:spPr>
          <a:xfrm>
            <a:off x="3153181" y="3549006"/>
            <a:ext cx="6965758" cy="807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cs typeface="Arial" panose="020B0604020202020204" pitchFamily="34" charset="0"/>
              </a:rPr>
              <a:t>RESULTADO</a:t>
            </a:r>
            <a:r>
              <a:rPr lang="es-ES" dirty="0">
                <a:cs typeface="Arial" panose="020B0604020202020204" pitchFamily="34" charset="0"/>
              </a:rPr>
              <a:t>:</a:t>
            </a:r>
          </a:p>
          <a:p>
            <a:r>
              <a:rPr lang="es-ES" sz="1600" dirty="0">
                <a:cs typeface="Arial" panose="020B0604020202020204" pitchFamily="34" charset="0"/>
              </a:rPr>
              <a:t>51.5% </a:t>
            </a:r>
            <a:r>
              <a:rPr lang="es-ES" sz="1600" dirty="0" err="1">
                <a:cs typeface="Arial" panose="020B0604020202020204" pitchFamily="34" charset="0"/>
              </a:rPr>
              <a:t>with</a:t>
            </a:r>
            <a:r>
              <a:rPr lang="es-ES" sz="1600" dirty="0">
                <a:cs typeface="Arial" panose="020B0604020202020204" pitchFamily="34" charset="0"/>
              </a:rPr>
              <a:t> a ≥ grade2 GI adverse </a:t>
            </a:r>
            <a:r>
              <a:rPr lang="es-ES" sz="1600" dirty="0" err="1">
                <a:cs typeface="Arial" panose="020B0604020202020204" pitchFamily="34" charset="0"/>
              </a:rPr>
              <a:t>events</a:t>
            </a:r>
            <a:r>
              <a:rPr lang="es-ES" sz="1600" dirty="0">
                <a:cs typeface="Arial" panose="020B0604020202020204" pitchFamily="34" charset="0"/>
              </a:rPr>
              <a:t> </a:t>
            </a:r>
            <a:r>
              <a:rPr lang="es-ES" sz="1600" dirty="0" err="1">
                <a:cs typeface="Arial" panose="020B0604020202020204" pitchFamily="34" charset="0"/>
              </a:rPr>
              <a:t>compared</a:t>
            </a:r>
            <a:r>
              <a:rPr lang="es-ES" sz="1600" dirty="0">
                <a:cs typeface="Arial" panose="020B0604020202020204" pitchFamily="34" charset="0"/>
              </a:rPr>
              <a:t> to 40% </a:t>
            </a:r>
            <a:r>
              <a:rPr lang="es-ES" sz="1600" dirty="0" err="1">
                <a:cs typeface="Arial" panose="020B0604020202020204" pitchFamily="34" charset="0"/>
              </a:rPr>
              <a:t>on</a:t>
            </a:r>
            <a:r>
              <a:rPr lang="es-ES" sz="1600" dirty="0">
                <a:cs typeface="Arial" panose="020B0604020202020204" pitchFamily="34" charset="0"/>
              </a:rPr>
              <a:t> RTOG 0247 (3D CRT) </a:t>
            </a:r>
            <a:endParaRPr lang="es-ES" sz="1600" dirty="0">
              <a:effectLst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DB36477-CD8D-FA47-8B21-CAAE2A7CD01A}"/>
              </a:ext>
            </a:extLst>
          </p:cNvPr>
          <p:cNvSpPr/>
          <p:nvPr/>
        </p:nvSpPr>
        <p:spPr>
          <a:xfrm>
            <a:off x="3153181" y="2492896"/>
            <a:ext cx="6965758" cy="779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/>
              <a:t>1º FASE: IMRT Recto + GG: 45 Gy en 1,8 Gy/fracción.</a:t>
            </a:r>
          </a:p>
          <a:p>
            <a:r>
              <a:rPr lang="es-ES" sz="1600" dirty="0"/>
              <a:t>2º FASE: 3D BOOST enfermedad macroscópica más un margen de 2 cm que incluye espacio </a:t>
            </a:r>
            <a:r>
              <a:rPr lang="es-ES" sz="1600" dirty="0" err="1"/>
              <a:t>presacro</a:t>
            </a:r>
            <a:r>
              <a:rPr lang="es-ES" sz="1600" dirty="0"/>
              <a:t> de 5,4 Gy a 1,8 Gy/fracción.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EE421C5-0C1D-CC42-9B63-A0332CBEEC03}"/>
              </a:ext>
            </a:extLst>
          </p:cNvPr>
          <p:cNvSpPr/>
          <p:nvPr/>
        </p:nvSpPr>
        <p:spPr>
          <a:xfrm>
            <a:off x="3153180" y="4357844"/>
            <a:ext cx="6965759" cy="1924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/>
              <a:t>CONCLUSIONES</a:t>
            </a:r>
            <a:r>
              <a:rPr lang="es-ES" sz="1600" dirty="0"/>
              <a:t>:</a:t>
            </a:r>
          </a:p>
          <a:p>
            <a:r>
              <a:rPr lang="es-ES" sz="1600" dirty="0"/>
              <a:t>El papel de la IMRT en el cáncer de recto sigue sin determinarse. </a:t>
            </a:r>
          </a:p>
          <a:p>
            <a:endParaRPr lang="es-ES" sz="1600" dirty="0"/>
          </a:p>
          <a:p>
            <a:r>
              <a:rPr lang="es-ES" sz="1600" dirty="0"/>
              <a:t>La IMRT se utiliza para </a:t>
            </a:r>
            <a:r>
              <a:rPr lang="es-ES" sz="1600" dirty="0" err="1"/>
              <a:t>Tto</a:t>
            </a:r>
            <a:r>
              <a:rPr lang="es-ES" sz="1600" dirty="0"/>
              <a:t> acelerado (SIB), ( resultados mixtos). </a:t>
            </a:r>
          </a:p>
          <a:p>
            <a:endParaRPr lang="es-ES" sz="1600" dirty="0"/>
          </a:p>
          <a:p>
            <a:r>
              <a:rPr lang="es-ES" sz="1600" dirty="0"/>
              <a:t>IMRT  beneficiosa en situaciones de irradiar los genitales  o mucho más intestino en riesgo de ser irradiado,  pacientes con T4 que tengan que incluir ganglios inguinales o </a:t>
            </a:r>
            <a:r>
              <a:rPr lang="es-ES" sz="1600" dirty="0" err="1"/>
              <a:t>boostear</a:t>
            </a:r>
            <a:r>
              <a:rPr lang="es-ES" sz="1600" dirty="0"/>
              <a:t> en ganglios pélvicos laterales.</a:t>
            </a:r>
          </a:p>
        </p:txBody>
      </p:sp>
    </p:spTree>
    <p:extLst>
      <p:ext uri="{BB962C8B-B14F-4D97-AF65-F5344CB8AC3E}">
        <p14:creationId xmlns:p14="http://schemas.microsoft.com/office/powerpoint/2010/main" val="300253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77A228B-DDB7-164C-8643-9195387117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298"/>
          <a:stretch/>
        </p:blipFill>
        <p:spPr>
          <a:xfrm>
            <a:off x="2639616" y="1124744"/>
            <a:ext cx="4747490" cy="125410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0F4A15F-636F-BD4D-BA3F-749C8388B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560" y="2492896"/>
            <a:ext cx="5402750" cy="285034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7F50230-B6D7-4640-A676-C9E275485A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514"/>
          <a:stretch/>
        </p:blipFill>
        <p:spPr>
          <a:xfrm>
            <a:off x="8040216" y="3717032"/>
            <a:ext cx="3723125" cy="236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39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50DE74F-DEE2-FE4E-9D00-82A53FE01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720" y="3517890"/>
            <a:ext cx="6696744" cy="110910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662C7A6-122F-3E4D-8444-C8F219C03A03}"/>
              </a:ext>
            </a:extLst>
          </p:cNvPr>
          <p:cNvSpPr txBox="1"/>
          <p:nvPr/>
        </p:nvSpPr>
        <p:spPr>
          <a:xfrm>
            <a:off x="3143672" y="4797152"/>
            <a:ext cx="8002116" cy="1237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Pre-</a:t>
            </a:r>
            <a:r>
              <a:rPr lang="es-ES" sz="1600" dirty="0" err="1"/>
              <a:t>op</a:t>
            </a:r>
            <a:r>
              <a:rPr lang="es-ES" sz="1600" dirty="0"/>
              <a:t> SCRT  redujo la recurrencia local a los 10 años en más del 50 % en relación con TME sola sin un beneficio en SG.</a:t>
            </a:r>
          </a:p>
          <a:p>
            <a:endParaRPr lang="es-ES" sz="1600" dirty="0"/>
          </a:p>
          <a:p>
            <a:r>
              <a:rPr lang="es-ES" sz="1600" dirty="0"/>
              <a:t>Pre-</a:t>
            </a:r>
            <a:r>
              <a:rPr lang="es-ES" sz="1600" dirty="0" err="1"/>
              <a:t>op</a:t>
            </a:r>
            <a:r>
              <a:rPr lang="es-ES" sz="1600" dirty="0"/>
              <a:t> SCRT con TME mejoró significativamente la supervivencia a 10 años en pacientes con margen circunferencial negativo y estadio TNM III.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FC6413D-3879-AA4E-BD89-E6E17DD40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994" y="1488686"/>
            <a:ext cx="6973478" cy="78282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2395262F-8578-1542-8A8B-728BF7798D5B}"/>
              </a:ext>
            </a:extLst>
          </p:cNvPr>
          <p:cNvSpPr/>
          <p:nvPr/>
        </p:nvSpPr>
        <p:spPr>
          <a:xfrm>
            <a:off x="3143672" y="2417445"/>
            <a:ext cx="8002116" cy="1122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Calibri" panose="020F0502020204030204" pitchFamily="34" charset="0"/>
              </a:rPr>
              <a:t>Pre-</a:t>
            </a:r>
            <a:r>
              <a:rPr lang="es-ES" dirty="0" err="1">
                <a:latin typeface="Calibri" panose="020F0502020204030204" pitchFamily="34" charset="0"/>
              </a:rPr>
              <a:t>op</a:t>
            </a:r>
            <a:r>
              <a:rPr lang="es-ES" dirty="0">
                <a:latin typeface="Calibri" panose="020F0502020204030204" pitchFamily="34" charset="0"/>
              </a:rPr>
              <a:t> SCRT con cirugía vs. Solo cirugía (</a:t>
            </a:r>
            <a:r>
              <a:rPr lang="es-ES" dirty="0" err="1">
                <a:latin typeface="Calibri" panose="020F0502020204030204" pitchFamily="34" charset="0"/>
              </a:rPr>
              <a:t>not</a:t>
            </a:r>
            <a:r>
              <a:rPr lang="es-ES" dirty="0">
                <a:latin typeface="Calibri" panose="020F0502020204030204" pitchFamily="34" charset="0"/>
              </a:rPr>
              <a:t> TME)</a:t>
            </a:r>
          </a:p>
          <a:p>
            <a:endParaRPr lang="es-ES" dirty="0">
              <a:latin typeface="Calibri" panose="020F0502020204030204" pitchFamily="34" charset="0"/>
            </a:endParaRPr>
          </a:p>
          <a:p>
            <a:r>
              <a:rPr lang="es-ES" dirty="0">
                <a:latin typeface="Calibri" panose="020F0502020204030204" pitchFamily="34" charset="0"/>
              </a:rPr>
              <a:t>Pre-</a:t>
            </a:r>
            <a:r>
              <a:rPr lang="es-ES" dirty="0" err="1">
                <a:latin typeface="Calibri" panose="020F0502020204030204" pitchFamily="34" charset="0"/>
              </a:rPr>
              <a:t>op</a:t>
            </a:r>
            <a:r>
              <a:rPr lang="es-ES" dirty="0">
                <a:latin typeface="Calibri" panose="020F0502020204030204" pitchFamily="34" charset="0"/>
              </a:rPr>
              <a:t> SCRT mejora tasa de SG, SCE y LR a 13 años de seguimiento.</a:t>
            </a:r>
            <a:endParaRPr lang="es-ES" sz="1800" dirty="0">
              <a:effectLst/>
              <a:latin typeface="Calibri" panose="020F0502020204030204" pitchFamily="34" charset="0"/>
            </a:endParaRPr>
          </a:p>
          <a:p>
            <a:endParaRPr lang="es-ES" sz="1800" dirty="0">
              <a:effectLst/>
              <a:latin typeface="ArialMT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9CCC60F-755C-184A-9854-960BF1ED8E92}"/>
              </a:ext>
            </a:extLst>
          </p:cNvPr>
          <p:cNvSpPr txBox="1"/>
          <p:nvPr/>
        </p:nvSpPr>
        <p:spPr>
          <a:xfrm>
            <a:off x="5008126" y="665784"/>
            <a:ext cx="4176464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00B050"/>
                </a:solidFill>
              </a:rPr>
              <a:t>ShortCourse:25Gy/5fx </a:t>
            </a:r>
          </a:p>
        </p:txBody>
      </p:sp>
    </p:spTree>
    <p:extLst>
      <p:ext uri="{BB962C8B-B14F-4D97-AF65-F5344CB8AC3E}">
        <p14:creationId xmlns:p14="http://schemas.microsoft.com/office/powerpoint/2010/main" val="3745715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013D883-875E-844E-85A6-504F44DDF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40" y="1844824"/>
            <a:ext cx="8099885" cy="403244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239F015-1903-014A-8D28-0F45A8A8557C}"/>
              </a:ext>
            </a:extLst>
          </p:cNvPr>
          <p:cNvSpPr txBox="1"/>
          <p:nvPr/>
        </p:nvSpPr>
        <p:spPr>
          <a:xfrm>
            <a:off x="3287688" y="620688"/>
            <a:ext cx="7200800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MANEJO ESTANDAR</a:t>
            </a:r>
          </a:p>
        </p:txBody>
      </p:sp>
    </p:spTree>
    <p:extLst>
      <p:ext uri="{BB962C8B-B14F-4D97-AF65-F5344CB8AC3E}">
        <p14:creationId xmlns:p14="http://schemas.microsoft.com/office/powerpoint/2010/main" val="74080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8DE8A927-5205-444B-964E-841519B2A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8" y="1700808"/>
            <a:ext cx="84709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23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BA30997-C482-D040-8CE7-671B8A4D2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088" y="1634727"/>
            <a:ext cx="4520399" cy="237626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75A5E22-5989-1343-8BB8-7927B084793F}"/>
              </a:ext>
            </a:extLst>
          </p:cNvPr>
          <p:cNvSpPr txBox="1"/>
          <p:nvPr/>
        </p:nvSpPr>
        <p:spPr>
          <a:xfrm>
            <a:off x="2603612" y="4423549"/>
            <a:ext cx="8568952" cy="1895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Pctes</a:t>
            </a:r>
            <a:r>
              <a:rPr lang="es-ES" dirty="0"/>
              <a:t>. con </a:t>
            </a:r>
            <a:r>
              <a:rPr lang="es-ES" dirty="0" err="1"/>
              <a:t>gg</a:t>
            </a:r>
            <a:r>
              <a:rPr lang="es-ES" dirty="0"/>
              <a:t> laterales ≥ 7 mm tienen una tasa de recurrencia local ~20 % a pesar del tratamiento </a:t>
            </a:r>
            <a:r>
              <a:rPr lang="es-ES" dirty="0" err="1"/>
              <a:t>neoadyuvante</a:t>
            </a:r>
            <a:r>
              <a:rPr lang="es-E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La </a:t>
            </a:r>
            <a:r>
              <a:rPr lang="es-ES" dirty="0" err="1"/>
              <a:t>linfadenectomía</a:t>
            </a:r>
            <a:r>
              <a:rPr lang="es-ES" dirty="0"/>
              <a:t> lateral reduce considerablemente la tasa de recurrencia local, pero es una técnica quirúrgica difícil.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Si no se disecan los </a:t>
            </a:r>
            <a:r>
              <a:rPr lang="es-ES" dirty="0" err="1"/>
              <a:t>gg</a:t>
            </a:r>
            <a:r>
              <a:rPr lang="es-ES" dirty="0"/>
              <a:t> laterales, considerar </a:t>
            </a:r>
            <a:r>
              <a:rPr lang="es-ES" dirty="0" err="1"/>
              <a:t>boost</a:t>
            </a:r>
            <a:r>
              <a:rPr lang="es-ES" dirty="0"/>
              <a:t> de RT.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B710E75-B5B5-A746-ACE1-17B3209B3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624" y="1613767"/>
            <a:ext cx="3672408" cy="250821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AD14063-995F-F648-BCF3-CD8546987F34}"/>
              </a:ext>
            </a:extLst>
          </p:cNvPr>
          <p:cNvSpPr txBox="1"/>
          <p:nvPr/>
        </p:nvSpPr>
        <p:spPr>
          <a:xfrm>
            <a:off x="3863752" y="647818"/>
            <a:ext cx="6264696" cy="558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00B050"/>
                </a:solidFill>
                <a:latin typeface="Arial Hebrew Scholar" pitchFamily="2" charset="-79"/>
                <a:cs typeface="Arial Hebrew Scholar" pitchFamily="2" charset="-79"/>
              </a:rPr>
              <a:t>GANGLIOS PELVICOS LATERALES</a:t>
            </a:r>
          </a:p>
        </p:txBody>
      </p:sp>
    </p:spTree>
    <p:extLst>
      <p:ext uri="{BB962C8B-B14F-4D97-AF65-F5344CB8AC3E}">
        <p14:creationId xmlns:p14="http://schemas.microsoft.com/office/powerpoint/2010/main" val="1336687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32ECF25-515E-6442-A5DF-C3E858051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6" y="1700808"/>
            <a:ext cx="3661106" cy="343991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7C5A903-4062-4D40-B2BC-8C0D465D8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664" y="479553"/>
            <a:ext cx="7830666" cy="100523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94D6488-6D15-524A-B678-521E412874DA}"/>
              </a:ext>
            </a:extLst>
          </p:cNvPr>
          <p:cNvSpPr txBox="1"/>
          <p:nvPr/>
        </p:nvSpPr>
        <p:spPr>
          <a:xfrm>
            <a:off x="7464152" y="1700808"/>
            <a:ext cx="3960440" cy="4214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• Pacientes con LN pélvicos laterales clínicamente positivos que no se extirparían durante la TME recibieron un BOOST con RT (hasta 54,0 - 59,4 Gy)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• No hubo diferencia en SG y la SLP a 3 años en el grupo con LN laterales negativos y el grupo con LN laterales tratados.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• No observaron recurrencias de los ganglios pélvicos laterales.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• No diferencias en las toxicidades agudas grado 3+ o crónicas.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B1B5645-4427-1643-B2E6-858FF8A45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949" y="5356746"/>
            <a:ext cx="3960440" cy="20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541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B0BA7D4E-C4BD-E84B-846A-5F8C5C21DA03}"/>
              </a:ext>
            </a:extLst>
          </p:cNvPr>
          <p:cNvSpPr/>
          <p:nvPr/>
        </p:nvSpPr>
        <p:spPr>
          <a:xfrm>
            <a:off x="3359696" y="1293174"/>
            <a:ext cx="7704856" cy="865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chemeClr val="accent2"/>
                </a:solidFill>
              </a:rPr>
              <a:t>anti-PD1 +/-  anti-CTLA4 </a:t>
            </a:r>
            <a:r>
              <a:rPr lang="es-ES" dirty="0"/>
              <a:t>mostró resultados notables en términos de resultados de respuesta y supervivencia en CCR </a:t>
            </a:r>
            <a:r>
              <a:rPr lang="es-ES" dirty="0" err="1"/>
              <a:t>metastásico</a:t>
            </a:r>
            <a:r>
              <a:rPr lang="es-ES" dirty="0"/>
              <a:t> </a:t>
            </a:r>
            <a:r>
              <a:rPr lang="es-ES" dirty="0" err="1"/>
              <a:t>dMMR</a:t>
            </a:r>
            <a:r>
              <a:rPr lang="es-ES" dirty="0"/>
              <a:t>/MSI-H con resultados prometedores también CCR no </a:t>
            </a:r>
            <a:r>
              <a:rPr lang="es-ES" dirty="0" err="1"/>
              <a:t>metastásico</a:t>
            </a:r>
            <a:r>
              <a:rPr lang="es-ES" dirty="0"/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3BAC9E2-063D-1D42-934D-2969201D6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002" y="2439643"/>
            <a:ext cx="9045610" cy="73307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FA87047-A141-DD49-8BFB-E0831B0DCA34}"/>
              </a:ext>
            </a:extLst>
          </p:cNvPr>
          <p:cNvSpPr/>
          <p:nvPr/>
        </p:nvSpPr>
        <p:spPr>
          <a:xfrm>
            <a:off x="2603612" y="3495397"/>
            <a:ext cx="8676964" cy="2410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es-ES" sz="1600" dirty="0"/>
              <a:t>14 </a:t>
            </a:r>
            <a:r>
              <a:rPr lang="es-ES" sz="1600" dirty="0" err="1"/>
              <a:t>dMMR</a:t>
            </a:r>
            <a:r>
              <a:rPr lang="es-ES" sz="1600" dirty="0"/>
              <a:t>/MSI-H estadio II y III tratados con </a:t>
            </a:r>
            <a:r>
              <a:rPr lang="es-ES" sz="1600" dirty="0">
                <a:solidFill>
                  <a:schemeClr val="accent2"/>
                </a:solidFill>
              </a:rPr>
              <a:t>DOSTARLIMAB</a:t>
            </a:r>
            <a:r>
              <a:rPr lang="es-ES" sz="1600" dirty="0"/>
              <a:t> (anti-PD1) durante 6 meses como tratamiento de inducción (Fase II de un solo brazo). </a:t>
            </a:r>
          </a:p>
          <a:p>
            <a:pPr marL="285750" indent="-285750" algn="just">
              <a:buFont typeface="Wingdings" pitchFamily="2" charset="2"/>
              <a:buChar char="§"/>
            </a:pPr>
            <a:endParaRPr lang="es-ES" sz="1600" dirty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es-ES" sz="1600" dirty="0"/>
              <a:t>La tasa de </a:t>
            </a:r>
            <a:r>
              <a:rPr lang="es-ES" sz="1600" dirty="0" err="1"/>
              <a:t>cCR</a:t>
            </a:r>
            <a:r>
              <a:rPr lang="es-ES" sz="1600" dirty="0"/>
              <a:t> fue del 100% y ningún paciente requirió QTRT o cirugía. </a:t>
            </a:r>
          </a:p>
          <a:p>
            <a:pPr marL="285750" indent="-285750" algn="just">
              <a:buFont typeface="Wingdings" pitchFamily="2" charset="2"/>
              <a:buChar char="§"/>
            </a:pPr>
            <a:endParaRPr lang="es-ES" sz="1600" dirty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es-ES" sz="1600" dirty="0"/>
              <a:t>No se han observado casos de progresión o recurrencia durante el seguimiento (rango 6-25 meses).</a:t>
            </a:r>
          </a:p>
          <a:p>
            <a:pPr algn="just"/>
            <a:endParaRPr lang="es-ES" sz="1600" dirty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es-ES" sz="1600" dirty="0"/>
              <a:t>No se informaron eventos adversos de grado 3 o superior. </a:t>
            </a:r>
          </a:p>
          <a:p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2EFB69B-714A-1149-810E-851C0F5975F3}"/>
              </a:ext>
            </a:extLst>
          </p:cNvPr>
          <p:cNvSpPr txBox="1"/>
          <p:nvPr/>
        </p:nvSpPr>
        <p:spPr>
          <a:xfrm>
            <a:off x="3503712" y="521737"/>
            <a:ext cx="6984776" cy="558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00B050"/>
                </a:solidFill>
                <a:latin typeface="Arial Hebrew Scholar" pitchFamily="2" charset="-79"/>
                <a:cs typeface="Arial Hebrew Scholar" pitchFamily="2" charset="-79"/>
              </a:rPr>
              <a:t>INMUNOTERAPIA EN </a:t>
            </a:r>
            <a:r>
              <a:rPr lang="es-ES" sz="3200" b="1" dirty="0" err="1">
                <a:solidFill>
                  <a:srgbClr val="00B050"/>
                </a:solidFill>
                <a:latin typeface="Arial Hebrew Scholar" pitchFamily="2" charset="-79"/>
                <a:cs typeface="Arial Hebrew Scholar" pitchFamily="2" charset="-79"/>
              </a:rPr>
              <a:t>dMMR</a:t>
            </a:r>
            <a:r>
              <a:rPr lang="es-ES" sz="3200" b="1" dirty="0">
                <a:solidFill>
                  <a:srgbClr val="00B050"/>
                </a:solidFill>
                <a:latin typeface="Arial Hebrew Scholar" pitchFamily="2" charset="-79"/>
                <a:cs typeface="Arial Hebrew Scholar" pitchFamily="2" charset="-79"/>
              </a:rPr>
              <a:t> / MSI-H</a:t>
            </a:r>
          </a:p>
        </p:txBody>
      </p:sp>
    </p:spTree>
    <p:extLst>
      <p:ext uri="{BB962C8B-B14F-4D97-AF65-F5344CB8AC3E}">
        <p14:creationId xmlns:p14="http://schemas.microsoft.com/office/powerpoint/2010/main" val="873621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B5F11C1-8A0C-F542-BE6D-EBA7734FA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745" y="1512014"/>
            <a:ext cx="6934678" cy="108012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71BF422-9E67-044F-9754-6DE76585E706}"/>
              </a:ext>
            </a:extLst>
          </p:cNvPr>
          <p:cNvSpPr/>
          <p:nvPr/>
        </p:nvSpPr>
        <p:spPr>
          <a:xfrm>
            <a:off x="3215680" y="2924944"/>
            <a:ext cx="6864424" cy="2382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es-ES" sz="1600" dirty="0"/>
              <a:t>29 </a:t>
            </a:r>
            <a:r>
              <a:rPr lang="es-ES" sz="1600" dirty="0" err="1"/>
              <a:t>dMMR</a:t>
            </a:r>
            <a:r>
              <a:rPr lang="es-ES" sz="1600" dirty="0"/>
              <a:t>/MSI-H tratado con terapia basada en anti-PD1 mostró una respuesta completa del 83 %, incluidos tanto </a:t>
            </a:r>
            <a:r>
              <a:rPr lang="es-ES" sz="1600" dirty="0" err="1"/>
              <a:t>cCR</a:t>
            </a:r>
            <a:r>
              <a:rPr lang="es-ES" sz="1600" dirty="0"/>
              <a:t> (66 %) como </a:t>
            </a:r>
            <a:r>
              <a:rPr lang="es-ES" sz="1600" dirty="0" err="1"/>
              <a:t>pCR</a:t>
            </a:r>
            <a:r>
              <a:rPr lang="es-ES" sz="1600" dirty="0"/>
              <a:t> (17 %) </a:t>
            </a:r>
          </a:p>
          <a:p>
            <a:pPr marL="285750" indent="-285750" algn="just">
              <a:buFont typeface="Wingdings" pitchFamily="2" charset="2"/>
              <a:buChar char="§"/>
            </a:pPr>
            <a:endParaRPr lang="es-ES" sz="1600" dirty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es-ES" sz="1600" dirty="0"/>
              <a:t>Los agentes anti-PD-1 utilizados incluyeron </a:t>
            </a:r>
            <a:r>
              <a:rPr lang="es-ES" sz="1600" dirty="0" err="1">
                <a:solidFill>
                  <a:schemeClr val="accent2"/>
                </a:solidFill>
              </a:rPr>
              <a:t>pembrolizumab</a:t>
            </a:r>
            <a:r>
              <a:rPr lang="es-ES" sz="1600" dirty="0">
                <a:solidFill>
                  <a:schemeClr val="accent2"/>
                </a:solidFill>
              </a:rPr>
              <a:t>, </a:t>
            </a:r>
            <a:r>
              <a:rPr lang="es-ES" sz="1600" dirty="0" err="1">
                <a:solidFill>
                  <a:schemeClr val="accent2"/>
                </a:solidFill>
              </a:rPr>
              <a:t>sintilimab</a:t>
            </a:r>
            <a:r>
              <a:rPr lang="es-ES" sz="1600" dirty="0"/>
              <a:t>, </a:t>
            </a:r>
            <a:r>
              <a:rPr lang="es-ES" sz="1600" dirty="0" err="1"/>
              <a:t>toripalimab</a:t>
            </a:r>
            <a:r>
              <a:rPr lang="es-ES" sz="1600" dirty="0"/>
              <a:t>, </a:t>
            </a:r>
            <a:r>
              <a:rPr lang="es-ES" sz="1600" dirty="0" err="1"/>
              <a:t>camrelizumab</a:t>
            </a:r>
            <a:r>
              <a:rPr lang="es-ES" sz="1600" dirty="0"/>
              <a:t> y </a:t>
            </a:r>
            <a:r>
              <a:rPr lang="es-ES" sz="1600" dirty="0" err="1"/>
              <a:t>nivolumab</a:t>
            </a:r>
            <a:r>
              <a:rPr lang="es-ES" sz="1600" dirty="0"/>
              <a:t>.</a:t>
            </a:r>
          </a:p>
          <a:p>
            <a:pPr marL="285750" indent="-285750" algn="just">
              <a:buFont typeface="Wingdings" pitchFamily="2" charset="2"/>
              <a:buChar char="§"/>
            </a:pPr>
            <a:endParaRPr lang="es-ES" sz="1600" dirty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es-ES" sz="1600" dirty="0"/>
              <a:t>Después de una mediana de seguimiento de 17 meses desde que se logró la </a:t>
            </a:r>
            <a:r>
              <a:rPr lang="es-ES" sz="1600" dirty="0" err="1"/>
              <a:t>cCR</a:t>
            </a:r>
            <a:r>
              <a:rPr lang="es-ES" sz="1600" dirty="0"/>
              <a:t>, no se observó recaída local ni a distancia con una SLE a los 2 años y una SG del 100 % para ambos.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8FFCDFC-483F-4A45-AF11-A6E4BECB1545}"/>
              </a:ext>
            </a:extLst>
          </p:cNvPr>
          <p:cNvSpPr txBox="1"/>
          <p:nvPr/>
        </p:nvSpPr>
        <p:spPr>
          <a:xfrm>
            <a:off x="3359696" y="620333"/>
            <a:ext cx="6984776" cy="558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00B050"/>
                </a:solidFill>
                <a:latin typeface="Arial Hebrew Scholar" pitchFamily="2" charset="-79"/>
                <a:cs typeface="Arial Hebrew Scholar" pitchFamily="2" charset="-79"/>
              </a:rPr>
              <a:t>INMUNOTERAPIA EN </a:t>
            </a:r>
            <a:r>
              <a:rPr lang="es-ES" sz="3200" b="1" dirty="0" err="1">
                <a:solidFill>
                  <a:srgbClr val="00B050"/>
                </a:solidFill>
                <a:latin typeface="Arial Hebrew Scholar" pitchFamily="2" charset="-79"/>
                <a:cs typeface="Arial Hebrew Scholar" pitchFamily="2" charset="-79"/>
              </a:rPr>
              <a:t>dMMR</a:t>
            </a:r>
            <a:r>
              <a:rPr lang="es-ES" sz="3200" b="1" dirty="0">
                <a:solidFill>
                  <a:srgbClr val="00B050"/>
                </a:solidFill>
                <a:latin typeface="Arial Hebrew Scholar" pitchFamily="2" charset="-79"/>
                <a:cs typeface="Arial Hebrew Scholar" pitchFamily="2" charset="-79"/>
              </a:rPr>
              <a:t> / MSI-H</a:t>
            </a:r>
          </a:p>
        </p:txBody>
      </p:sp>
    </p:spTree>
    <p:extLst>
      <p:ext uri="{BB962C8B-B14F-4D97-AF65-F5344CB8AC3E}">
        <p14:creationId xmlns:p14="http://schemas.microsoft.com/office/powerpoint/2010/main" val="28580067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9C0E8D4-B9C6-E94E-95DD-33448D926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199" y="1484784"/>
            <a:ext cx="8786613" cy="468052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888D27C-2AD8-1640-B0DA-D219D9E4D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688" y="476672"/>
            <a:ext cx="7767046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469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7CB812C-B275-0342-B344-D79DAA9D7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752" y="692696"/>
            <a:ext cx="6397534" cy="555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000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E486B82-0ADC-5448-A6A7-734E81F18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40" y="1679042"/>
            <a:ext cx="8001000" cy="8509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6FA71CF-7B95-4D44-AB0F-580E71FEDD67}"/>
              </a:ext>
            </a:extLst>
          </p:cNvPr>
          <p:cNvSpPr txBox="1"/>
          <p:nvPr/>
        </p:nvSpPr>
        <p:spPr>
          <a:xfrm>
            <a:off x="3647728" y="2996952"/>
            <a:ext cx="6696744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Los criterios de '</a:t>
            </a:r>
            <a:r>
              <a:rPr lang="es-ES" sz="2000" dirty="0" err="1"/>
              <a:t>Amsterdam</a:t>
            </a:r>
            <a:r>
              <a:rPr lang="es-ES" sz="2000" dirty="0"/>
              <a:t>/Maastricht' son los más adecuados para definir </a:t>
            </a:r>
            <a:r>
              <a:rPr lang="es-ES" sz="2000" dirty="0" err="1"/>
              <a:t>cCR</a:t>
            </a:r>
            <a:r>
              <a:rPr lang="es-ES" sz="2000" dirty="0"/>
              <a:t> y casi </a:t>
            </a:r>
            <a:r>
              <a:rPr lang="es-ES" sz="2000" dirty="0" err="1"/>
              <a:t>cCR</a:t>
            </a:r>
            <a:r>
              <a:rPr lang="es-ES" sz="2000" dirty="0"/>
              <a:t> (</a:t>
            </a:r>
            <a:r>
              <a:rPr lang="es-ES" sz="2000" dirty="0" err="1"/>
              <a:t>ncCR</a:t>
            </a:r>
            <a:r>
              <a:rPr lang="es-ES" sz="2000" dirty="0"/>
              <a:t>).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C1B111C-BC3F-FC49-8F42-C69A7EC6C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8" y="536510"/>
            <a:ext cx="6894934" cy="66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473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3364D16-6F47-3546-B296-461C224B8123}"/>
              </a:ext>
            </a:extLst>
          </p:cNvPr>
          <p:cNvSpPr/>
          <p:nvPr/>
        </p:nvSpPr>
        <p:spPr>
          <a:xfrm>
            <a:off x="3048000" y="1988840"/>
            <a:ext cx="7296472" cy="3183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• Tacto rectal y Rectoscopia: no hay presencia de tumor palpable, no hay resto tumoral residual o sólo una pequeña úlcera eritematosa residual o cicatriz.</a:t>
            </a:r>
          </a:p>
          <a:p>
            <a:endParaRPr lang="es-ES" dirty="0"/>
          </a:p>
          <a:p>
            <a:pPr algn="just"/>
            <a:r>
              <a:rPr lang="es-ES" dirty="0"/>
              <a:t>• RMN: reducción significativa del tamaño sin observar resto tumoral, o solo fibrosis residual (con señal limitada en secuencia de difusión), a veces asociado con engrosamiento de la pared residual debido a edema, sin ganglios linfáticos sospechosos.</a:t>
            </a:r>
          </a:p>
          <a:p>
            <a:endParaRPr lang="es-ES" dirty="0"/>
          </a:p>
          <a:p>
            <a:r>
              <a:rPr lang="es-ES" dirty="0"/>
              <a:t>• Biopsia endoscópica: no es obligatoria para definir </a:t>
            </a:r>
            <a:r>
              <a:rPr lang="es-ES" dirty="0" err="1"/>
              <a:t>cCR</a:t>
            </a:r>
            <a:r>
              <a:rPr lang="es-ES" dirty="0"/>
              <a:t>, no se debe realizar biopsia, especialmente si se cumplen todos los criterios de DRE, rectoscopia y RM para </a:t>
            </a:r>
            <a:r>
              <a:rPr lang="es-ES" dirty="0" err="1"/>
              <a:t>cCR</a:t>
            </a:r>
            <a:r>
              <a:rPr lang="es-ES" dirty="0"/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C4F687A-5F07-0642-80B7-AB86351E4432}"/>
              </a:ext>
            </a:extLst>
          </p:cNvPr>
          <p:cNvSpPr txBox="1"/>
          <p:nvPr/>
        </p:nvSpPr>
        <p:spPr>
          <a:xfrm>
            <a:off x="3143672" y="620688"/>
            <a:ext cx="7200800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70C0"/>
                </a:solidFill>
                <a:latin typeface="Arial Rounded MT Bold" panose="020F0704030504030204" pitchFamily="34" charset="77"/>
                <a:cs typeface="Arial Hebrew Scholar" pitchFamily="2" charset="-79"/>
              </a:rPr>
              <a:t>RESPUESTA CLÍNICA COMPLETA (</a:t>
            </a:r>
            <a:r>
              <a:rPr lang="es-ES" sz="2800" b="1" dirty="0" err="1">
                <a:solidFill>
                  <a:srgbClr val="0070C0"/>
                </a:solidFill>
                <a:latin typeface="Arial Rounded MT Bold" panose="020F0704030504030204" pitchFamily="34" charset="77"/>
                <a:cs typeface="Arial Hebrew Scholar" pitchFamily="2" charset="-79"/>
              </a:rPr>
              <a:t>cCR</a:t>
            </a:r>
            <a:r>
              <a:rPr lang="es-ES" sz="2800" b="1" dirty="0">
                <a:solidFill>
                  <a:srgbClr val="0070C0"/>
                </a:solidFill>
                <a:latin typeface="Arial Rounded MT Bold" panose="020F0704030504030204" pitchFamily="34" charset="77"/>
                <a:cs typeface="Arial Hebrew Scholar" pitchFamily="2" charset="-79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842494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00896A4-8E2D-204D-BB20-E3881AF89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688" y="620688"/>
            <a:ext cx="8136904" cy="573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65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832901F-802F-3544-AF64-7A1B085D0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260" y="476672"/>
            <a:ext cx="6355906" cy="100811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4E05505-BA0A-3042-9201-31DF5D214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060" y="1844824"/>
            <a:ext cx="6598890" cy="442758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9AD891B-D03C-A24D-A3E6-D85ECE22D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793" y="1368789"/>
            <a:ext cx="6520157" cy="39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758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2E61E1E-4FF2-324E-9FBF-09A26AE22502}"/>
              </a:ext>
            </a:extLst>
          </p:cNvPr>
          <p:cNvSpPr/>
          <p:nvPr/>
        </p:nvSpPr>
        <p:spPr>
          <a:xfrm>
            <a:off x="3048000" y="1965843"/>
            <a:ext cx="7008440" cy="2926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• DRE y rectoscopia: la presencia pequeñas y suaves irregularidades que incluyen úlcera residual, o pequeños nódulos mucosos o anomalías mucosas menores, con eritema leve persistente de la cicatriz.</a:t>
            </a:r>
          </a:p>
          <a:p>
            <a:endParaRPr lang="es-ES" dirty="0"/>
          </a:p>
          <a:p>
            <a:r>
              <a:rPr lang="es-ES" dirty="0"/>
              <a:t>• RM: evidente reducción tumoral con fibrosis residual pero de aspecto heterogéneo o irregular y señal </a:t>
            </a:r>
            <a:r>
              <a:rPr lang="es-ES" dirty="0" err="1"/>
              <a:t>ó</a:t>
            </a:r>
            <a:r>
              <a:rPr lang="es-ES" dirty="0"/>
              <a:t> regresión de los ganglios linfáticos sin características de realce maligno, pero con un tamaño &gt; 5 </a:t>
            </a:r>
            <a:r>
              <a:rPr lang="es-ES" dirty="0" err="1"/>
              <a:t>mm.</a:t>
            </a:r>
            <a:endParaRPr lang="es-ES" dirty="0"/>
          </a:p>
          <a:p>
            <a:endParaRPr lang="es-ES" dirty="0"/>
          </a:p>
          <a:p>
            <a:r>
              <a:rPr lang="es-ES" dirty="0"/>
              <a:t>• Biopsia endoscópica: no obligatoria para definir </a:t>
            </a:r>
            <a:r>
              <a:rPr lang="es-ES" dirty="0" err="1"/>
              <a:t>ncCR</a:t>
            </a:r>
            <a:r>
              <a:rPr lang="es-ES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F214A75-78C9-CF44-96CF-EEDC8A379BA1}"/>
              </a:ext>
            </a:extLst>
          </p:cNvPr>
          <p:cNvSpPr txBox="1"/>
          <p:nvPr/>
        </p:nvSpPr>
        <p:spPr>
          <a:xfrm>
            <a:off x="2495600" y="836712"/>
            <a:ext cx="8472531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70C0"/>
                </a:solidFill>
                <a:latin typeface="Arial Rounded MT Bold" panose="020F0704030504030204" pitchFamily="34" charset="77"/>
                <a:cs typeface="Arial Hebrew Scholar" pitchFamily="2" charset="-79"/>
              </a:rPr>
              <a:t>RESPUESTA CLÍNICA CASI COMPLETA  (</a:t>
            </a:r>
            <a:r>
              <a:rPr lang="es-ES" sz="2800" b="1" dirty="0" err="1">
                <a:solidFill>
                  <a:srgbClr val="0070C0"/>
                </a:solidFill>
                <a:latin typeface="Arial Rounded MT Bold" panose="020F0704030504030204" pitchFamily="34" charset="77"/>
                <a:cs typeface="Arial Hebrew Scholar" pitchFamily="2" charset="-79"/>
              </a:rPr>
              <a:t>ncCR</a:t>
            </a:r>
            <a:r>
              <a:rPr lang="es-ES" sz="2800" b="1" dirty="0">
                <a:solidFill>
                  <a:srgbClr val="0070C0"/>
                </a:solidFill>
                <a:latin typeface="Arial Rounded MT Bold" panose="020F0704030504030204" pitchFamily="34" charset="77"/>
                <a:cs typeface="Arial Hebrew Scholar" pitchFamily="2" charset="-79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992934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50C0037-C9FC-2E45-A876-CE1CFE842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728" y="1556792"/>
            <a:ext cx="5854700" cy="44831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226B0EB-4789-A44C-BB92-B44BD45A76E2}"/>
              </a:ext>
            </a:extLst>
          </p:cNvPr>
          <p:cNvSpPr txBox="1"/>
          <p:nvPr/>
        </p:nvSpPr>
        <p:spPr>
          <a:xfrm>
            <a:off x="2495600" y="836712"/>
            <a:ext cx="8472531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70C0"/>
                </a:solidFill>
                <a:latin typeface="Arial Rounded MT Bold" panose="020F0704030504030204" pitchFamily="34" charset="77"/>
                <a:cs typeface="Arial Hebrew Scholar" pitchFamily="2" charset="-79"/>
              </a:rPr>
              <a:t>RESPUESTA CLÍNICA CASI COMPLETA  (</a:t>
            </a:r>
            <a:r>
              <a:rPr lang="es-ES" sz="2800" b="1" dirty="0" err="1">
                <a:solidFill>
                  <a:srgbClr val="0070C0"/>
                </a:solidFill>
                <a:latin typeface="Arial Rounded MT Bold" panose="020F0704030504030204" pitchFamily="34" charset="77"/>
                <a:cs typeface="Arial Hebrew Scholar" pitchFamily="2" charset="-79"/>
              </a:rPr>
              <a:t>ncCR</a:t>
            </a:r>
            <a:r>
              <a:rPr lang="es-ES" sz="2800" b="1" dirty="0">
                <a:solidFill>
                  <a:srgbClr val="0070C0"/>
                </a:solidFill>
                <a:latin typeface="Arial Rounded MT Bold" panose="020F0704030504030204" pitchFamily="34" charset="77"/>
                <a:cs typeface="Arial Hebrew Scholar" pitchFamily="2" charset="-79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791807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A595660-FCB8-8646-9A8F-9E67955CA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632" y="692696"/>
            <a:ext cx="8136904" cy="55438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A2046EE4-D8B1-C448-8E85-93AC3C4A76F1}"/>
              </a:ext>
            </a:extLst>
          </p:cNvPr>
          <p:cNvSpPr/>
          <p:nvPr/>
        </p:nvSpPr>
        <p:spPr>
          <a:xfrm rot="19820095">
            <a:off x="2779440" y="2763988"/>
            <a:ext cx="7726218" cy="86517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>
                  <a:solidFill>
                    <a:srgbClr val="FF0000"/>
                  </a:solidFill>
                </a:ln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 CANDIDATO A W-W</a:t>
            </a:r>
          </a:p>
        </p:txBody>
      </p:sp>
    </p:spTree>
    <p:extLst>
      <p:ext uri="{BB962C8B-B14F-4D97-AF65-F5344CB8AC3E}">
        <p14:creationId xmlns:p14="http://schemas.microsoft.com/office/powerpoint/2010/main" val="114610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517335-D505-664C-B242-0D6B55007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41" y="2852936"/>
            <a:ext cx="6702826" cy="316835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6901472-1D0A-534D-B45E-5658C4645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720" y="620688"/>
            <a:ext cx="6336704" cy="200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11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7004988-7714-5B43-86D0-2203400ABCD5}"/>
              </a:ext>
            </a:extLst>
          </p:cNvPr>
          <p:cNvSpPr/>
          <p:nvPr/>
        </p:nvSpPr>
        <p:spPr>
          <a:xfrm>
            <a:off x="2855640" y="2204864"/>
            <a:ext cx="8352928" cy="3670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/>
              <a:t>• </a:t>
            </a:r>
            <a:r>
              <a:rPr lang="es-ES" dirty="0"/>
              <a:t>¿Qué criterios debemos usar para incluir pacientes en protocolos de preservación de órganos?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• ¿Pueden las tecnologías modernas (como IA, incluidas las redes neuronales) ayudar a mejorar la precisión en el diagnóstico inicial por imagen y, por lo tanto, permitir evaluaciones más precisas de respuesta tumoral al tratamiento?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• ¿Cuánto tiempo es oncológicamente seguro antes de evaluar la respuesta del tumor y determinar si se ha producido </a:t>
            </a:r>
            <a:r>
              <a:rPr lang="es-ES" dirty="0" err="1"/>
              <a:t>cCR</a:t>
            </a:r>
            <a:r>
              <a:rPr lang="es-ES" dirty="0"/>
              <a:t>, especialmente después de TNT prolongada?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• ¿Qué criterios deberíamos usar para recomendar LE para la preservación de órganos?</a:t>
            </a:r>
          </a:p>
          <a:p>
            <a:pPr algn="just"/>
            <a:endParaRPr lang="es-ES" sz="16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167C6CA-19D1-764E-B31B-11C9F4A83780}"/>
              </a:ext>
            </a:extLst>
          </p:cNvPr>
          <p:cNvSpPr/>
          <p:nvPr/>
        </p:nvSpPr>
        <p:spPr>
          <a:xfrm>
            <a:off x="3791744" y="836712"/>
            <a:ext cx="6768752" cy="1016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rgbClr val="00B050"/>
                </a:solidFill>
                <a:latin typeface="Arial Hebrew Scholar" pitchFamily="2" charset="-79"/>
                <a:cs typeface="Arial Hebrew Scholar" pitchFamily="2" charset="-79"/>
              </a:rPr>
              <a:t>PREGUNTAS E INCERTIDUMBRES PARA PRESERVACIÓN DE ORGANO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87F9E64-33AA-B647-B088-D4AD6A03A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521" y="468758"/>
            <a:ext cx="869119" cy="175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091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567EB79-66B3-B247-9BA0-F7D32A09A65E}"/>
              </a:ext>
            </a:extLst>
          </p:cNvPr>
          <p:cNvSpPr/>
          <p:nvPr/>
        </p:nvSpPr>
        <p:spPr>
          <a:xfrm>
            <a:off x="2711624" y="2204864"/>
            <a:ext cx="8424936" cy="3699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• ¿Cuál es el método quirúrgico óptimo para manejar el nuevo crecimiento después de una </a:t>
            </a:r>
            <a:r>
              <a:rPr lang="es-ES" dirty="0" err="1"/>
              <a:t>RCc</a:t>
            </a:r>
            <a:r>
              <a:rPr lang="es-ES" dirty="0"/>
              <a:t> inicial?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• ¿Podemos definir criterios de selección sólidos para reducir la frecuencia de las imágenes de seguimiento en pacientes con </a:t>
            </a:r>
            <a:r>
              <a:rPr lang="es-ES" dirty="0" err="1"/>
              <a:t>RCc</a:t>
            </a:r>
            <a:r>
              <a:rPr lang="es-ES" dirty="0"/>
              <a:t>?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• ¿Cuáles son los efectos a largo plazo de las distintas estrategias utilizadas para lograr la preservación "prevista" de órgano (escalada de dosis con RT externa </a:t>
            </a:r>
            <a:r>
              <a:rPr lang="es-ES" dirty="0" err="1"/>
              <a:t>ó</a:t>
            </a:r>
            <a:r>
              <a:rPr lang="es-ES" dirty="0"/>
              <a:t> </a:t>
            </a:r>
            <a:r>
              <a:rPr lang="es-ES" dirty="0" err="1"/>
              <a:t>braquiterapia</a:t>
            </a:r>
            <a:r>
              <a:rPr lang="es-ES" dirty="0"/>
              <a:t>, TNT y otras) sobre la calidad de vida, la función de órganos y toxicidades a corto y largo plazo?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• ¿Se pueden utilizar los </a:t>
            </a:r>
            <a:r>
              <a:rPr lang="es-ES" dirty="0" err="1"/>
              <a:t>biomarcadores</a:t>
            </a:r>
            <a:r>
              <a:rPr lang="es-ES" dirty="0"/>
              <a:t> (CEA sérico o  ADN circulante) para predecir un </a:t>
            </a:r>
            <a:r>
              <a:rPr lang="es-ES" dirty="0" err="1"/>
              <a:t>cCR</a:t>
            </a:r>
            <a:r>
              <a:rPr lang="es-ES" dirty="0"/>
              <a:t> y/o un nuevo crecimiento tumoral después de un </a:t>
            </a:r>
            <a:r>
              <a:rPr lang="es-ES" dirty="0" err="1"/>
              <a:t>cCR</a:t>
            </a:r>
            <a:r>
              <a:rPr lang="es-ES" dirty="0"/>
              <a:t> inicial, lo que permite adaptar el tratamiento a cada paciente?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3FA09A6-C77B-444C-A6D4-28CB869B955E}"/>
              </a:ext>
            </a:extLst>
          </p:cNvPr>
          <p:cNvSpPr/>
          <p:nvPr/>
        </p:nvSpPr>
        <p:spPr>
          <a:xfrm>
            <a:off x="3791744" y="836712"/>
            <a:ext cx="6768752" cy="1016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rgbClr val="00B050"/>
                </a:solidFill>
                <a:latin typeface="Arial Hebrew Scholar" pitchFamily="2" charset="-79"/>
                <a:cs typeface="Arial Hebrew Scholar" pitchFamily="2" charset="-79"/>
              </a:rPr>
              <a:t>PREGUNTAS E INCERTIDUMBRES PARA PRESERVACIÓN DE ORGANO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95FCFDC-88A0-2C4B-BE36-90D151E82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521" y="468758"/>
            <a:ext cx="869119" cy="175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555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75FBB62-1F24-B241-B120-D5E9B0D62336}"/>
              </a:ext>
            </a:extLst>
          </p:cNvPr>
          <p:cNvSpPr/>
          <p:nvPr/>
        </p:nvSpPr>
        <p:spPr>
          <a:xfrm>
            <a:off x="5447928" y="-23900"/>
            <a:ext cx="7872536" cy="607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/>
          </a:p>
          <a:p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4A3064E-2537-5647-8163-6083399291E2}"/>
              </a:ext>
            </a:extLst>
          </p:cNvPr>
          <p:cNvSpPr txBox="1"/>
          <p:nvPr/>
        </p:nvSpPr>
        <p:spPr>
          <a:xfrm>
            <a:off x="3503712" y="4676703"/>
            <a:ext cx="2199928" cy="1632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12F064F-D6AB-9F45-A0C4-6D3D31F95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353" y="1340768"/>
            <a:ext cx="9613309" cy="520854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97A1921-8459-074C-84E4-F480DACEBE44}"/>
              </a:ext>
            </a:extLst>
          </p:cNvPr>
          <p:cNvSpPr txBox="1"/>
          <p:nvPr/>
        </p:nvSpPr>
        <p:spPr>
          <a:xfrm>
            <a:off x="2069052" y="1633243"/>
            <a:ext cx="3116250" cy="215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Estudios futuros de TNT no recomienden un enfoque único de </a:t>
            </a:r>
            <a:r>
              <a:rPr lang="es-ES" dirty="0" err="1"/>
              <a:t>Tto</a:t>
            </a:r>
            <a:r>
              <a:rPr lang="es-ES" dirty="0"/>
              <a:t>., y se espera que los esquemas de </a:t>
            </a:r>
            <a:r>
              <a:rPr lang="es-ES" dirty="0" err="1"/>
              <a:t>Tto</a:t>
            </a:r>
            <a:r>
              <a:rPr lang="es-ES" dirty="0"/>
              <a:t>. se individualicen de acuerdo con los diferentes grupos de riesgo. (TNT  se convierta en un estándar)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EF623D4-DC50-944E-92D6-91C5541C0C6C}"/>
              </a:ext>
            </a:extLst>
          </p:cNvPr>
          <p:cNvSpPr txBox="1"/>
          <p:nvPr/>
        </p:nvSpPr>
        <p:spPr>
          <a:xfrm>
            <a:off x="8398722" y="1382377"/>
            <a:ext cx="3330241" cy="2411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CNQT &gt; probabilidad de OP y una supervivencia similar a  INQT, la mayoría de  ensayos en curso investigan diferentes estrategias de consolidación (QTRT o SCRT seguidas de doble o triple QT) seguidas de preservación del órgano en caso de </a:t>
            </a:r>
            <a:r>
              <a:rPr lang="es-ES" dirty="0" err="1"/>
              <a:t>cCR</a:t>
            </a:r>
            <a:r>
              <a:rPr lang="es-ES" dirty="0"/>
              <a:t>/</a:t>
            </a:r>
            <a:r>
              <a:rPr lang="es-ES" dirty="0" err="1"/>
              <a:t>ncCR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20767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7D0FD78-529D-3044-BFA3-64DEBBDAF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260648"/>
            <a:ext cx="10153128" cy="632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583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8135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4DA5FFB-28B7-F74F-9099-CFD99D6976CC}"/>
              </a:ext>
            </a:extLst>
          </p:cNvPr>
          <p:cNvSpPr/>
          <p:nvPr/>
        </p:nvSpPr>
        <p:spPr>
          <a:xfrm>
            <a:off x="3048000" y="2352295"/>
            <a:ext cx="6096000" cy="21534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radioterapia de intensidad modulada o radioterapia conformada tridimensional para administrar 4500 </a:t>
            </a:r>
            <a:r>
              <a:rPr lang="es-ES" dirty="0" err="1"/>
              <a:t>cGy</a:t>
            </a:r>
            <a:r>
              <a:rPr lang="es-ES" dirty="0"/>
              <a:t> en 180 </a:t>
            </a:r>
            <a:r>
              <a:rPr lang="es-ES" dirty="0" err="1"/>
              <a:t>cGy</a:t>
            </a:r>
            <a:r>
              <a:rPr lang="es-ES" dirty="0"/>
              <a:t> en 25 fracciones a los ganglios pélvicos regionales (incluidos los ganglios inguinales para tumores primarios que afectan el ano). Se administró una dosis total de 5000-5600 </a:t>
            </a:r>
            <a:r>
              <a:rPr lang="es-ES" dirty="0" err="1"/>
              <a:t>cGy</a:t>
            </a:r>
            <a:r>
              <a:rPr lang="es-ES" dirty="0"/>
              <a:t> al tumor primario y los ganglios involucrados con un refuerzo integrado simultáneo y/o un refuerzo secuencial.</a:t>
            </a:r>
          </a:p>
        </p:txBody>
      </p:sp>
    </p:spTree>
    <p:extLst>
      <p:ext uri="{BB962C8B-B14F-4D97-AF65-F5344CB8AC3E}">
        <p14:creationId xmlns:p14="http://schemas.microsoft.com/office/powerpoint/2010/main" val="3274674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2AE61A-AB05-DD4A-AD7D-D3A1E276B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704" y="1916832"/>
            <a:ext cx="6642100" cy="10414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051A285-3E06-1444-A3D4-4746244E75D8}"/>
              </a:ext>
            </a:extLst>
          </p:cNvPr>
          <p:cNvSpPr txBox="1"/>
          <p:nvPr/>
        </p:nvSpPr>
        <p:spPr>
          <a:xfrm>
            <a:off x="3431704" y="908720"/>
            <a:ext cx="7344816" cy="617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0070C0"/>
                </a:solidFill>
                <a:latin typeface="Arial Rounded MT Bold" panose="020F0704030504030204" pitchFamily="34" charset="77"/>
                <a:cs typeface="Arial Hebrew Scholar" pitchFamily="2" charset="-79"/>
              </a:rPr>
              <a:t>SECUENCIA DE TRATAMIENTO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17C774C-9C95-0243-B4DA-06D4C587F87E}"/>
              </a:ext>
            </a:extLst>
          </p:cNvPr>
          <p:cNvSpPr/>
          <p:nvPr/>
        </p:nvSpPr>
        <p:spPr>
          <a:xfrm>
            <a:off x="2207568" y="3501008"/>
            <a:ext cx="4176464" cy="1895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Reducción de la recaída local del 11 -12 % con TME sola o seguida de QTRT adyuvante a aproximadamente el 6 al 7 %</a:t>
            </a:r>
          </a:p>
          <a:p>
            <a:endParaRPr lang="es-ES" dirty="0"/>
          </a:p>
          <a:p>
            <a:r>
              <a:rPr lang="es-ES" dirty="0"/>
              <a:t>No mejora sustancial en recurrencia a distancia que permanece 25 al 30 %.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FF0A859-9ABF-B34D-9156-56B10708F89C}"/>
              </a:ext>
            </a:extLst>
          </p:cNvPr>
          <p:cNvSpPr txBox="1"/>
          <p:nvPr/>
        </p:nvSpPr>
        <p:spPr>
          <a:xfrm>
            <a:off x="6960096" y="3501008"/>
            <a:ext cx="4464496" cy="1695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MALA ADHERENCIA AL TRATAMIENTO ADYUVANTE. </a:t>
            </a:r>
          </a:p>
          <a:p>
            <a:endParaRPr lang="es-ES" dirty="0"/>
          </a:p>
          <a:p>
            <a:r>
              <a:rPr lang="es-ES" dirty="0"/>
              <a:t>75 % y el 50 %  inician y completan QT adyuvante, respectivamente, después del tratamiento </a:t>
            </a:r>
            <a:r>
              <a:rPr lang="es-ES" dirty="0" err="1"/>
              <a:t>neoadyuvante</a:t>
            </a:r>
            <a:r>
              <a:rPr lang="es-ES" dirty="0"/>
              <a:t> y cirugía.</a:t>
            </a:r>
          </a:p>
        </p:txBody>
      </p:sp>
    </p:spTree>
    <p:extLst>
      <p:ext uri="{BB962C8B-B14F-4D97-AF65-F5344CB8AC3E}">
        <p14:creationId xmlns:p14="http://schemas.microsoft.com/office/powerpoint/2010/main" val="31107160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D8A2EE9-F2F1-F045-B36E-58A901115453}"/>
              </a:ext>
            </a:extLst>
          </p:cNvPr>
          <p:cNvSpPr txBox="1"/>
          <p:nvPr/>
        </p:nvSpPr>
        <p:spPr>
          <a:xfrm>
            <a:off x="3215680" y="1628800"/>
            <a:ext cx="7416824" cy="215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Tiempo desde la aleatorización hasta uno de los siguientes eventos: TME radical debido a una respuesta incompleta en la nueva </a:t>
            </a:r>
            <a:r>
              <a:rPr lang="es-ES" dirty="0" err="1"/>
              <a:t>estadificación</a:t>
            </a:r>
            <a:r>
              <a:rPr lang="es-ES" dirty="0"/>
              <a:t>, cualquier recrecimiento </a:t>
            </a:r>
            <a:r>
              <a:rPr lang="es-ES" dirty="0" err="1"/>
              <a:t>locorregional</a:t>
            </a:r>
            <a:r>
              <a:rPr lang="es-ES" dirty="0"/>
              <a:t> después de la </a:t>
            </a:r>
            <a:r>
              <a:rPr lang="es-ES" dirty="0" err="1"/>
              <a:t>cCR</a:t>
            </a:r>
            <a:r>
              <a:rPr lang="es-ES" dirty="0"/>
              <a:t> inicial que requiera TME de rescate, cualquier recurrencia </a:t>
            </a:r>
            <a:r>
              <a:rPr lang="es-ES" dirty="0" err="1"/>
              <a:t>locorregional</a:t>
            </a:r>
            <a:r>
              <a:rPr lang="es-ES" dirty="0"/>
              <a:t> después de LE o rebrote no recuperable (un nuevo crecimiento que no se puede eliminar con una resección R0), el desarrollo de metástasis a distancia o la muerte (por todas las causas), lo que ocurra primero.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F01CBE1-1E67-A44C-B2A8-4F3F6833C8D4}"/>
              </a:ext>
            </a:extLst>
          </p:cNvPr>
          <p:cNvSpPr txBox="1"/>
          <p:nvPr/>
        </p:nvSpPr>
        <p:spPr>
          <a:xfrm>
            <a:off x="3359696" y="764704"/>
            <a:ext cx="6696744" cy="500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 Hebrew Scholar" pitchFamily="2" charset="-79"/>
                <a:cs typeface="Arial Hebrew Scholar" pitchFamily="2" charset="-79"/>
              </a:rPr>
              <a:t>TME-free </a:t>
            </a:r>
            <a:r>
              <a:rPr lang="es-ES" sz="2800" b="1" dirty="0" err="1">
                <a:latin typeface="Arial Hebrew Scholar" pitchFamily="2" charset="-79"/>
                <a:cs typeface="Arial Hebrew Scholar" pitchFamily="2" charset="-79"/>
              </a:rPr>
              <a:t>disease</a:t>
            </a:r>
            <a:r>
              <a:rPr lang="es-ES" sz="2800" b="1" dirty="0">
                <a:latin typeface="Arial Hebrew Scholar" pitchFamily="2" charset="-79"/>
                <a:cs typeface="Arial Hebrew Scholar" pitchFamily="2" charset="-79"/>
              </a:rPr>
              <a:t>-free </a:t>
            </a:r>
            <a:r>
              <a:rPr lang="es-ES" sz="2800" b="1" dirty="0" err="1">
                <a:latin typeface="Arial Hebrew Scholar" pitchFamily="2" charset="-79"/>
                <a:cs typeface="Arial Hebrew Scholar" pitchFamily="2" charset="-79"/>
              </a:rPr>
              <a:t>survival</a:t>
            </a:r>
            <a:r>
              <a:rPr lang="es-ES" sz="2800" b="1" dirty="0">
                <a:latin typeface="Arial Hebrew Scholar" pitchFamily="2" charset="-79"/>
                <a:cs typeface="Arial Hebrew Scholar" pitchFamily="2" charset="-79"/>
              </a:rPr>
              <a:t> (DFS) </a:t>
            </a:r>
            <a:endParaRPr lang="es-ES" sz="2800" dirty="0">
              <a:latin typeface="Arial Hebrew Scholar" pitchFamily="2" charset="-79"/>
              <a:cs typeface="Arial Hebrew Scholar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96518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3BEA81F-826D-F943-B75B-C51091C10E2E}"/>
              </a:ext>
            </a:extLst>
          </p:cNvPr>
          <p:cNvSpPr txBox="1"/>
          <p:nvPr/>
        </p:nvSpPr>
        <p:spPr>
          <a:xfrm>
            <a:off x="3377663" y="781322"/>
            <a:ext cx="7344816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0070C0"/>
                </a:solidFill>
                <a:latin typeface="Arial Rounded MT Bold" panose="020F0704030504030204" pitchFamily="34" charset="77"/>
                <a:cs typeface="Arial Hebrew Scholar" pitchFamily="2" charset="-79"/>
              </a:rPr>
              <a:t>SECUENCIA DE TRATAMIENTO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E44C2B8-6E7B-3348-8A5D-79DF4A874D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2" b="50658"/>
          <a:stretch/>
        </p:blipFill>
        <p:spPr>
          <a:xfrm>
            <a:off x="3055205" y="4437112"/>
            <a:ext cx="3920264" cy="151216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F4F5D42-313A-AF48-8BB1-AD5AC45E2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479" y="1706151"/>
            <a:ext cx="7502156" cy="238125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2C290BA-EDEE-4145-A032-ED8BB11E03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342"/>
          <a:stretch/>
        </p:blipFill>
        <p:spPr>
          <a:xfrm>
            <a:off x="7176120" y="4437112"/>
            <a:ext cx="3861433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40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C69345C-7D33-BE4E-B5A0-30EDF4783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8" y="764704"/>
            <a:ext cx="7733878" cy="79084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59A2B23-919B-4746-B5C1-692E075FE3B4}"/>
              </a:ext>
            </a:extLst>
          </p:cNvPr>
          <p:cNvSpPr txBox="1"/>
          <p:nvPr/>
        </p:nvSpPr>
        <p:spPr>
          <a:xfrm>
            <a:off x="2531604" y="1700808"/>
            <a:ext cx="8525966" cy="4271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/>
              <a:t>Ventajas</a:t>
            </a:r>
            <a:r>
              <a:rPr lang="es-ES" b="1" dirty="0"/>
              <a:t> </a:t>
            </a:r>
          </a:p>
          <a:p>
            <a:pPr algn="ctr"/>
            <a:endParaRPr lang="es-E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Mejor control de enfermedad </a:t>
            </a:r>
            <a:r>
              <a:rPr lang="es-ES" sz="2400" dirty="0" err="1"/>
              <a:t>micrometastásica</a:t>
            </a:r>
            <a:r>
              <a:rPr lang="es-ES" sz="2400" dirty="0"/>
              <a:t> ( rediciendo recurrencia a distancia)</a:t>
            </a:r>
          </a:p>
          <a:p>
            <a:endParaRPr lang="es-E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Evaluación in vivo de la sensibilidad y biología del tumor.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4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Mejora adherencia a Quimioterapia.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4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Incrementa las tasas de </a:t>
            </a:r>
            <a:r>
              <a:rPr lang="es-ES" sz="2400" dirty="0" err="1"/>
              <a:t>pCR</a:t>
            </a:r>
            <a:r>
              <a:rPr lang="es-ES" sz="2400" dirty="0"/>
              <a:t> (explorar estrategias NOM)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4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Cierre mas temprano de </a:t>
            </a:r>
            <a:r>
              <a:rPr lang="es-ES" sz="2400" dirty="0" err="1"/>
              <a:t>ostomias</a:t>
            </a:r>
            <a:r>
              <a:rPr lang="es-ES" sz="2400" dirty="0"/>
              <a:t> temporales.</a:t>
            </a:r>
            <a:endParaRPr lang="es-ES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23317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0DC63A82-46C6-A04B-8566-CCC27B44B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6" y="751880"/>
            <a:ext cx="9350754" cy="86409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9684BF3-9F15-4342-A24C-B3AA2212F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44" y="1898768"/>
            <a:ext cx="6977077" cy="371709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2F221820-8AB4-6640-833D-FF65E7716764}"/>
              </a:ext>
            </a:extLst>
          </p:cNvPr>
          <p:cNvSpPr/>
          <p:nvPr/>
        </p:nvSpPr>
        <p:spPr>
          <a:xfrm>
            <a:off x="8844499" y="6168763"/>
            <a:ext cx="2778572" cy="249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 err="1">
                <a:solidFill>
                  <a:srgbClr val="1E89BC"/>
                </a:solidFill>
                <a:latin typeface="CharisSIL"/>
              </a:rPr>
              <a:t>Cancer</a:t>
            </a:r>
            <a:r>
              <a:rPr lang="es-ES" sz="1100" dirty="0">
                <a:solidFill>
                  <a:srgbClr val="1E89BC"/>
                </a:solidFill>
                <a:latin typeface="CharisSIL"/>
              </a:rPr>
              <a:t> </a:t>
            </a:r>
            <a:r>
              <a:rPr lang="es-ES" sz="1100" dirty="0" err="1">
                <a:solidFill>
                  <a:srgbClr val="1E89BC"/>
                </a:solidFill>
                <a:latin typeface="CharisSIL"/>
              </a:rPr>
              <a:t>Treatment</a:t>
            </a:r>
            <a:r>
              <a:rPr lang="es-ES" sz="1100" dirty="0">
                <a:solidFill>
                  <a:srgbClr val="1E89BC"/>
                </a:solidFill>
                <a:latin typeface="CharisSIL"/>
              </a:rPr>
              <a:t> </a:t>
            </a:r>
            <a:r>
              <a:rPr lang="es-ES" sz="1100" dirty="0" err="1">
                <a:solidFill>
                  <a:srgbClr val="1E89BC"/>
                </a:solidFill>
                <a:latin typeface="CharisSIL"/>
              </a:rPr>
              <a:t>Reviews</a:t>
            </a:r>
            <a:r>
              <a:rPr lang="es-ES" sz="1100" dirty="0">
                <a:solidFill>
                  <a:srgbClr val="1E89BC"/>
                </a:solidFill>
                <a:latin typeface="CharisSIL"/>
              </a:rPr>
              <a:t> 96 (2021) 102177 </a:t>
            </a:r>
            <a:endParaRPr lang="es-ES" sz="11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9DE175A-643F-1D46-95BC-9C6355BD9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7997" y="1664346"/>
            <a:ext cx="2495074" cy="129589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BB5A298-606B-0240-9042-0921626406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7997" y="3186599"/>
            <a:ext cx="2691595" cy="141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4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EC1538C-F83D-F54E-A7A0-68D748987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6" y="751880"/>
            <a:ext cx="9350754" cy="86409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08C3522-623D-0C4F-9B59-01C0CD31CA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290319" y="1772816"/>
            <a:ext cx="4700852" cy="4464496"/>
          </a:xfrm>
          <a:prstGeom prst="rect">
            <a:avLst/>
          </a:prstGeom>
          <a:ln w="31750">
            <a:solidFill>
              <a:srgbClr val="C00000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F589F42-5EB0-A84F-8067-E036D537F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8924" y="1772816"/>
            <a:ext cx="4425843" cy="4464496"/>
          </a:xfrm>
          <a:prstGeom prst="rect">
            <a:avLst/>
          </a:prstGeom>
          <a:ln w="317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949559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FE756EF-27F9-1C45-AAD1-1208FC2E3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6" y="476672"/>
            <a:ext cx="9350754" cy="86409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66CB99B-9EB0-EE42-A597-38836BF76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744" y="1844824"/>
            <a:ext cx="5703792" cy="4536504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2999539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 2013 - 2022">
  <a:themeElements>
    <a:clrScheme name="Tema de Office 2013 - 202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 2013 - 2022">
      <a:majorFont>
        <a:latin typeface="Calibri"/>
        <a:ea typeface=""/>
        <a:cs typeface="Noto Sans SC Regular"/>
      </a:majorFont>
      <a:minorFont>
        <a:latin typeface="Calibri"/>
        <a:ea typeface=""/>
        <a:cs typeface="Noto Sans SC Regula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s-E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Noto Sans SC Regular" panose="020B0502040504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s-E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Noto Sans SC Regular" panose="020B0502040504020204" pitchFamily="34" charset="0"/>
          </a:defRPr>
        </a:defPPr>
      </a:lstStyle>
    </a:lnDef>
  </a:objectDefaults>
  <a:extraClrSchemeLst>
    <a:extraClrScheme>
      <a:clrScheme name="Tema de Office 2013 - 202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013 - 202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2013 - 202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013 - 202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013 - 202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013 - 202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013 - 202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 2013 - 202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9285</TotalTime>
  <Words>1751</Words>
  <Application>Microsoft Macintosh PowerPoint</Application>
  <PresentationFormat>Panorámica</PresentationFormat>
  <Paragraphs>141</Paragraphs>
  <Slides>40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52" baseType="lpstr">
      <vt:lpstr>AdvPSA88A</vt:lpstr>
      <vt:lpstr>AdvPSA88C</vt:lpstr>
      <vt:lpstr>Arial</vt:lpstr>
      <vt:lpstr>Arial Hebrew Scholar</vt:lpstr>
      <vt:lpstr>Arial Rounded MT Bold</vt:lpstr>
      <vt:lpstr>ArialMT</vt:lpstr>
      <vt:lpstr>Calibri</vt:lpstr>
      <vt:lpstr>CharisSIL</vt:lpstr>
      <vt:lpstr>Noto Sans SC Regular</vt:lpstr>
      <vt:lpstr>Times New Roman</vt:lpstr>
      <vt:lpstr>Wingdings</vt:lpstr>
      <vt:lpstr>Tema de Office 2013 - 2022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Usuario de Microsoft Office</cp:lastModifiedBy>
  <cp:revision>99</cp:revision>
  <cp:lastPrinted>1601-01-01T00:00:00Z</cp:lastPrinted>
  <dcterms:created xsi:type="dcterms:W3CDTF">2021-02-10T16:40:18Z</dcterms:created>
  <dcterms:modified xsi:type="dcterms:W3CDTF">2023-06-09T13:27:01Z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PresentationFormat">
    <vt:lpwstr>Panorámica</vt:lpwstr>
  </property>
  <property fmtid="{D5CDD505-2E9C-101B-9397-08002B2CF9AE}" pid="4" name="Slides">
    <vt:r8>3</vt:r8>
  </property>
</Properties>
</file>