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9"/>
  </p:notesMasterIdLst>
  <p:sldIdLst>
    <p:sldId id="816" r:id="rId3"/>
    <p:sldId id="567" r:id="rId4"/>
    <p:sldId id="768" r:id="rId5"/>
    <p:sldId id="792" r:id="rId6"/>
    <p:sldId id="790" r:id="rId7"/>
    <p:sldId id="753" r:id="rId8"/>
    <p:sldId id="762" r:id="rId9"/>
    <p:sldId id="752" r:id="rId10"/>
    <p:sldId id="764" r:id="rId11"/>
    <p:sldId id="807" r:id="rId12"/>
    <p:sldId id="808" r:id="rId13"/>
    <p:sldId id="809" r:id="rId14"/>
    <p:sldId id="743" r:id="rId15"/>
    <p:sldId id="744" r:id="rId16"/>
    <p:sldId id="321" r:id="rId17"/>
    <p:sldId id="745" r:id="rId18"/>
    <p:sldId id="758" r:id="rId19"/>
    <p:sldId id="276" r:id="rId20"/>
    <p:sldId id="810" r:id="rId21"/>
    <p:sldId id="755" r:id="rId22"/>
    <p:sldId id="757" r:id="rId23"/>
    <p:sldId id="392" r:id="rId24"/>
    <p:sldId id="789" r:id="rId25"/>
    <p:sldId id="274" r:id="rId26"/>
    <p:sldId id="517" r:id="rId27"/>
    <p:sldId id="292" r:id="rId28"/>
    <p:sldId id="543" r:id="rId29"/>
    <p:sldId id="393" r:id="rId30"/>
    <p:sldId id="297" r:id="rId31"/>
    <p:sldId id="298" r:id="rId32"/>
    <p:sldId id="296" r:id="rId33"/>
    <p:sldId id="264" r:id="rId34"/>
    <p:sldId id="301" r:id="rId35"/>
    <p:sldId id="295" r:id="rId36"/>
    <p:sldId id="303" r:id="rId37"/>
    <p:sldId id="299" r:id="rId38"/>
    <p:sldId id="800" r:id="rId39"/>
    <p:sldId id="304" r:id="rId40"/>
    <p:sldId id="802" r:id="rId41"/>
    <p:sldId id="804" r:id="rId42"/>
    <p:sldId id="300" r:id="rId43"/>
    <p:sldId id="748" r:id="rId44"/>
    <p:sldId id="770" r:id="rId45"/>
    <p:sldId id="793" r:id="rId46"/>
    <p:sldId id="280" r:id="rId47"/>
    <p:sldId id="805" r:id="rId48"/>
    <p:sldId id="305" r:id="rId49"/>
    <p:sldId id="812" r:id="rId50"/>
    <p:sldId id="811" r:id="rId51"/>
    <p:sldId id="813" r:id="rId52"/>
    <p:sldId id="817" r:id="rId53"/>
    <p:sldId id="269" r:id="rId54"/>
    <p:sldId id="311" r:id="rId55"/>
    <p:sldId id="287" r:id="rId56"/>
    <p:sldId id="815" r:id="rId57"/>
    <p:sldId id="263" r:id="rId58"/>
  </p:sldIdLst>
  <p:sldSz cx="12192000" cy="6858000"/>
  <p:notesSz cx="6858000" cy="9144000"/>
  <p:embeddedFontLst>
    <p:embeddedFont>
      <p:font typeface="Bahnschrift" panose="020B0502040204020203" pitchFamily="34" charset="0"/>
      <p:regular r:id="rId60"/>
      <p:bold r:id="rId61"/>
    </p:embeddedFont>
    <p:embeddedFont>
      <p:font typeface="Bahnschrift SemiBold SemiConden" panose="020B0502040204020203" pitchFamily="34" charset="0"/>
      <p:bold r:id="rId62"/>
    </p:embeddedFont>
    <p:embeddedFont>
      <p:font typeface="Berlin Sans FB" panose="020E0602020502020306" pitchFamily="34" charset="0"/>
      <p:regular r:id="rId63"/>
      <p:bold r:id="rId64"/>
    </p:embeddedFont>
    <p:embeddedFont>
      <p:font typeface="Cambria Math" panose="02040503050406030204" pitchFamily="18" charset="0"/>
      <p:regular r:id="rId65"/>
    </p:embeddedFont>
    <p:embeddedFont>
      <p:font typeface="Candara" panose="020E0502030303020204" pitchFamily="34" charset="0"/>
      <p:regular r:id="rId66"/>
      <p:bold r:id="rId67"/>
      <p:italic r:id="rId68"/>
      <p:boldItalic r:id="rId69"/>
    </p:embeddedFont>
    <p:embeddedFont>
      <p:font typeface="Corbel" panose="020B0503020204020204" pitchFamily="34" charset="0"/>
      <p:regular r:id="rId70"/>
      <p:bold r:id="rId71"/>
      <p:italic r:id="rId72"/>
      <p:boldItalic r:id="rId73"/>
    </p:embeddedFont>
    <p:embeddedFont>
      <p:font typeface="Univers" panose="020B0503020202020204" pitchFamily="34" charset="0"/>
      <p:regular r:id="rId74"/>
      <p:bold r:id="rId7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097"/>
    <a:srgbClr val="456373"/>
    <a:srgbClr val="4ABAA5"/>
    <a:srgbClr val="D848CE"/>
    <a:srgbClr val="DA2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F122C-FEE8-494F-9CC1-921F4C34F2D2}" v="119" dt="2024-05-27T19:46:34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5310" autoAdjust="0"/>
  </p:normalViewPr>
  <p:slideViewPr>
    <p:cSldViewPr snapToGrid="0" showGuides="1">
      <p:cViewPr varScale="1">
        <p:scale>
          <a:sx n="84" d="100"/>
          <a:sy n="84" d="100"/>
        </p:scale>
        <p:origin x="63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5:58.5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16383,'39'0'0,"-7"0"0,-24 0 0,6 0 0,3 0 0,0 0 0,1 0 0,-2 0 0,-3 0 0,12 4 0,-15-3 0,9 2 0,-4-3 0,1 0 0,1 0 0,4 0 0,-11 4 0,8-4 0,-2 4 0,-3-4 0,9 0 0,-9 0 0,3 0 0,2 0 0,-5 3 0,6-2 0,-3 3 0,0-4 0,-1 0 0,1 0 0,0 0 0,3 0 0,-6 0 0,16 0 0,-18 0 0,18 0 0,-16 0 0,6 0 0,-3 3 0,6-2 0,-8 3 0,14-4 0,-18 0 0,16 0 0,-17 0 0,13 0 0,1 4 0,-5-3 0,3 4 0,-10-5 0,2 0 0,6 0 0,4 0 0,-5 0 0,0 0 0,-3 0 0,2 0 0,-1 0 0,2 0 0,-5 0 0,2 0 0,4 0 0,-5 0 0,7 0 0,-8 0 0,7 0 0,2 0 0,-9 0 0,15 0 0,-11 0 0,3 0 0,2 0 0,-13 0 0,9 3 0,-2-2 0,-3 2 0,9-3 0,-9 4 0,3-3 0,2 2 0,-1-3 0,-1 0 0,6 0 0,1 0 0,-4 0 0,6 0 0,-16 0 0,6 0 0,4 0 0,-2 0 0,9 4 0,-13-3 0,9 2 0,1 2 0,-1-4 0,3 3 0,-2-4 0,-9 0 0,8 0 0,-10 0 0,7 0 0,-2 0 0,2 0 0,-3 0 0,6 0 0,-8 0 0,8 0 0,-6 0 0,4 0 0,-4 0 0,6 0 0,-12 0 0,11 0 0,-7 0 0,5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7:01.6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16383,'69'0'0,"-9"0"0,-32 0 0,-10 0 0,-3 0 0,-3 0 0,7 0 0,-2 0 0,2 0 0,0 0 0,4 0 0,2 0 0,-6 0 0,-4 0 0,0 0 0,1 0 0,1 0 0,5 0 0,-13 0 0,20 0 0,6 0 0,-7 0 0,17 0 0,-34 0 0,10 0 0,0 0 0,-9 0 0,19 0 0,-17 0 0,12 0 0,-13 0 0,9 0 0,-5 0 0,6 0 0,-3 0 0,6 0 0,-2 0 0,7 0 0,0 0 0,10 0 0,-15 0 0,13 0 0,-21 0 0,18 0 0,-20 0 0,20 0 0,-26 0 0,16 0 0,-17 0 0,17 0 0,-16 0 0,15 0 0,-15 0 0,8 0 0,-2 0 0,7 0 0,-5 0 0,7 0 0,-15 0 0,11 0 0,-7 0 0,12 0 0,-9 0 0,2 0 0,3 0 0,-11 0 0,17 0 0,-17 0 0,20 0 0,-19 0 0,9 0 0,-6 0 0,-6 0 0,13 0 0,-9 0 0,6 0 0,-3 0 0,3 0 0,-6 0 0,12 0 0,-11 0 0,9 0 0,-1 0 0,2 0 0,-3 0 0,-3 0 0,-7 0 0,5 0 0,1 0 0,8 0 0,-8 0 0,2 0 0,-1 0 0,-5 0 0,20 0 0,-18 0 0,23 0 0,-17 0 0,3 0 0,-3 0 0,-9 0 0,27 0 0,-21 0 0,20 0 0,-22 0 0,11 0 0,-9 0 0,15 0 0,-19 0 0,8 0 0,-6 0 0,0 0 0,6 3 0,-4-2 0,1 3 0,33-4 0,-33 0 0,30 0 0,-41 0 0,-1 0 0,15 0 0,-10 0 0,9 0 0,-6 3 0,-5-2 0,12 3 0,-9-1 0,2-2 0,4 2 0,-6 1 0,6-3 0,-3 2 0,-1-3 0,1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7:04.53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16383,'99'0'0,"-23"0"0,-48 0 0,-18 0 0,11 0 0,1 0 0,10 0 0,-7 0 0,3 0 0,-6 0 0,-7 0 0,27 0 0,-30 0 0,20 0 0,-23 0 0,13 0 0,-8 0 0,19 0 0,-18 0 0,16 0 0,-14 0 0,3 0 0,5 0 0,-2 0 0,-2 0 0,11 0 0,-18 0 0,12 3 0,-13-2 0,12 3 0,-14-4 0,11 0 0,-7 0 0,2 0 0,2 0 0,0 0 0,-2 0 0,-2 0 0,17 0 0,-19 0 0,35 0 0,-35 0 0,32 0 0,-33 0 0,24 0 0,-26 0 0,26 0 0,-17 0 0,8 0 0,-9 0 0,5 0 0,-8 0 0,33 4 0,-33-3 0,56 8 0,-54-8 0,51 4 0,-41-5 0,25 0 0,-27 0 0,17 0 0,-27 0 0,38 0 0,-18 0 0,8 0 0,-4 0 0,-25 0 0,25 0 0,-23 0 0,27 0 0,-24 0 0,30 0 0,-32 0 0,22 0 0,-30 0 0,13 0 0,-2 0 0,7 0 0,-3 0 0,16 0 0,-24 0 0,22 0 0,-11 0 0,25 0 0,-6 0 0,12 4 0,-33-3 0,7 4 0,-9-5 0,-1 0 0,7 3 0,-13-2 0,3 2 0,3-3 0,-4 0 0,17 0 0,-16 4 0,23-3 0,-23 6 0,17-6 0,-22 2 0,15-3 0,-11 0 0,9 0 0,-11 0 0,6 0 0,-12 0 0,18 0 0,-16 0 0,9 0 0,-6 0 0,-5 0 0,12 0 0,-6 0 0,1 0 0,1 0 0,-6 0 0,4 0 0,3 0 0,-6 0 0,9 0 0,-9 0 0,3 0 0,8 0 0,-2 0 0,5 0 0,-7 0 0,-6 0 0,2 0 0,4 0 0,10 0 0,-5 4 0,5-4 0,-10 4 0,3-4 0,-7 0 0,4 0 0,-5 0 0,8 3 0,-9-2 0,8 3 0,-10-4 0,10 0 0,-4 0 0,1 0 0,-1 0 0,-8 0 0,12 0 0,-9 0 0,3 0 0,2 0 0,2 0 0,-3 0 0,9 0 0,-17 0 0,20 0 0,-4 0 0,1 0 0,-8 0 0,-15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7:08.98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16383,'37'0'0,"-5"0"0,-24 0 0,3 0 0,15 0 0,-11 0 0,14 0 0,-21 0 0,7 0 0,4 0 0,-5 0 0,8 0 0,-10 0 0,4 0 0,3 0 0,-6 0 0,9 0 0,-9 0 0,3 0 0,2 0 0,-5 0 0,6 0 0,0 3 0,-5-2 0,4 2 0,7-3 0,1 0 0,28 0 0,-19 0 0,22 0 0,-34 0 0,32 0 0,-40 0 0,43 0 0,-44 0 0,34 0 0,-26 0 0,22 0 0,-12 0 0,12 0 0,-18 0 0,31 0 0,-38 0 0,43 0 0,-31 0 0,18 0 0,-21 0 0,17 0 0,-31 0 0,28 4 0,-22-3 0,14 2 0,-9-3 0,10 0 0,-10 0 0,22 0 0,-20 4 0,29-3 0,-28 2 0,40-3 0,-41 0 0,45 0 0,-46 0 0,31 0 0,-35 0 0,13 0 0,-25 0 0,16 0 0,-17 0 0,19 0 0,-16 0 0,23 4 0,-24-4 0,11 4 0,0-4 0,-1 0 0,14 0 0,2 4 0,-15-3 0,13 4 0,-21-5 0,9 0 0,-7 0 0,3 0 0,-6 0 0,5 0 0,-2 0 0,-3 0 0,9 0 0,-6 0 0,1 0 0,1 0 0,-6 0 0,4 0 0,3 0 0,-6 0 0,6 0 0,-4 0 0,-2 0 0,9 0 0,-9 0 0,6 0 0,-3 0 0,3 0 0,8 4 0,-6-3 0,8 4 0,-9-5 0,-3 0 0,8 3 0,-11-2 0,12 3 0,-9-4 0,-1 0 0,2 0 0,-5 0 0,6 0 0,-3 0 0,0 0 0,-1 0 0,1 0 0,0 0 0,-1 0 0,1 0 0,0 0 0,-1 0 0,1 0 0,0 0 0,-1 0 0,1 0 0,0 0 0,0 0 0,-1 0 0,1 0 0,0 0 0,-1 0 0,1 0 0,0 3 0,-1-2 0,1 3 0,0-4 0,-1 0 0,1 3 0,0-2 0,0 2 0,-1-3 0,1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7:14.74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16383,'39'0'0,"3"0"0,-32 0 0,11 0 0,1 0 0,-4 0 0,4 0 0,0 0 0,8 0 0,-7 0 0,19 0 0,-21 0 0,19 0 0,-15 0 0,31 0 0,-27 0 0,22 0 0,-27 0 0,-5 0 0,5 0 0,-9 0 0,27 0 0,-25 0 0,14 0 0,-11 0 0,-3 0 0,13 0 0,4 0 0,-11 0 0,26 0 0,-36 0 0,35 0 0,-35 0 0,45 0 0,-42 0 0,52 0 0,-49 0 0,33 0 0,-37 0 0,23 0 0,-16 0 0,15 0 0,-17 0 0,13 0 0,-22 0 0,28 0 0,-23 0 0,23 0 0,-24 0 0,30 0 0,-31 0 0,28 0 0,-32 0 0,19 0 0,-15 0 0,12 0 0,-3 0 0,2 0 0,4 0 0,5 0 0,-5 0 0,4 0 0,-16 0 0,24 0 0,-13 0 0,24 0 0,-18 0 0,4 0 0,-4 0 0,8 0 0,-4 0 0,4 0 0,-8 0 0,-10 0 0,7 0 0,-16 0 0,38 0 0,-34 0 0,29 0 0,-27 0 0,20 0 0,-9 0 0,23 0 0,-15 0 0,3 0 0,-17 0 0,10 0 0,-24 0 0,37 0 0,-36 0 0,32 0 0,-30 0 0,18 0 0,-13 0 0,7 0 0,-10 0 0,16 0 0,-5 0 0,8 0 0,5 0 0,-6 0 0,1 0 0,8 0 0,-20 0 0,17 0 0,-23 0 0,12 0 0,-13 0 0,8 0 0,-15 0 0,12 0 0,-10 0 0,4 0 0,3 0 0,11 0 0,-7 0 0,23 0 0,-20 0 0,19 0 0,-17 0 0,12 0 0,-4 0 0,6 0 0,-1 0 0,-9 0 0,8 0 0,-14 0 0,17 0 0,-7 0 0,6 0 0,12 0 0,-19 0 0,15 0 0,-22 5 0,6-4 0,-7 3 0,-3-4 0,5 0 0,-11 0 0,18 0 0,-14 0 0,15 0 0,-6 0 0,-3 0 0,5 0 0,-19 0 0,11 0 0,-12 0 0,10 0 0,-10 0 0,9 0 0,-6 0 0,4 0 0,13 0 0,-14 0 0,13 0 0,-12 0 0,7 5 0,0-4 0,-3 3 0,6-4 0,-13 0 0,9 0 0,-9 0 0,12 0 0,-7 0 0,21 0 0,-10 0 0,22 0 0,-21 0 0,13 0 0,-15 0 0,-8 0 0,1 0 0,-13 0 0,0 0 0,10 0 0,-5 0 0,7 0 0,2 0 0,-6 0 0,0 0 0,-2 0 0,-2 0 0,-3 0 0,9 0 0,-9 0 0,2 0 0,4 0 0,-6 0 0,6 0 0,-3 0 0,-1 0 0,1 0 0,0 0 0,-1 0 0,1 0 0,0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7:17.17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0 16383,'39'0'0,"-4"0"0,-26 0 0,6 0 0,10 0 0,-9 0 0,12 0 0,-19 0 0,23 0 0,-19 0 0,43 0 0,-42 0 0,31 0 0,-31 0 0,19 4 0,-15-3 0,5 2 0,-8-3 0,-3 0 0,7 0 0,-2 0 0,2 0 0,-3 0 0,3 0 0,-3 0 0,11 0 0,-13 0 0,11 0 0,-16 0 0,13 0 0,-9 0 0,7 0 0,-5 0 0,1 0 0,0 0 0,-1 0 0,7 5 0,-8-4 0,7 7 0,-5-7 0,1 2 0,2 1 0,0-3 0,-6 2 0,12-3 0,-14 0 0,14 0 0,-15 0 0,11 0 0,-8 0 0,14 0 0,-10 0 0,13 4 0,-16-4 0,18 4 0,-21-4 0,15 0 0,-11 0 0,-2 0 0,9 0 0,-9 0 0,3 0 0,2 0 0,-5 0 0,6 0 0,-3 0 0,0 0 0,-1 0 0,1 0 0,0 0 0,0 0 0,-1 0 0,1 0 0,0 0 0,-1 0 0,1 0 0,0 0 0,-1 0 0,1 0 0,0 0 0,-1 0 0,1 0 0,0 0 0,0 0 0,-1 0 0,1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1:03:51.76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1 125 16383,'79'0'0,"1"0"0,-28 0 0,-2 0 0,18 0 0,-3 0 0,5 0 0,6 0 0,3 0 0,20 0 0,-26 0 0,9 0 0,-10 0 0,28 0 0,-3 0 0,-2 0 0,-2 0 0,-41 0 0,-3 0 0,0 0 0,-27 0 0,9 0 0,-18 0 0,32 0 0,-33 0 0,33 0 0,-32 0 0,33 0 0,-24 0 0,5 0 0,5 0 0,-21 0 0,11 0 0,-4 0 0,3 0 0,-1 0 0,19 0 0,-26 0 0,45 0 0,-32 0 0,26 0 0,-18 0 0,-9 0 0,5 0 0,-1 0 0,-9 0 0,15 0 0,-15 0 0,18 0 0,7 0 0,5 0 0,-4 0 0,-1 0 0,-17 0 0,12 0 0,-21 0 0,10 0 0,-17 0 0,68 0 0,-21 0 0,38 0 0,-21 0 0,-30 0 0,46 4 0,-23-3 0,-1 2 0,-11-3 0,-26 0 0,11 0 0,-17 0 0,14 0 0,-14 0 0,19 5 0,-17-4 0,21 7 0,-22-7 0,57 2 0,-2-3 0,-3 0 0,-8 0 0,-38 0 0,3 0 0,-11 0 0,21 0 0,-30 0 0,32 0 0,-22 0 0,26 0 0,-23 0 0,10 0 0,-16 0 0,13 0 0,5 0 0,-2 0 0,-5 0 0,1 0 0,-12 0 0,16 0 0,-17 0 0,23 0 0,-15 0 0,8 0 0,-17 0 0,3 0 0,-6 0 0,67 0 0,-44 0 0,46 0 0,-59 0 0,-7 0 0,3 0 0,-7 0 0,17 0 0,-4 0 0,12 0 0,-13 0 0,18 0 0,-25 0 0,32 0 0,-10 0 0,7 0 0,-2 0 0,-10 0 0,0 0 0,5 0 0,0 0 0,32 0 0,-21 0 0,40 4 0,-26-4 0,-8 4 0,4-4 0,-25 0 0,6 0 0,-13 0 0,8 0 0,-3 0 0,8 0 0,-13 0 0,3 0 0,-7 0 0,10 0 0,-7 0 0,-1 0 0,-10 0 0,7 0 0,17 0 0,16 0 0,14 0 0,-5 0 0,-2 0 0,-11 0 0,8 0 0,-18 0 0,-5 0 0,6 0 0,-13 0 0,18 0 0,-11 0 0,-2 0 0,5 0 0,-11 0 0,6 0 0,6 0 0,-4 0 0,4 0 0,-1 0 0,2 0 0,6 0 0,3 0 0,-2 0 0,-6 0 0,10 0 0,-11 0 0,-10 0 0,-4 0 0,-5 0 0,-1 0 0,18 0 0,-18 0 0,25 0 0,-7 0 0,45 0 0,-15 0 0,2 0 0,-34 0 0,-9 0 0,-14 0 0,18 0 0,-20 0 0,26 0 0,-12 0 0,30 0 0,-16 0 0,20 0 0,-16 0 0,3 0 0,-17 0 0,14 0 0,-7 0 0,14 0 0,3 0 0,-7 0 0,11 0 0,-8 0 0,-2 0 0,-10 0 0,8 0 0,1 0 0,10 0 0,-14 0 0,16 0 0,-15 0 0,16 0 0,-5 0 0,-7 0 0,-3 0 0,-4 0 0,25 0 0,-8 0 0,-1 0 0,10 0 0,-4 0 0,-1 0 0,32 0 0,-44 0 0,16 0 0,-24 0 0,-5 0 0,46 0 0,-36 0 0,6 0 0,1 0 0,3-5 0,13 0 0,-21-1 0,-3-2 0,-17 8 0,17-8 0,-7 7 0,-1-7 0,1 7 0,8-7 0,10 7 0,5-4 0,-3 5 0,-15 0 0,3-3 0,-14 2 0,6-6 0,-16 6 0,6-7 0,5 7 0,10-3 0,-7 0 0,6 3 0,-9-2 0,3 3 0,1 0 0,5 0 0,2 0 0,-12 0 0,12 0 0,-8-5 0,-3 4 0,4-7 0,-2 7 0,-4-2 0,26 3 0,-15 0 0,21 0 0,-20 0 0,14 0 0,-26-4 0,0 0 0,14-4 0,-7 4 0,30-4 0,-39 7 0,39-8 0,-39 8 0,48-4 0,-43 2 0,31 2 0,-36-3 0,24 4 0,-20 0 0,10 0 0,4 0 0,-4 0 0,2 0 0,-2 0 0,-11 0 0,20 0 0,-21 0 0,22 0 0,-18 0 0,8 0 0,-17 0 0,12 0 0,-10 0 0,5 0 0,-9 0 0,1 0 0,-3 0 0,14 0 0,-12 0 0,11 4 0,-16 0 0,12 5 0,-8-4 0,1-1 0,-10-4 0,9 0 0,0 4 0,15-3 0,-8 5 0,5-1 0,-9-1 0,0 3 0,-6-6 0,-3 6 0,-3-6 0,11 2 0,-3-3 0,4 4 0,-2 0 0,-2 1 0,4-2 0,-5-3 0,-7 0 0,-5 0 0,0 0 0,-2 0 0,6 0 0,-3 4 0,0-4 0,-1 4 0,1-4 0,0 0 0,-1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5:58.7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16383,'38'0'0,"15"0"0,-43 0 0,14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00.3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16383,'47'0'0,"37"0"0,-64 0 0,33 0 0,-45 0 0,-1 0 0,15 0 0,-10 0 0,9 0 0,-6 0 0,-2 0 0,13 0 0,-5 0 0,6 0 0,-10 0 0,1 0 0,-2 0 0,14 0 0,4 0 0,-2 0 0,7 0 0,-23 0 0,8 0 0,-9 0 0,2 0 0,-1 0 0,3 0 0,-7 0 0,4 0 0,3 0 0,-6 0 0,9 0 0,-9 0 0,2 0 0,4 0 0,-6 0 0,6 0 0,-3 0 0,3 0 0,-6 0 0,5 0 0,-2 0 0,-3 4 0,12-4 0,-14 4 0,7-4 0,-3 0 0,-2 0 0,6 0 0,-3 3 0,0-2 0,-1 3 0,4-1 0,-6-2 0,6 3 0,-4-4 0,-1 0 0,7 0 0,-8 0 0,3 0 0,2 0 0,-5 0 0,7 0 0,-5 0 0,1 0 0,0 0 0,-1 0 0,1 0 0,0 0 0,-1 0 0,1 0 0,0 0 0,0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09.6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16383,'39'0'0,"-4"0"0,-26 0 0,6 0 0,7 0 0,6 0 0,0 0 0,18 3 0,-29-2 0,35 3 0,-29 0 0,14-3 0,-7 4 0,-3-5 0,-6 0 0,21 0 0,-28 0 0,28 0 0,-32 0 0,22 0 0,-20 0 0,16 0 0,-18 0 0,22 0 0,-19 0 0,19 0 0,-23 0 0,17 0 0,-16 0 0,15 0 0,-15 0 0,15 0 0,-15 0 0,15 0 0,-12 0 0,9 0 0,-5 0 0,2 0 0,3 0 0,-5 0 0,2 0 0,-1 0 0,-8 0 0,12 0 0,-9 0 0,6 0 0,-3 0 0,-1 0 0,1 0 0,0 0 0,-1 0 0,1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10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16383,'39'0'0,"-7"0"0,-24 0 0,3 0 0,8 0 0,-5 0 0,13 0 0,-17 0 0,8 0 0,0 0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16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16383,'42'0'0,"-9"0"0,-21 0 0,-5 0 0,15 0 0,-11 0 0,11 0 0,-7 0 0,-2 0 0,10 0 0,-7 0 0,0 0 0,2 0 0,-5 0 0,7 0 0,2 0 0,-8 0 0,5 0 0,-5 0 0,-1 0 0,7 0 0,-5 0 0,5 0 0,-7 0 0,5 4 0,-2-3 0,-3 2 0,8-3 0,-7 0 0,1 0 0,4 0 0,-3 0 0,1 4 0,1-3 0,-6 2 0,4-3 0,3 0 0,-6 0 0,9 4 0,-9-4 0,3 4 0,5-4 0,-10 0 0,11 0 0,-10 0 0,4 0 0,3 0 0,-6 0 0,5 0 0,-2 0 0,-3 0 0,9 0 0,-9 0 0,3 0 0,2 0 0,-5 0 0,6 0 0,-3 0 0,-1 0 0,1 0 0,0 0 0,0 0 0,-1 0 0,1 0 0,0 0 0,-1 0 0,1 0 0,0 0 0,-1 0 0,1 0 0,0 3 0,-1-2 0,1 3 0,0-1 0,0-2 0,-1 3 0,1-4 0,0 0 0,6 0 0,-8 0 0,8 0 0,-10 0 0,4 0 0,3 0 0,-6 0 0,5 0 0,-2 0 0,-3 0 0,9 0 0,-5 0 0,-1 0 0,2 0 0,-5 0 0,2 0 0,5 0 0,-7 0 0,11 0 0,-13 0 0,13 0 0,-11 0 0,3 0 0,2 0 0,-5 0 0,7 0 0,-1 0 0,-3 0 0,4 0 0,-5 0 0,4 0 0,-6 0 0,6 0 0,-4 0 0,-1 0 0,7 0 0,-8 0 0,3 0 0,6 0 0,-12 0 0,12 0 0,-10 0 0,4 0 0,3 0 0,-6 0 0,6 0 0,-4 0 0,-2 0 0,13 3 0,-9-2 0,7 2 0,-5-3 0,0 4 0,-6-3 0,9 2 0,-9-3 0,13 0 0,-8 0 0,11 0 0,-8 0 0,19 0 0,-16 0 0,12 0 0,-9 0 0,-2 4 0,2-3 0,-8 2 0,-6-3 0,5 0 0,-2 0 0,4 0 0,-4 0 0,-1 0 0,1 0 0,4 0 0,0 0 0,-5 0 0,0 0 0,1 0 0,4 0 0,-3 0 0,4 0 0,-8 0 0,7 0 0,-1 0 0,4 0 0,-5 0 0,7 0 0,-12 0 0,13 0 0,-13 4 0,5-4 0,-3 4 0,-2-4 0,6 0 0,-3 0 0,9 0 0,-10 0 0,10 0 0,-13 0 0,4 0 0,3 0 0,-6 0 0,5 0 0,-2 0 0,-3 0 0,9 0 0,-9 0 0,3 0 0,2 0 0,1 0 0,9 0 0,6 0 0,1 0 0,12 4 0,-3-2 0,2 2 0,1 0 0,-20-2 0,2 2 0,-14-4 0,-6 0 0,16 0 0,-10 0 0,11 0 0,-14 0 0,13 0 0,-10 0 0,10 0 0,1 0 0,-1 3 0,6-2 0,-1 3 0,1-4 0,11 0 0,11 4 0,-7-3 0,-8 4 0,-7-5 0,-20 0 0,11 0 0,-8 0 0,3 3 0,0-2 0,8 6 0,-11-6 0,5 3 0,-4-4 0,-3 0 0,14 0 0,-4 3 0,12-2 0,-6 6 0,0-6 0,-5 2 0,0-3 0,-3 0 0,10 0 0,-2 0 0,3 0 0,10 0 0,-15 0 0,15 4 0,-17 0 0,-4 0 0,2 0 0,-2-4 0,1 0 0,2 0 0,-1 3 0,3 2 0,-1-1 0,12 0 0,-10-4 0,8 0 0,-11 0 0,-1 3 0,-2-2 0,4 2 0,-1-3 0,-3 0 0,10 4 0,-12-3 0,9 2 0,-5-3 0,-8 0 0,4 0 0,-10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19.8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50 16383,'38'0'0,"-6"0"0,-24 0 0,3 0 0,8 0 0,-5 0 0,20 0 0,-22 0 0,40 0 0,-38 0 0,51 0 0,-40 0 0,32 0 0,-25 0 0,12 0 0,-18 0 0,6 0 0,-15 0 0,12 0 0,-14 0 0,17 0 0,-11 0 0,16 0 0,-5 0 0,6 0 0,-8 0 0,11 0 0,-18 0 0,15 0 0,-27 0 0,17 0 0,-17 0 0,18 0 0,-19 0 0,29-5 0,-26 1 0,22-2 0,-22 3 0,16 3 0,-14-4 0,18 3 0,-20-2 0,20 3 0,-18 0 0,16 0 0,-20 0 0,21 0 0,-21 0 0,22 0 0,-23 0 0,19 0 0,-19 0 0,19 0 0,-18 0 0,14 0 0,-16 0 0,13 0 0,-9 0 0,6 0 0,-3 0 0,0 0 0,-1 0 0,5 0 0,-7 0 0,12 0 0,-15 0 0,9 0 0,-4 0 0,1 0 0,1 0 0,5 0 0,-13 0 0,16 0 0,-14 0 0,7 0 0,-3 0 0,11 0 0,-3 0 0,13 0 0,-12 0 0,-4 0 0,2 0 0,-14 0 0,14 0 0,-4 0 0,12 0 0,-12 0 0,10 0 0,-14 0 0,5 0 0,-4 0 0,4 0 0,-1 0 0,12 0 0,-13 0 0,6 0 0,-8 0 0,11 0 0,-8 0 0,8 0 0,-11 0 0,1 0 0,0 0 0,10 0 0,-8 0 0,12 0 0,-17 0 0,18 0 0,-19 0 0,20 0 0,-22 0 0,5 0 0,6 0 0,-9 0 0,16 0 0,-14 0 0,12 0 0,-5 0 0,12 0 0,-11 0 0,7 0 0,-16 0 0,5 0 0,1-4 0,-5 4 0,8-4 0,-10 4 0,7 0 0,-2 0 0,12 0 0,-11 0 0,4 0 0,-4 0 0,-1 0 0,0 0 0,4 0 0,-8 0 0,7 0 0,2 0 0,-4 0 0,1 0 0,-1-3 0,5 2 0,-1-6 0,7 6 0,-9-3 0,0 4 0,3 0 0,0 0 0,-5 0 0,10 0 0,-14 0 0,9 0 0,-11 0 0,3 0 0,7 0 0,0 0 0,4 0 0,7 0 0,-14 0 0,11 0 0,-14 0 0,-1 0 0,1 0 0,3 0 0,-2 0 0,2 0 0,0 0 0,5 0 0,-7 0 0,5 0 0,-6 0 0,4 0 0,0 0 0,-5 0 0,0 0 0,1 0 0,0 0 0,4 0 0,-5 0 0,1 0 0,0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37.9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 16383,'42'0'0,"-9"0"0,-22 0 0,1 0 0,10 0 0,-7 0 0,7 0 0,-7 0 0,-6 0 0,17 0 0,-12 0 0,5 0 0,2 0 0,0 0 0,47 0 0,-37 0 0,28 0 0,-40 0 0,2 0 0,9 0 0,-2 0 0,-8 0 0,9 0 0,-19 0 0,23 0 0,-22 0 0,31 0 0,-29 0 0,22 0 0,-15 0 0,0 0 0,-1 0 0,6 0 0,-14 0 0,25 0 0,-14 0 0,23 0 0,-18 0 0,25 0 0,-31 0 0,49 0 0,-50 0 0,52 0 0,-57 0 0,46 0 0,-47 0 0,47 0 0,-46 0 0,23 0 0,-13 0 0,1 0 0,39 0 0,-28 0 0,32 3 0,-36-2 0,15 7 0,-16-7 0,12 4 0,-19-5 0,25 0 0,-23 0 0,31 0 0,-25 0 0,39 0 0,-36 0 0,42 0 0,-49 0 0,24 2 0,4 2 0,-7 3 0,18-2 0,1-2 0,-17 3 0,42-1 0,-65-4 0,58 3 0,-47-4 0,44 0 0,-44 0 0,24 0 0,-17 0 0,33 0 0,-31 0 0,28 0 0,-30 0 0,9 0 0,2 0 0,-1 0 0,-3 0 0,-3 0 0,-18 0 0,39 0 0,-42 0 0,33 0 0,-38 0 0,13 0 0,-8 0 0,7 0 0,-5 0 0,13 0 0,-13 0 0,12 0 0,-12 0 0,22 0 0,-29 0 0,17 0 0,-19 0 0,22 0 0,-17 0 0,18 0 0,-22 0 0,11 0 0,3 0 0,13 0 0,-23 0 0,10 0 0,39 0 0,-42 0 0,43 0 0,-50 0 0,-13 0 0,14 0 0,-16 0 0,12 0 0,-7 0 0,12 0 0,-12 0 0,7 0 0,-12 0 0,10 0 0,-7 0 0,7 0 0,-6 0 0,12 0 0,-8 0 0,23 0 0,-21 0 0,13 0 0,-10 0 0,0 0 0,-4 0 0,4 0 0,-12 0 0,25 0 0,-9 0 0,15 0 0,0 0 0,-12 0 0,11 0 0,1 0 0,3 0 0,2 0 0,-2 0 0,-19 0 0,5 0 0,6 0 0,-6 0 0,15 0 0,-2 0 0,-6 0 0,3 0 0,-13 0 0,6 0 0,9 0 0,-2 0 0,11 0 0,-13 0 0,-6 0 0,4 0 0,-2 0 0,-2 0 0,33 0 0,-29 0 0,16 0 0,-20 0 0,3 0 0,-6 0 0,10 0 0,-18 0 0,19 0 0,-17 0 0,9 0 0,-2 0 0,-15 0 0,36 0 0,-29 0 0,27 0 0,-14 0 0,-7 0 0,5 0 0,-6 0 0,21 0 0,-17 0 0,19 0 0,-29 0 0,12 0 0,-8 0 0,-2 0 0,10 0 0,-1 0 0,7 0 0,-1 0 0,-11 0 0,19 0 0,-13 0 0,11 0 0,-3 0 0,-12 0 0,13 0 0,-8 0 0,4 0 0,10 0 0,-14 0 0,19 0 0,-13 0 0,3 0 0,1 0 0,-6 0 0,-4 0 0,4 0 0,9 0 0,3 0 0,-5 0 0,11 0 0,-16 0 0,11 0 0,-6 0 0,-4 0 0,-5 0 0,8 0 0,-8 0 0,2 0 0,9 0 0,-9 0 0,14 0 0,3 5 0,-7-4 0,-2 3 0,-6-4 0,1 0 0,-3 0 0,51 0 0,-42 0 0,1 0 0,1 0 0,1 0 0,26 0 0,-17 0 0,2 0 0,-8 0 0,-4 0 0,-7 0 0,1 0 0,-6 0 0,2 0 0,-14 0 0,4 0 0,4 0 0,-6 0 0,17 0 0,-3 0 0,2 0 0,1 0 0,-14 0 0,5 0 0,-12 0 0,15 0 0,-15 0 0,-3 0 0,-1 0 0,0 0 0,2 0 0,5 0 0,-2 0 0,3 0 0,20 0 0,5 0 0,24 0 0,-4 0 0,7 0 0,-30 0 0,-2 0 0,0 0 0,-1 0 0,45 0 0,-44 0 0,-1 0 0,-2 0 0,-4 0 0,-1 0 0,-1 0 0,-10 0 0,23 0 0,-9 0 0,10 0 0,3 0 0,-14 0 0,8 0 0,-4 0 0,-9 0 0,9 0 0,-13 0 0,2 0 0,-6 0 0,-4 0 0,2 4 0,4-3 0,13 2 0,11-3 0,23 0 0,-21 0 0,9 0 0,-23 0 0,4 0 0,2 0 0,-2 0 0,9 0 0,-3 0 0,5 0 0,2 0 0,-12 0 0,16 0 0,-21 0 0,25 0 0,-25 0 0,18 0 0,-20 0 0,7 0 0,-17 0 0,4 0 0,-4 0 0,-12 0 0,11 0 0,-16 0 0,9 0 0,-2 0 0,4 0 0,0 0 0,-1 0 0,0 0 0,10 0 0,-3 0 0,17 0 0,-17 0 0,14 0 0,-14 0 0,17 0 0,4 0 0,1 0 0,11 0 0,-29 0 0,19 5 0,-23-4 0,21 3 0,-25-4 0,2 0 0,-12 0 0,-7 0 0,9 0 0,-9 0 0,2 0 0,4 0 0,-6 0 0,6 0 0,-3 0 0,-1 0 0,1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3T10:36:45.26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81 16383,'42'0'0,"-4"0"0,-29 0 0,12 0 0,3 0 0,20 0 0,-14 0 0,29 0 0,-38 0 0,41 0 0,-40 0 0,37-4 0,-38 2 0,42-6 0,-45 6 0,38-2 0,-34 4 0,22-4 0,-12 2 0,30-2 0,-36 4 0,36-4 0,-49 4 0,42-4 0,-31 4 0,40-4 0,-36 3 0,37-4 0,-36 5 0,42 0 0,-43 0 0,38 0 0,-38 0 0,39 0 0,-38 0 0,43 0 0,-42 0 0,44 0 0,-39 0 0,32 0 0,-39 0 0,37 0 0,-46 0 0,29 0 0,-17 0 0,1 0 0,26 0 0,-34 0 0,25 0 0,9 0 0,-4 0 0,1 0 0,0 0 0,1 0 0,15 0 0,-8 0 0,-25 0 0,51 0 0,-52 0 0,20 0 0,4 0 0,8 0 0,14 0 0,3 0 0,8 0 0,-22 0 0,11 0 0,-9 0 0,-21 0 0,0 0 0,13 0 0,7 0 0,-8 0 0,-13 0 0,-3 0 0,13 0 0,-1 0 0,21 0 0,-10 0 0,-1 0 0,7 0 0,13 0 0,1 0 0,2 0 0,-28 0 0,8 0 0,-10 0 0,24 0 0,-17 0 0,12 0 0,-13 0 0,19 0 0,-24 1 0,9 1 0,-9 1 0,17 5 0,3-4 0,-3 0 0,-26 2 0,-3-5 0,0-2 0,5 1 0,28 0 0,-10 0 0,4 0 0,1 0 0,-24 0 0,32 0 0,-11 0 0,-18 0 0,0 0 0,-17 0 0,-19 0 0,27 0 0,-19 0 0,16 0 0,-11 0 0,14 0 0,-18 0 0,28 0 0,-6 0 0,12 0 0,-14 0 0,-3 0 0,-2 0 0,50 0 0,-62 0 0,29 0 0,-18 0 0,23 0 0,-33 0 0,25 0 0,4 0 0,-1 0 0,11 0 0,6 0 0,-26 0 0,1 0 0,29 4 0,1-1 0,-25-2 0,-2 0 0,12 3 0,-4-1 0,11-3 0,-27 0 0,-9 0 0,-20 0 0,-6 0 0,2 0 0,-4 0 0,1 0 0,0 0 0,-1 0 0,1 0 0,0 0 0,0 0 0,-1 0 0,1 0 0,0 0 0,-1-3 0,1 2 0,0-2 0,-1 3 0,11 0 0,5 0 0,12 0 0,-8 0 0,5 0 0,-4 0 0,3 0 0,-7 0 0,-3 0 0,-3 0 0,6 0 0,6 0 0,-1 0 0,22 0 0,-13 0 0,23 0 0,-22 0 0,5 0 0,4 0 0,-8 0 0,14 0 0,-19 0 0,22 0 0,-29 0 0,24 0 0,-14 0 0,2 0 0,11 0 0,-23 0 0,8 0 0,-15 0 0,1 0 0,-3 0 0,4 0 0,1 0 0,18 0 0,-21 0 0,20 0 0,-34 0 0,31 0 0,-29 0 0,29 0 0,5 0 0,-3 0 0,35 0 0,-7 0 0,-7 0 0,4 0 0,-11 0 0,-12 0 0,9 0 0,-4 0 0,0 0 0,7 0 0,-5 0 0,5 0 0,-7 0 0,31 0 0,-15 0 0,0 0 0,-3 0 0,-7 0 0,-4 0 0,31 0 0,-13 0 0,1 0 0,5 0 0,-46 0 0,15 0 0,-8 0 0,15 0 0,-18 0 0,39 0 0,-40 0 0,28 0 0,-7 0 0,-15 0 0,8 0 0,3 0 0,-3 0 0,15 0 0,-5 0 0,-5 0 0,-1 0 0,8 0 0,2 0 0,14 0 0,-11 0 0,5 0 0,-5 0 0,-6 0 0,3 0 0,-15 0 0,9 0 0,-16 0 0,17 0 0,-29 0 0,25 0 0,-17 0 0,7 0 0,25 0 0,-27 0 0,30 0 0,-27 0 0,-5 0 0,17-5 0,-17 4 0,17-3 0,-14 4 0,-4 0 0,1 0 0,-4 0 0,4 0 0,9 0 0,-7 0 0,20 0 0,-23 0 0,19 0 0,-10 0 0,14 0 0,6 0 0,-2 0 0,-10 0 0,4 0 0,-5 0 0,-6 0 0,33 0 0,-36 0 0,27 0 0,-22 0 0,-12 0 0,18 0 0,-18 0 0,19 0 0,-4 0 0,-10 0 0,15 0 0,-13 0 0,28 0 0,-23 0 0,19 0 0,-22 0 0,13 0 0,-15 0 0,14 0 0,-2 0 0,22 0 0,-10 0 0,7 0 0,-22 0 0,6 0 0,5 0 0,-13 0 0,9 0 0,-20 0 0,12 0 0,0 0 0,12 0 0,5 0 0,-8 0 0,0 0 0,-31 0 0,15 0 0,-4 0 0,14 0 0,5 0 0,-14 0 0,6 0 0,-2 0 0,15 0 0,-5 0 0,-7 0 0,-1 0 0,-9 0 0,18 0 0,-16 0 0,9 0 0,-6 0 0,-12 0 0,24 0 0,-22-4 0,6 3 0,-1-2 0,-1-2 0,-5 4 0,18-3 0,-15-1 0,16 4 0,1-3 0,-8 4 0,-4 0 0,-11 0 0,5-4 0,-10 3 0,10-6 0,-8 6 0,9-6 0,-7 7 0,4-4 0,-7 4 0,-7 0 0,6 0 0,-2-3 0,-4 2 0,13-3 0,-8 4 0,9 0 0,-10 0 0,-1 0 0,-4 0 0,4 0 0,-2 0 0,1 0 0,1 0 0,-2 0 0,2 0 0,-4 0 0,-3 0 0,3 0 0,-3 0 0,7 0 0,3 0 0,-12 0 0,46 1 0,39 0 0,7 0 0,-28 0 0,2 0 0,-2-1 0,28 2 0,-15-1 0,-56-1 0,-53 0 0,-36 0 0,20 0 0,-29 0 0,33 0 0,-3 0 0,13 0 0,-3 0 0,-14 0 0,10 0 0,-17 0 0,11 0 0,-6 0 0,3 0 0,-6 0 0,9 0 0,1 0 0,9 4 0,7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5828F-D596-4116-A05E-32608F27922D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801C8-8ABE-479F-A3F6-1D606273FA4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60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A4FA0-5474-4FFB-818E-EB32A76A1D83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28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801C8-8ABE-479F-A3F6-1D606273FA4C}" type="slidenum">
              <a:rPr lang="es-ES" smtClean="0"/>
              <a:pPr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6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3585F-36AE-1E13-AD7D-E45BFFA74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1EFFF9-DA89-BB06-5B60-A94362FB3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40923-F82D-EEB2-CFFF-FDC92B17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D02212-DF1E-9929-F6DA-DA527A8D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9F1C3E-43CD-0261-4E8A-6B66E6E8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58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93BA8-B1A8-D304-D7BE-771E4EB99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40B9B8-5FF9-E405-0628-04883CE61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5568D-015C-5D2C-EA3D-2EC95D3E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AE560B-C6C8-762C-6F21-0740C269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80D51C-6DD9-2D85-73A4-C913D3C3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202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CD5331-5272-5FBA-C34D-7F04A2727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7951E4-97D8-9B78-3D5B-260299748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EB6144-25F9-8359-2C5D-F7F3BDBF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125678-B1B5-0B75-BD57-80357031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A69BB6-77E4-F367-9CFE-94946729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62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736B3-40F6-2D45-BF7F-525D828B6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74E046-1EAA-214D-9B57-14ECA97EA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9CEFC-69DB-0B48-A3DA-B0F1A0B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79F6-0C60-4D42-BBB3-3E8DB0F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D37F3-89AE-0240-9D78-F715466B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29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5DCE0-B4F3-C844-A3A1-56ABBD76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3ECBC-E927-2243-B081-F819CB58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7CA2C-64F1-F84D-856D-BA87100F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BA5B4-0000-F747-A1AC-D07F9724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8F9F7-31FD-D74E-9F11-4493FDA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235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802E3-51EC-A04D-9CA1-2B67A7AD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1BC6B3-2B7D-384B-8604-F4D34E5FB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8B023D-E061-D946-9821-2ADF77A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31AFF5-9009-CE45-9DE9-8FD6EBC6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C3D51A-4A09-9744-8159-7889E3E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54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C6945-1568-8845-95CF-FFCB9C2A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E1E1F4-F34D-F445-9689-765790EAE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75E2C-A17F-F44F-9A7F-74BF9209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AC1545-65C9-8A48-9E64-815822D0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96BEE7-D539-5F48-89CE-89614FC1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16A43D-5DE1-E042-811F-81660A1A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63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ED851-A9F4-9747-9E29-B9FACFA2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89DC0F-58F6-1A43-9D36-647A33AC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80EF9E-7B71-EF4C-A699-FC91532E3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FDC15C-9F57-1E4D-BF8F-A0C9DBEC6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34F740-16BB-6440-A3D1-1192C461E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899E7B-184F-9B4F-8544-C52C11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B17A09-C899-3944-846E-2DBC1E2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B26784-E3F4-C34D-8033-57AEC302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48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57913-1F2F-764A-B02A-E2467F94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A37794-57C2-604E-A582-2A40F6C4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FEC3C8-F9C1-C848-85C8-C0B68B06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282D42-0F19-3347-AA7B-3279B1A0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768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19B7CC-7DFA-9142-BD0B-55133BEA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EB3E9A-5FC8-1C42-A285-BF8BCA85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78F795-5411-E342-8326-FB9A027E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50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4BE00-ABDC-6B4B-9B47-6F3E124F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57956-8DF3-274A-8E28-FF7BE102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9474AA-81D5-234F-B70F-249C20F6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D4B0A8-9EFF-A54B-A29D-9D2E0D52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1AAB6D-D841-2242-9954-A3955FA2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33461-F991-004D-9A5D-720885D7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88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F15C4-0B55-71CD-4081-45CB4785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FDE1EB-E1C1-B4D1-803E-EB19D208C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D6C23-411E-169D-CB53-AB8ED525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62D50-DDC8-6DAD-EDBF-3051FF5B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E49BA1-0F6A-75F5-28A9-F4FE985A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261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95943-1075-2940-8EA6-16CEAE64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FD75B8-1C94-9C4D-BF9E-DCE7F91DE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349319-F017-774E-94FE-5212F292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2E8A2F-DECB-F44D-AF46-9A2857D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81B5C8-FCEB-2846-8564-09730506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30D648-0648-C74D-B03F-BE79C6E6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058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55374-0895-2E45-BB25-F3DD14E7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9F25E0-03A5-A340-82CA-758B79B9A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80E95-588B-2B4E-82E0-13C9F416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81954-EEE2-3E47-92E0-AD5DF2B0F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AA53FC-5AE2-C64B-9CCD-C116E39F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83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63567C-19CD-B349-B742-41D1FE615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8C84D2-BD55-CA41-A597-2EB95A0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09226E-1F77-BA4E-9F86-B2366F90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736BE-D0BC-2B4D-8620-FCB67B70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E1938-E8FB-A04E-87C6-A668D025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88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03CE6-5C3D-ABD7-EBB7-6B9E79FD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1D4329-C3CB-DB67-E6E1-15E6DDB7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88FA3-E6CD-349E-E626-89A33D05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8C22AF-8733-48F5-D30E-697B7237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F7D468-8380-5C4D-BA92-E9DA45E9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92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B73BD-36B9-9336-88EA-DAF1622B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90A279-FA44-553C-6574-9C55E5123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406300-9E85-3805-96B3-9CE4BB907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4798F2-0E6E-EF37-D8E2-1F1D1B3B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21D050-8810-7E1E-B4BC-176F5E6F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47ECF2-BA2B-B04E-2695-28D5BCEA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41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F5B4E-B445-FE53-4879-841637F1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D4A16-5A31-E987-820A-9272CD389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4F568A-70B6-B577-0126-237B453A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B9B359-5311-1DE5-AA4D-CB8C46ED6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EB246A2-204F-B284-A01C-51A7E45C6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BEDB4F-13B1-74F4-A65B-1B55BA35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672A21-8AC7-530A-B587-7077BDD3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AA40E8-9DED-9CC3-CFD5-4B5659F1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4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19AED-0E78-F59E-56C7-F9D8F871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4A1A93-2352-7E24-889B-67645223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4E80A8-5906-F461-9A6F-D78E95DE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5F4D44-CD70-201F-F828-9B7580CC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87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F41515F-2175-E5EB-3329-C50B0B34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AA1DEB-C9F3-C414-37EC-AF6FC789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780A18-264C-4C02-89E3-A8A6E62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0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622E0-AED9-DBA3-54B2-C4541AA3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67F978-7D38-4AA5-9659-D067CC21E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E89B88-F8BD-4CF9-82D3-47F78719F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9DC13B-E882-3545-4A99-FE011676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F3FC90-E0AA-3A1A-74B9-972E5A2E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21CBB9-3564-F47E-2241-B03A42D5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39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A0E1E-7A81-DF19-0188-C5B3AD92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62C07C-22FE-948B-9EC0-94FD219D9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565A96-DA3D-2DAF-259D-014E9CAAF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5B6712-5431-8B08-7C0F-555BFCD4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9C1411-6572-76D9-4E42-92F7AFC0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7B875B-3E2C-E972-3CB7-6F204A3C0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6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6B2CE2-18CE-CC92-5010-B5DC8422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43B98E-8827-4B12-C4D2-4E4B7585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E039-1E78-9076-5D09-218EA9972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08/06/2024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B5C113-6F60-52C2-AD7C-9B56F4D84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9FC36E-F780-7274-8E80-AA7B1735B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5BC3E-A814-4433-947D-AF313288451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9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FF788D-BD71-BF4F-BA7E-2777CA4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6D71EB-BB47-1E45-ACA0-7DDF8A8DA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DB3127-B46F-3A47-BC63-475E2DAFE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455A-A20B-C74A-AF39-669029567FCE}" type="datetimeFigureOut">
              <a:rPr lang="es-ES" smtClean="0"/>
              <a:pPr/>
              <a:t>07/06/2024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E3565-61F3-9944-B0F2-7631AD4BE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08ADF-60B4-C64D-8499-05F6E3D83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C6E4-5FC6-D24C-B7B9-A04C2F2EC8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9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86.png"/><Relationship Id="rId21" Type="http://schemas.openxmlformats.org/officeDocument/2006/relationships/image" Target="NULL"/><Relationship Id="rId34" Type="http://schemas.openxmlformats.org/officeDocument/2006/relationships/image" Target="NULL"/><Relationship Id="rId7" Type="http://schemas.openxmlformats.org/officeDocument/2006/relationships/customXml" Target="../ink/ink2.xm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2" Type="http://schemas.openxmlformats.org/officeDocument/2006/relationships/image" Target="../media/image85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customXml" Target="../ink/ink4.xml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5" Type="http://schemas.openxmlformats.org/officeDocument/2006/relationships/customXml" Target="../ink/ink1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2.xml"/><Relationship Id="rId36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../media/image87.png"/><Relationship Id="rId9" Type="http://schemas.openxmlformats.org/officeDocument/2006/relationships/customXml" Target="../ink/ink3.xml"/><Relationship Id="rId22" Type="http://schemas.openxmlformats.org/officeDocument/2006/relationships/customXml" Target="../ink/ink9.xml"/><Relationship Id="rId27" Type="http://schemas.openxmlformats.org/officeDocument/2006/relationships/image" Target="NULL"/><Relationship Id="rId30" Type="http://schemas.openxmlformats.org/officeDocument/2006/relationships/customXml" Target="../ink/ink13.xml"/><Relationship Id="rId35" Type="http://schemas.openxmlformats.org/officeDocument/2006/relationships/customXml" Target="../ink/ink15.xml"/><Relationship Id="rId8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emf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7" Type="http://schemas.openxmlformats.org/officeDocument/2006/relationships/image" Target="../media/image178.gif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>
            <a:extLst>
              <a:ext uri="{FF2B5EF4-FFF2-40B4-BE49-F238E27FC236}">
                <a16:creationId xmlns:a16="http://schemas.microsoft.com/office/drawing/2014/main" id="{E9980013-5053-4001-EDB5-D728F5D450D9}"/>
              </a:ext>
            </a:extLst>
          </p:cNvPr>
          <p:cNvSpPr/>
          <p:nvPr/>
        </p:nvSpPr>
        <p:spPr>
          <a:xfrm>
            <a:off x="4776559" y="4168646"/>
            <a:ext cx="7178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Berlin Sans FB" pitchFamily="34" charset="0"/>
              </a:rPr>
              <a:t>AVANCES Y CONTROVERSIAS EN LA RADIOTERAPIA PARA EL CÁNCER DE MAMA</a:t>
            </a:r>
            <a:endParaRPr lang="es-ES" sz="2800" dirty="0">
              <a:latin typeface="Berlin Sans FB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715DC-71EA-03D6-B952-0F253C09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71" y="4148920"/>
            <a:ext cx="2403357" cy="58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Inicio - Facultad HM Hospitales de Ciencias de la Salud de la UCJC">
            <a:extLst>
              <a:ext uri="{FF2B5EF4-FFF2-40B4-BE49-F238E27FC236}">
                <a16:creationId xmlns:a16="http://schemas.microsoft.com/office/drawing/2014/main" id="{585041EF-7F85-4DEB-787A-FDA13329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9" y="4851759"/>
            <a:ext cx="1583585" cy="3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19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0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8" name="Freeform: Shape 1032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9" name="Freeform: Shape 1034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Omission Brewing – New Hampshire Distributors, 48% OFF">
            <a:extLst>
              <a:ext uri="{FF2B5EF4-FFF2-40B4-BE49-F238E27FC236}">
                <a16:creationId xmlns:a16="http://schemas.microsoft.com/office/drawing/2014/main" id="{3946514F-5351-7F3D-DA84-CB5B8038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926" y="1752923"/>
            <a:ext cx="2531002" cy="226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58BC81-6363-A137-B4D7-61E8AFE4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126" y="4258103"/>
            <a:ext cx="6812209" cy="19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D2EB-4790-0912-D2BD-09CC7221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lured Text With Focus On Obsession Stock Photo - Download Image Now -  iStock">
            <a:extLst>
              <a:ext uri="{FF2B5EF4-FFF2-40B4-BE49-F238E27FC236}">
                <a16:creationId xmlns:a16="http://schemas.microsoft.com/office/drawing/2014/main" id="{3B93F1DE-ADBA-0C91-414D-188157077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0" b="4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mmon Myths and Facts About Plant-Based Eating - Meatless Monday">
            <a:extLst>
              <a:ext uri="{FF2B5EF4-FFF2-40B4-BE49-F238E27FC236}">
                <a16:creationId xmlns:a16="http://schemas.microsoft.com/office/drawing/2014/main" id="{B7D7B155-5990-E6DA-B96D-44224D5EE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192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3DE92A-CD33-43B1-A3DA-2CC4BD727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8" r="3" b="1618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144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C9088BA-C24C-150C-7A4F-C127B1EB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6" y="718277"/>
            <a:ext cx="5471886" cy="311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0876A0A-FDFC-5C74-B76E-6F315FD3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26" y="4263873"/>
            <a:ext cx="6259184" cy="246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3F65CC8-DDE9-D78F-4D98-10F5ED82B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7791"/>
          <a:stretch/>
        </p:blipFill>
        <p:spPr bwMode="auto">
          <a:xfrm>
            <a:off x="6721559" y="821116"/>
            <a:ext cx="5016917" cy="37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6EC3C4-E9D1-65E2-27FC-D7CF811A4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64649"/>
          <a:stretch/>
        </p:blipFill>
        <p:spPr bwMode="auto">
          <a:xfrm>
            <a:off x="8262994" y="4534158"/>
            <a:ext cx="1779138" cy="251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61F2029-408D-CA20-64AA-E00A62BAED1A}"/>
              </a:ext>
            </a:extLst>
          </p:cNvPr>
          <p:cNvSpPr txBox="1"/>
          <p:nvPr/>
        </p:nvSpPr>
        <p:spPr>
          <a:xfrm>
            <a:off x="76426" y="274939"/>
            <a:ext cx="161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ACUSADA…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E2A6486-C9CD-1D09-2D69-2E47C400CB8D}"/>
              </a:ext>
            </a:extLst>
          </p:cNvPr>
          <p:cNvSpPr txBox="1"/>
          <p:nvPr/>
        </p:nvSpPr>
        <p:spPr>
          <a:xfrm>
            <a:off x="76426" y="3836412"/>
            <a:ext cx="161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JUZGADA…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46773B-0D14-B2E5-65EA-E92F0818B71D}"/>
              </a:ext>
            </a:extLst>
          </p:cNvPr>
          <p:cNvSpPr txBox="1"/>
          <p:nvPr/>
        </p:nvSpPr>
        <p:spPr>
          <a:xfrm>
            <a:off x="7122098" y="355839"/>
            <a:ext cx="218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¡Y CONDENADA!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FA02231-E84B-0696-16C8-BD57F68171B9}"/>
              </a:ext>
            </a:extLst>
          </p:cNvPr>
          <p:cNvCxnSpPr/>
          <p:nvPr/>
        </p:nvCxnSpPr>
        <p:spPr>
          <a:xfrm>
            <a:off x="0" y="3822317"/>
            <a:ext cx="6525749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A16D4A6-669D-4818-B451-D14438DA35C9}"/>
              </a:ext>
            </a:extLst>
          </p:cNvPr>
          <p:cNvCxnSpPr>
            <a:cxnSpLocks/>
          </p:cNvCxnSpPr>
          <p:nvPr/>
        </p:nvCxnSpPr>
        <p:spPr>
          <a:xfrm flipH="1" flipV="1">
            <a:off x="6531420" y="0"/>
            <a:ext cx="15710" cy="68580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6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DAAAD-2B8E-47EB-2383-C667B46A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2993216-E703-CDCA-BC08-3591B279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9" y="476229"/>
            <a:ext cx="4554515" cy="6096043"/>
          </a:xfrm>
          <a:prstGeom prst="rect">
            <a:avLst/>
          </a:prstGeom>
        </p:spPr>
      </p:pic>
      <p:pic>
        <p:nvPicPr>
          <p:cNvPr id="16385" name="Picture 1">
            <a:extLst>
              <a:ext uri="{FF2B5EF4-FFF2-40B4-BE49-F238E27FC236}">
                <a16:creationId xmlns:a16="http://schemas.microsoft.com/office/drawing/2014/main" id="{2C297702-4DD3-4929-8BD5-34CDC8D5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3451" y="575715"/>
            <a:ext cx="5298549" cy="628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BFD5926-E9B9-E41D-7676-FBC7954F6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551" y="3044958"/>
            <a:ext cx="1856867" cy="13441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1F6D900-9A81-D827-3C9F-471305715401}"/>
              </a:ext>
            </a:extLst>
          </p:cNvPr>
          <p:cNvSpPr/>
          <p:nvPr/>
        </p:nvSpPr>
        <p:spPr>
          <a:xfrm>
            <a:off x="3470083" y="3524836"/>
            <a:ext cx="1828468" cy="3840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33" dirty="0"/>
              <a:t>NI SIQUIERA EN CARDIÓPATAS…</a:t>
            </a:r>
          </a:p>
        </p:txBody>
      </p:sp>
    </p:spTree>
    <p:extLst>
      <p:ext uri="{BB962C8B-B14F-4D97-AF65-F5344CB8AC3E}">
        <p14:creationId xmlns:p14="http://schemas.microsoft.com/office/powerpoint/2010/main" val="596710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7BBD-9FBA-7AB3-F3DD-9AE1E28D0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AFC2C6-6C22-659D-50CD-CBB1EA52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590" y="601717"/>
            <a:ext cx="5092263" cy="211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B4AA6E8-FD6D-974E-7B24-8914FA2F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0058" y="838200"/>
            <a:ext cx="5952759" cy="164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9F1D81-3A59-70A1-5501-EAF4D966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7141" y="2842368"/>
            <a:ext cx="7225827" cy="38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496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7FC91-B863-F602-2D34-AE0B3042B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332734-07BA-2C83-C3A5-B8E87AE03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9" y="814602"/>
            <a:ext cx="10744724" cy="52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4BB1F-D403-188F-8E2C-CB1A352B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B8708C-9D3D-B80F-3550-B392AA44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3500" y="1023405"/>
            <a:ext cx="5178547" cy="536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7EE4157-2204-245C-7BEB-05B0BFC4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56" y="4376856"/>
            <a:ext cx="7907867" cy="210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10 CuadroTexto">
            <a:extLst>
              <a:ext uri="{FF2B5EF4-FFF2-40B4-BE49-F238E27FC236}">
                <a16:creationId xmlns:a16="http://schemas.microsoft.com/office/drawing/2014/main" id="{7777EC4B-29AB-D259-4993-06D86AF0F120}"/>
              </a:ext>
            </a:extLst>
          </p:cNvPr>
          <p:cNvSpPr txBox="1"/>
          <p:nvPr/>
        </p:nvSpPr>
        <p:spPr>
          <a:xfrm>
            <a:off x="283343" y="218669"/>
            <a:ext cx="110048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/>
              <a:t>¿CARDIOTOXICIDAD TRAS (MUY) LARGO SEGUIMIENTO?…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464004-1519-52FA-DD7C-B8CAFDA7C51C}"/>
              </a:ext>
            </a:extLst>
          </p:cNvPr>
          <p:cNvSpPr txBox="1"/>
          <p:nvPr/>
        </p:nvSpPr>
        <p:spPr>
          <a:xfrm>
            <a:off x="7344140" y="1700809"/>
            <a:ext cx="4451483" cy="148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67" dirty="0"/>
              <a:t>INICIO DEL RECLUTAMIENTO:</a:t>
            </a:r>
          </a:p>
          <a:p>
            <a:pPr algn="ctr">
              <a:lnSpc>
                <a:spcPct val="150000"/>
              </a:lnSpc>
            </a:pPr>
            <a:r>
              <a:rPr lang="es-ES" sz="3733" b="1" dirty="0">
                <a:solidFill>
                  <a:srgbClr val="0070C0"/>
                </a:solidFill>
              </a:rPr>
              <a:t>¡¡1982!!</a:t>
            </a:r>
          </a:p>
        </p:txBody>
      </p:sp>
    </p:spTree>
    <p:extLst>
      <p:ext uri="{BB962C8B-B14F-4D97-AF65-F5344CB8AC3E}">
        <p14:creationId xmlns:p14="http://schemas.microsoft.com/office/powerpoint/2010/main" val="2133159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D5BC334-809F-802B-3ED1-158ED238A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224" y="1807021"/>
            <a:ext cx="6274472" cy="42018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A1D95D8-81C0-2BAF-F213-099AA30E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46" y="452670"/>
            <a:ext cx="4869573" cy="13543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E1CE0A2-3BA6-44D0-E94C-57C7576A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46" y="2012988"/>
            <a:ext cx="5230943" cy="44557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08896" y="442158"/>
            <a:ext cx="5500003" cy="2392500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894B970-AF07-46C0-53D7-427AF3F2A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01" y="4005064"/>
            <a:ext cx="4732940" cy="201903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BC3B0B-553F-6240-9304-FECA8972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3577" y="198463"/>
            <a:ext cx="5500004" cy="2942501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36992" y="3717033"/>
            <a:ext cx="4573173" cy="2972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076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">
            <a:extLst>
              <a:ext uri="{FF2B5EF4-FFF2-40B4-BE49-F238E27FC236}">
                <a16:creationId xmlns:a16="http://schemas.microsoft.com/office/drawing/2014/main" id="{F50142DD-DAA0-66D6-7BC9-D3DB9C69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7" y="1123271"/>
            <a:ext cx="4112119" cy="45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530ABB86-94A7-95AC-7251-4A4FB7FAD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3" y="2013764"/>
            <a:ext cx="7080205" cy="30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2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coche, hombre, sostener&#10;&#10;Descripción generada automáticamente">
            <a:extLst>
              <a:ext uri="{FF2B5EF4-FFF2-40B4-BE49-F238E27FC236}">
                <a16:creationId xmlns:a16="http://schemas.microsoft.com/office/drawing/2014/main" id="{F6E67F54-C52D-7ED7-76BB-DD868626B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82" r="3" b="9349"/>
          <a:stretch/>
        </p:blipFill>
        <p:spPr>
          <a:xfrm>
            <a:off x="4441371" y="1372813"/>
            <a:ext cx="7750626" cy="5485188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7B785F-577A-6DEB-96A7-E5DB56C77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723" y="46104"/>
            <a:ext cx="7204594" cy="24973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0" descr="Think Global Act Local Stock Illustrations – 24 Think Global Act Local Stock Illustrations, Vectors &amp; Clipart - Dreamstime">
            <a:extLst>
              <a:ext uri="{FF2B5EF4-FFF2-40B4-BE49-F238E27FC236}">
                <a16:creationId xmlns:a16="http://schemas.microsoft.com/office/drawing/2014/main" id="{B185354C-1D8B-8F8E-228B-0982C192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6" y="2773368"/>
            <a:ext cx="3262768" cy="326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72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415621-919D-4B9D-9FA9-3FA45E626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Procedures for patients received intra-operative radiotherapy with the... |  Download Scientific Diagram">
            <a:extLst>
              <a:ext uri="{FF2B5EF4-FFF2-40B4-BE49-F238E27FC236}">
                <a16:creationId xmlns:a16="http://schemas.microsoft.com/office/drawing/2014/main" id="{C5E3D8FB-A6C8-06CE-F480-DDBFF7DE8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r="10" b="6820"/>
          <a:stretch/>
        </p:blipFill>
        <p:spPr bwMode="auto">
          <a:xfrm>
            <a:off x="5" y="881953"/>
            <a:ext cx="3664827" cy="23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" name="Freeform: Shape 11276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1268" name="Picture 4" descr="The Emerging Role of Intraoperative Radiation Therapy [IORT] in Breast  Cancer | Oncohema Key">
            <a:extLst>
              <a:ext uri="{FF2B5EF4-FFF2-40B4-BE49-F238E27FC236}">
                <a16:creationId xmlns:a16="http://schemas.microsoft.com/office/drawing/2014/main" id="{CC571E17-453B-E610-16C4-DA42F1E9D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-3" b="-3"/>
          <a:stretch/>
        </p:blipFill>
        <p:spPr bwMode="auto">
          <a:xfrm>
            <a:off x="4257921" y="-1"/>
            <a:ext cx="4051910" cy="31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he Emerging Role of Intraoperative Radiation Therapy [IORT] in Breast  Cancer | Oncohema Key">
            <a:extLst>
              <a:ext uri="{FF2B5EF4-FFF2-40B4-BE49-F238E27FC236}">
                <a16:creationId xmlns:a16="http://schemas.microsoft.com/office/drawing/2014/main" id="{AD89B40E-FD3C-9A5A-D984-CACEBE55B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455"/>
          <a:stretch/>
        </p:blipFill>
        <p:spPr bwMode="auto">
          <a:xfrm>
            <a:off x="8479972" y="863600"/>
            <a:ext cx="2830286" cy="18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Freeform: Shape 11278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FD0847-3EFD-6EED-205C-21DEDECE7965}"/>
              </a:ext>
            </a:extLst>
          </p:cNvPr>
          <p:cNvSpPr txBox="1"/>
          <p:nvPr/>
        </p:nvSpPr>
        <p:spPr>
          <a:xfrm>
            <a:off x="244522" y="4056422"/>
            <a:ext cx="5703628" cy="17892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Bahnschrift SemiBold SemiConden" panose="020B0502040204020203" pitchFamily="34" charset="0"/>
              </a:rPr>
              <a:t>IRRADIACIÓN PARCIAL DE LA MAMA EN SUBTIPOS FAVORABLES…</a:t>
            </a:r>
          </a:p>
        </p:txBody>
      </p:sp>
      <p:pic>
        <p:nvPicPr>
          <p:cNvPr id="1030" name="Picture 6" descr="A Risk-Adapted Approach to Breast Radiation Using Targeted Intraoperative  Radiotherapy (TARGIT) | SpringerLink">
            <a:extLst>
              <a:ext uri="{FF2B5EF4-FFF2-40B4-BE49-F238E27FC236}">
                <a16:creationId xmlns:a16="http://schemas.microsoft.com/office/drawing/2014/main" id="{73C9A52A-F8E0-921A-7448-E7D929B34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6804" b="-6"/>
          <a:stretch/>
        </p:blipFill>
        <p:spPr bwMode="auto">
          <a:xfrm>
            <a:off x="6243851" y="3338001"/>
            <a:ext cx="2065980" cy="25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 Emerging Role of Intraoperative Radiation Therapy [IORT] in Breast  Cancer | Oncohema Key">
            <a:extLst>
              <a:ext uri="{FF2B5EF4-FFF2-40B4-BE49-F238E27FC236}">
                <a16:creationId xmlns:a16="http://schemas.microsoft.com/office/drawing/2014/main" id="{2D24CECF-04A3-79AD-3842-02BB5A998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8" r="2" b="11159"/>
          <a:stretch/>
        </p:blipFill>
        <p:spPr bwMode="auto">
          <a:xfrm>
            <a:off x="8937688" y="2919002"/>
            <a:ext cx="3254312" cy="29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6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46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47DF3-F35B-29BF-E955-3C7A2A767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9621E28A-B40B-FF6D-61EC-A534A00F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74784"/>
            <a:ext cx="3517119" cy="430228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631C3D4-3D85-D3BE-519E-67BA42516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097223"/>
            <a:ext cx="3537345" cy="265740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B90E326-EEDC-80E2-56DE-D622EBB9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878395"/>
            <a:ext cx="3517120" cy="30950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1E30CC-5076-10C1-828A-0DD702E00C9E}"/>
              </a:ext>
            </a:extLst>
          </p:cNvPr>
          <p:cNvSpPr txBox="1"/>
          <p:nvPr/>
        </p:nvSpPr>
        <p:spPr>
          <a:xfrm>
            <a:off x="109257" y="175933"/>
            <a:ext cx="119734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47"/>
            <a:r>
              <a:rPr lang="es-ES" sz="2133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DES-ESCALADA DE DOSIS, DURACIÓN </a:t>
            </a:r>
            <a:r>
              <a:rPr lang="es-ES" sz="2133" i="1" dirty="0">
                <a:solidFill>
                  <a:srgbClr val="D848CE"/>
                </a:solidFill>
                <a:latin typeface="Candara" charset="0"/>
                <a:ea typeface="Candara" charset="0"/>
                <a:cs typeface="Candara" charset="0"/>
              </a:rPr>
              <a:t>Y VOLUMEN </a:t>
            </a:r>
            <a:r>
              <a:rPr lang="es-ES" sz="2133" dirty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DE RADIOTERAPIA EN SUBTIPOS FAVORABLES…</a:t>
            </a:r>
            <a:endParaRPr lang="es-ES_tradnl" sz="2133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E6CD3E-53CF-44F9-DE6B-66294186C146}"/>
              </a:ext>
            </a:extLst>
          </p:cNvPr>
          <p:cNvSpPr txBox="1"/>
          <p:nvPr/>
        </p:nvSpPr>
        <p:spPr>
          <a:xfrm>
            <a:off x="695400" y="6111205"/>
            <a:ext cx="1140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Subtipo favorable: luminal HER2-, pT1/T2&lt;3cm., pN0, </a:t>
            </a:r>
            <a:r>
              <a:rPr lang="es-ES" dirty="0" err="1"/>
              <a:t>unicéntrico</a:t>
            </a:r>
            <a:r>
              <a:rPr lang="es-ES" dirty="0"/>
              <a:t>, &gt;50 años, márgenes libres…</a:t>
            </a:r>
          </a:p>
        </p:txBody>
      </p:sp>
    </p:spTree>
    <p:extLst>
      <p:ext uri="{BB962C8B-B14F-4D97-AF65-F5344CB8AC3E}">
        <p14:creationId xmlns:p14="http://schemas.microsoft.com/office/powerpoint/2010/main" val="64488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88C185-EF24-5E14-2AF4-5814B81E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1BA5F27-F86E-6CB9-7264-5C9072AA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244742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3965" y="1845625"/>
            <a:ext cx="1537158" cy="59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7848" y="616315"/>
            <a:ext cx="1357487" cy="64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5701" y="1338087"/>
            <a:ext cx="1437340" cy="58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374" y="3057099"/>
            <a:ext cx="2585216" cy="60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8980" y="3825077"/>
            <a:ext cx="1646950" cy="67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7893" y="2054079"/>
            <a:ext cx="4202221" cy="6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03158" y="4872861"/>
            <a:ext cx="1417377" cy="76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86407" y="4244784"/>
            <a:ext cx="3673201" cy="70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43228" y="4715039"/>
            <a:ext cx="1666915" cy="54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87754" y="5090069"/>
            <a:ext cx="1676896" cy="47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89751" y="2320765"/>
            <a:ext cx="3333831" cy="101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77822" y="3833996"/>
            <a:ext cx="2475418" cy="63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08584" y="197443"/>
            <a:ext cx="2355642" cy="100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38304" y="5316431"/>
            <a:ext cx="2425513" cy="98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624218" y="3375634"/>
            <a:ext cx="2685033" cy="7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7" name="Picture 1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34720" y="375238"/>
            <a:ext cx="2245845" cy="7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8" name="Picture 1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41159" y="1494382"/>
            <a:ext cx="2026251" cy="57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9" name="Picture 1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516427" y="5590290"/>
            <a:ext cx="3723110" cy="102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09A7CF7-736B-DE98-6740-03A7D14C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4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4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4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04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4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04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4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04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4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4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4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4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04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04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E0DCC-9A97-E2AA-8E2E-DCC1AA8D5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>
            <a:extLst>
              <a:ext uri="{FF2B5EF4-FFF2-40B4-BE49-F238E27FC236}">
                <a16:creationId xmlns:a16="http://schemas.microsoft.com/office/drawing/2014/main" id="{28C012F1-5B47-9772-0057-9A5DAD49B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8957"/>
          <a:stretch/>
        </p:blipFill>
        <p:spPr bwMode="auto">
          <a:xfrm>
            <a:off x="3898651" y="1238236"/>
            <a:ext cx="8293349" cy="385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45">
            <a:extLst>
              <a:ext uri="{FF2B5EF4-FFF2-40B4-BE49-F238E27FC236}">
                <a16:creationId xmlns:a16="http://schemas.microsoft.com/office/drawing/2014/main" id="{2AF43966-6B30-BCAE-18A5-3D2E7B9E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61" y="2000241"/>
            <a:ext cx="3435465" cy="2968055"/>
          </a:xfrm>
          <a:prstGeom prst="rect">
            <a:avLst/>
          </a:prstGeom>
        </p:spPr>
      </p:pic>
      <p:sp>
        <p:nvSpPr>
          <p:cNvPr id="5" name="CuadroTexto 2">
            <a:extLst>
              <a:ext uri="{FF2B5EF4-FFF2-40B4-BE49-F238E27FC236}">
                <a16:creationId xmlns:a16="http://schemas.microsoft.com/office/drawing/2014/main" id="{33ACA644-BDBD-3C26-C872-401534196A80}"/>
              </a:ext>
            </a:extLst>
          </p:cNvPr>
          <p:cNvSpPr txBox="1"/>
          <p:nvPr/>
        </p:nvSpPr>
        <p:spPr>
          <a:xfrm>
            <a:off x="283781" y="264425"/>
            <a:ext cx="9743089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ES" sz="2400" dirty="0"/>
              <a:t>¿POR QUÉ HIPOFRACCIONAMIENTO </a:t>
            </a:r>
            <a:r>
              <a:rPr lang="es-ES" sz="2400" b="1" dirty="0">
                <a:solidFill>
                  <a:srgbClr val="0070C0"/>
                </a:solidFill>
              </a:rPr>
              <a:t>SIEMPRE</a:t>
            </a:r>
            <a:r>
              <a:rPr lang="es-ES" sz="2400" dirty="0"/>
              <a:t> EN CÁNCER DE MAMA?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65D959-CFBE-519E-C366-E108C529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166962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60F94D-C9A2-F747-AFC1-2F40DBB6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8BB48E-4ECA-6240-97C4-1C7C39D5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1224927"/>
            <a:ext cx="6326659" cy="9922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000778-E12B-424B-A542-30ADF6072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98" y="6565583"/>
            <a:ext cx="2948803" cy="2223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27F49C-30DD-0C44-935D-B1737587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557" y="2373160"/>
            <a:ext cx="7786558" cy="37626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C0A0C7DD-4E11-A343-B860-1DB14D996C30}"/>
                  </a:ext>
                </a:extLst>
              </p14:cNvPr>
              <p14:cNvContentPartPr/>
              <p14:nvPr/>
            </p14:nvContentPartPr>
            <p14:xfrm>
              <a:off x="2016302" y="2717212"/>
              <a:ext cx="740880" cy="27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0A0C7DD-4E11-A343-B860-1DB14D996C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2302" y="2609212"/>
                <a:ext cx="8485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0967E3EB-23F8-9245-8F72-A16A7FC8CA87}"/>
                  </a:ext>
                </a:extLst>
              </p14:cNvPr>
              <p14:cNvContentPartPr/>
              <p14:nvPr/>
            </p14:nvContentPartPr>
            <p14:xfrm>
              <a:off x="2793182" y="2744212"/>
              <a:ext cx="4572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0967E3EB-23F8-9245-8F72-A16A7FC8CA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9542" y="2636212"/>
                <a:ext cx="1533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76A9052D-A2CA-D145-9486-F7D53D6B0661}"/>
                  </a:ext>
                </a:extLst>
              </p14:cNvPr>
              <p14:cNvContentPartPr/>
              <p14:nvPr/>
            </p14:nvContentPartPr>
            <p14:xfrm>
              <a:off x="2866622" y="2744212"/>
              <a:ext cx="514080" cy="9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76A9052D-A2CA-D145-9486-F7D53D6B06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2982" y="2636212"/>
                <a:ext cx="62172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EAB3A689-5FB5-3E49-875D-B82A68322915}"/>
                  </a:ext>
                </a:extLst>
              </p14:cNvPr>
              <p14:cNvContentPartPr/>
              <p14:nvPr/>
            </p14:nvContentPartPr>
            <p14:xfrm>
              <a:off x="6662462" y="2705692"/>
              <a:ext cx="416880" cy="68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EAB3A689-5FB5-3E49-875D-B82A683229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8462" y="2598052"/>
                <a:ext cx="52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1C1CA972-FDF5-6D4E-B4B4-359C4BBD96A0}"/>
                  </a:ext>
                </a:extLst>
              </p14:cNvPr>
              <p14:cNvContentPartPr/>
              <p14:nvPr/>
            </p14:nvContentPartPr>
            <p14:xfrm>
              <a:off x="7609622" y="2717932"/>
              <a:ext cx="7848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1C1CA972-FDF5-6D4E-B4B4-359C4BBD96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55622" y="2609932"/>
                <a:ext cx="186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4B1E8B29-9129-2D48-9B75-EC75A72FAA7E}"/>
                  </a:ext>
                </a:extLst>
              </p14:cNvPr>
              <p14:cNvContentPartPr/>
              <p14:nvPr/>
            </p14:nvContentPartPr>
            <p14:xfrm>
              <a:off x="7138022" y="2725132"/>
              <a:ext cx="1910520" cy="6768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B1E8B29-9129-2D48-9B75-EC75A72FAA7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84022" y="2617132"/>
                <a:ext cx="201816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F010FAE8-55C8-634A-A7C3-1188BBA91472}"/>
                  </a:ext>
                </a:extLst>
              </p14:cNvPr>
              <p14:cNvContentPartPr/>
              <p14:nvPr/>
            </p14:nvContentPartPr>
            <p14:xfrm>
              <a:off x="2081462" y="2930692"/>
              <a:ext cx="1411560" cy="180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010FAE8-55C8-634A-A7C3-1188BBA9147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27822" y="2822692"/>
                <a:ext cx="15192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86666A5B-7799-5143-8E8B-CDECA275D3A9}"/>
                  </a:ext>
                </a:extLst>
              </p14:cNvPr>
              <p14:cNvContentPartPr/>
              <p14:nvPr/>
            </p14:nvContentPartPr>
            <p14:xfrm>
              <a:off x="3753662" y="2937892"/>
              <a:ext cx="5377680" cy="306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6666A5B-7799-5143-8E8B-CDECA275D3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00022" y="2830252"/>
                <a:ext cx="548532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9C2AABB9-452B-3746-93F6-A3F5C1A215EE}"/>
                  </a:ext>
                </a:extLst>
              </p14:cNvPr>
              <p14:cNvContentPartPr/>
              <p14:nvPr/>
            </p14:nvContentPartPr>
            <p14:xfrm>
              <a:off x="2026022" y="3143092"/>
              <a:ext cx="7550640" cy="2952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9C2AABB9-452B-3746-93F6-A3F5C1A215E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72382" y="3035092"/>
                <a:ext cx="765828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B49C77DA-4847-6347-9B6C-3F0C91ACC57B}"/>
                  </a:ext>
                </a:extLst>
              </p14:cNvPr>
              <p14:cNvContentPartPr/>
              <p14:nvPr/>
            </p14:nvContentPartPr>
            <p14:xfrm>
              <a:off x="2389262" y="4339372"/>
              <a:ext cx="1028520" cy="1152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B49C77DA-4847-6347-9B6C-3F0C91ACC57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35622" y="4231732"/>
                <a:ext cx="113616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A0D07059-5B21-D24A-B5E7-9A5BE35369E6}"/>
                  </a:ext>
                </a:extLst>
              </p14:cNvPr>
              <p14:cNvContentPartPr/>
              <p14:nvPr/>
            </p14:nvContentPartPr>
            <p14:xfrm>
              <a:off x="4010702" y="4348012"/>
              <a:ext cx="1417680" cy="2808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A0D07059-5B21-D24A-B5E7-9A5BE35369E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57062" y="4240372"/>
                <a:ext cx="15253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45421DA3-E4A2-EB44-B3E5-C58753290882}"/>
                  </a:ext>
                </a:extLst>
              </p14:cNvPr>
              <p14:cNvContentPartPr/>
              <p14:nvPr/>
            </p14:nvContentPartPr>
            <p14:xfrm>
              <a:off x="5649782" y="4357372"/>
              <a:ext cx="1237320" cy="27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5421DA3-E4A2-EB44-B3E5-C5875329088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96142" y="4249732"/>
                <a:ext cx="1344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88489543-89D9-B14B-B7BA-8641A3C2B3EE}"/>
                  </a:ext>
                </a:extLst>
              </p14:cNvPr>
              <p14:cNvContentPartPr/>
              <p14:nvPr/>
            </p14:nvContentPartPr>
            <p14:xfrm>
              <a:off x="7043103" y="4358973"/>
              <a:ext cx="2028960" cy="75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8489543-89D9-B14B-B7BA-8641A3C2B3E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89103" y="4250973"/>
                <a:ext cx="213660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C490532E-C8E0-584C-8297-A291BB8C4D77}"/>
                  </a:ext>
                </a:extLst>
              </p14:cNvPr>
              <p14:cNvContentPartPr/>
              <p14:nvPr/>
            </p14:nvContentPartPr>
            <p14:xfrm>
              <a:off x="2005862" y="4578412"/>
              <a:ext cx="585720" cy="1512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490532E-C8E0-584C-8297-A291BB8C4D7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51862" y="4470412"/>
                <a:ext cx="6933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94AFF25-F801-4A45-A37F-806ACBBC6ED7}"/>
                  </a:ext>
                </a:extLst>
              </p:cNvPr>
              <p:cNvSpPr txBox="1"/>
              <p:nvPr/>
            </p:nvSpPr>
            <p:spPr>
              <a:xfrm>
                <a:off x="6662462" y="5296785"/>
                <a:ext cx="904991" cy="368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600" dirty="0"/>
                  <a:t>𝚱</a:t>
                </a:r>
                <a14:m>
                  <m:oMath xmlns:m="http://schemas.openxmlformats.org/officeDocument/2006/math">
                    <m:r>
                      <a:rPr lang="es-ES" sz="1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0,69</m:t>
                        </m:r>
                      </m:num>
                      <m:den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0,08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s-ES" sz="16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94AFF25-F801-4A45-A37F-806ACBBC6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462" y="5296785"/>
                <a:ext cx="904991" cy="368306"/>
              </a:xfrm>
              <a:prstGeom prst="rect">
                <a:avLst/>
              </a:prstGeom>
              <a:blipFill>
                <a:blip r:embed="rId34"/>
                <a:stretch>
                  <a:fillRect l="-12500" t="-3448" r="-5556" b="-137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echa a la derecha con muesca 23">
            <a:extLst>
              <a:ext uri="{FF2B5EF4-FFF2-40B4-BE49-F238E27FC236}">
                <a16:creationId xmlns:a16="http://schemas.microsoft.com/office/drawing/2014/main" id="{62EE0220-DAED-1541-BD38-55961A04C24A}"/>
              </a:ext>
            </a:extLst>
          </p:cNvPr>
          <p:cNvSpPr/>
          <p:nvPr/>
        </p:nvSpPr>
        <p:spPr>
          <a:xfrm>
            <a:off x="6182498" y="5394439"/>
            <a:ext cx="346503" cy="184153"/>
          </a:xfrm>
          <a:prstGeom prst="notched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a la derecha con muesca 25">
            <a:extLst>
              <a:ext uri="{FF2B5EF4-FFF2-40B4-BE49-F238E27FC236}">
                <a16:creationId xmlns:a16="http://schemas.microsoft.com/office/drawing/2014/main" id="{3C85A172-6F32-3040-BED2-C75214D0A7CA}"/>
              </a:ext>
            </a:extLst>
          </p:cNvPr>
          <p:cNvSpPr/>
          <p:nvPr/>
        </p:nvSpPr>
        <p:spPr>
          <a:xfrm>
            <a:off x="7688102" y="5415747"/>
            <a:ext cx="346503" cy="184153"/>
          </a:xfrm>
          <a:prstGeom prst="notched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CCDBE9B-B019-6842-A35F-1A00A6EF8E15}"/>
              </a:ext>
            </a:extLst>
          </p:cNvPr>
          <p:cNvSpPr txBox="1"/>
          <p:nvPr/>
        </p:nvSpPr>
        <p:spPr>
          <a:xfrm>
            <a:off x="8155254" y="5307768"/>
            <a:ext cx="1011412" cy="40011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70C0"/>
                </a:solidFill>
              </a:rPr>
              <a:t>0,6 Gy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D16E45A3-D964-1C43-801F-3B7CE30D9E2F}"/>
                  </a:ext>
                </a:extLst>
              </p14:cNvPr>
              <p14:cNvContentPartPr/>
              <p14:nvPr/>
            </p14:nvContentPartPr>
            <p14:xfrm>
              <a:off x="3127982" y="4754092"/>
              <a:ext cx="5499720" cy="576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D16E45A3-D964-1C43-801F-3B7CE30D9E2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74342" y="4646092"/>
                <a:ext cx="5607360" cy="27324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CuadroTexto 28">
            <a:extLst>
              <a:ext uri="{FF2B5EF4-FFF2-40B4-BE49-F238E27FC236}">
                <a16:creationId xmlns:a16="http://schemas.microsoft.com/office/drawing/2014/main" id="{88509A18-256C-3A2B-6FD0-D10409AA6132}"/>
              </a:ext>
            </a:extLst>
          </p:cNvPr>
          <p:cNvSpPr txBox="1"/>
          <p:nvPr/>
        </p:nvSpPr>
        <p:spPr>
          <a:xfrm>
            <a:off x="7254839" y="5958916"/>
            <a:ext cx="40235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2000" b="1" dirty="0"/>
              <a:t>α</a:t>
            </a:r>
            <a:r>
              <a:rPr lang="es-ES" sz="2000" b="1" dirty="0"/>
              <a:t>/</a:t>
            </a:r>
            <a:r>
              <a:rPr lang="el-GR" sz="2000" b="1" dirty="0"/>
              <a:t>β</a:t>
            </a:r>
            <a:endParaRPr lang="es-ES" sz="2000" b="1" dirty="0"/>
          </a:p>
        </p:txBody>
      </p:sp>
      <p:sp>
        <p:nvSpPr>
          <p:cNvPr id="30" name="Flecha a la derecha con muesca 25">
            <a:extLst>
              <a:ext uri="{FF2B5EF4-FFF2-40B4-BE49-F238E27FC236}">
                <a16:creationId xmlns:a16="http://schemas.microsoft.com/office/drawing/2014/main" id="{98BC24D1-E95A-490A-99E2-A9B337F7BE63}"/>
              </a:ext>
            </a:extLst>
          </p:cNvPr>
          <p:cNvSpPr/>
          <p:nvPr/>
        </p:nvSpPr>
        <p:spPr>
          <a:xfrm>
            <a:off x="7732972" y="6018001"/>
            <a:ext cx="346503" cy="184153"/>
          </a:xfrm>
          <a:prstGeom prst="notched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BB9AB15-4798-13E7-EC5F-03BE094A53F4}"/>
              </a:ext>
            </a:extLst>
          </p:cNvPr>
          <p:cNvSpPr txBox="1"/>
          <p:nvPr/>
        </p:nvSpPr>
        <p:spPr>
          <a:xfrm>
            <a:off x="8155254" y="5910022"/>
            <a:ext cx="1011412" cy="40011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B050"/>
                </a:solidFill>
              </a:rPr>
              <a:t>3,7 Gy</a:t>
            </a:r>
          </a:p>
        </p:txBody>
      </p:sp>
      <p:sp>
        <p:nvSpPr>
          <p:cNvPr id="32" name="CuadroTexto 2">
            <a:extLst>
              <a:ext uri="{FF2B5EF4-FFF2-40B4-BE49-F238E27FC236}">
                <a16:creationId xmlns:a16="http://schemas.microsoft.com/office/drawing/2014/main" id="{D64F0A12-BD4C-1538-6599-FC3BB39EB0BB}"/>
              </a:ext>
            </a:extLst>
          </p:cNvPr>
          <p:cNvSpPr txBox="1"/>
          <p:nvPr/>
        </p:nvSpPr>
        <p:spPr>
          <a:xfrm>
            <a:off x="268333" y="360475"/>
            <a:ext cx="11655333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2400" dirty="0">
                <a:latin typeface="Candara" charset="0"/>
                <a:ea typeface="Candara" charset="0"/>
                <a:cs typeface="Candara" charset="0"/>
              </a:rPr>
              <a:t>¿POR QÚE (ULTRA)HIPOFRACCIONAMIENTO?: </a:t>
            </a:r>
            <a:r>
              <a:rPr lang="es-ES" sz="3600" b="1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R</a:t>
            </a:r>
            <a:r>
              <a:rPr lang="es-ES" sz="24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ADIOSENSIBILIDAD Y </a:t>
            </a:r>
            <a:r>
              <a:rPr lang="es-ES" sz="3600" b="1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R</a:t>
            </a:r>
            <a:r>
              <a:rPr lang="es-ES" sz="24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EPOBLACIÓN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0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067" y="6545817"/>
            <a:ext cx="2894013" cy="305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13" y="1641183"/>
            <a:ext cx="9341235" cy="40957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2343" y="1002143"/>
            <a:ext cx="10228383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s-ES" sz="2000" dirty="0">
                <a:latin typeface="Corbel" panose="020B0503020204020204" pitchFamily="34" charset="0"/>
              </a:rPr>
              <a:t>Importancia de las estrategias frente a la </a:t>
            </a:r>
            <a:r>
              <a:rPr lang="es-ES" sz="2000" b="1" dirty="0">
                <a:solidFill>
                  <a:srgbClr val="0070C0"/>
                </a:solidFill>
                <a:latin typeface="Corbel" panose="020B0503020204020204" pitchFamily="34" charset="0"/>
              </a:rPr>
              <a:t>REPOBLACIÓN TUMORAL ACELERADA </a:t>
            </a:r>
            <a:r>
              <a:rPr lang="es-ES" sz="2000" dirty="0">
                <a:latin typeface="Corbel" panose="020B0503020204020204" pitchFamily="34" charset="0"/>
              </a:rPr>
              <a:t>en el cáncer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F08C60-AF8A-4187-B02C-67D3955A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074" b="90550"/>
          <a:stretch/>
        </p:blipFill>
        <p:spPr>
          <a:xfrm>
            <a:off x="4857148" y="113767"/>
            <a:ext cx="2478777" cy="70799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8BAAEFF-42CB-427A-8F36-DC6FC0C50033}"/>
              </a:ext>
            </a:extLst>
          </p:cNvPr>
          <p:cNvSpPr txBox="1"/>
          <p:nvPr/>
        </p:nvSpPr>
        <p:spPr>
          <a:xfrm>
            <a:off x="1392683" y="5855329"/>
            <a:ext cx="940663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s-ES" sz="2400" dirty="0">
                <a:latin typeface="Corbel" panose="020B0503020204020204" pitchFamily="34" charset="0"/>
              </a:rPr>
              <a:t>A </a:t>
            </a:r>
            <a:r>
              <a:rPr lang="es-E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menor duración total </a:t>
            </a:r>
            <a:r>
              <a:rPr lang="es-ES" sz="2400" dirty="0">
                <a:latin typeface="Corbel" panose="020B0503020204020204" pitchFamily="34" charset="0"/>
              </a:rPr>
              <a:t>del tratamiento</a:t>
            </a:r>
            <a:r>
              <a:rPr lang="es-ES" sz="24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s-ES" sz="2400" b="1" dirty="0">
                <a:solidFill>
                  <a:srgbClr val="0070C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menor repoblación tumoral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D425892-B1CC-444A-BCAA-BACD5621F688}"/>
              </a:ext>
            </a:extLst>
          </p:cNvPr>
          <p:cNvSpPr txBox="1"/>
          <p:nvPr/>
        </p:nvSpPr>
        <p:spPr>
          <a:xfrm>
            <a:off x="2" y="6579634"/>
            <a:ext cx="4642743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s-ES" sz="933" i="1" dirty="0">
                <a:latin typeface="Corbel" panose="020B0503020204020204" pitchFamily="34" charset="0"/>
              </a:rPr>
              <a:t>Kim et al. </a:t>
            </a:r>
            <a:r>
              <a:rPr lang="es-ES" sz="933" i="1" dirty="0" err="1">
                <a:latin typeface="Corbel" panose="020B0503020204020204" pitchFamily="34" charset="0"/>
              </a:rPr>
              <a:t>Repopulation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of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cancer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cells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during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therapy</a:t>
            </a:r>
            <a:r>
              <a:rPr lang="es-ES" sz="933" i="1" dirty="0">
                <a:latin typeface="Corbel" panose="020B0503020204020204" pitchFamily="34" charset="0"/>
              </a:rPr>
              <a:t>: AN </a:t>
            </a:r>
            <a:r>
              <a:rPr lang="es-ES" sz="933" i="1" dirty="0" err="1">
                <a:latin typeface="Corbel" panose="020B0503020204020204" pitchFamily="34" charset="0"/>
              </a:rPr>
              <a:t>important</a:t>
            </a:r>
            <a:r>
              <a:rPr lang="es-ES" sz="933" i="1" dirty="0">
                <a:latin typeface="Corbel" panose="020B0503020204020204" pitchFamily="34" charset="0"/>
              </a:rPr>
              <a:t> cause </a:t>
            </a:r>
            <a:r>
              <a:rPr lang="es-ES" sz="933" i="1" dirty="0" err="1">
                <a:latin typeface="Corbel" panose="020B0503020204020204" pitchFamily="34" charset="0"/>
              </a:rPr>
              <a:t>of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treatment</a:t>
            </a:r>
            <a:r>
              <a:rPr lang="es-ES" sz="933" i="1" dirty="0">
                <a:latin typeface="Corbel" panose="020B0503020204020204" pitchFamily="34" charset="0"/>
              </a:rPr>
              <a:t> </a:t>
            </a:r>
            <a:r>
              <a:rPr lang="es-ES" sz="933" i="1" dirty="0" err="1">
                <a:latin typeface="Corbel" panose="020B0503020204020204" pitchFamily="34" charset="0"/>
              </a:rPr>
              <a:t>failure</a:t>
            </a:r>
            <a:endParaRPr lang="es-ES" sz="933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39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3A3EB08-E38F-42F1-A0A2-05E874399E75}"/>
              </a:ext>
            </a:extLst>
          </p:cNvPr>
          <p:cNvGraphicFramePr>
            <a:graphicFrameLocks noGrp="1"/>
          </p:cNvGraphicFramePr>
          <p:nvPr/>
        </p:nvGraphicFramePr>
        <p:xfrm>
          <a:off x="372206" y="1890068"/>
          <a:ext cx="11447587" cy="3558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863">
                  <a:extLst>
                    <a:ext uri="{9D8B030D-6E8A-4147-A177-3AD203B41FA5}">
                      <a16:colId xmlns:a16="http://schemas.microsoft.com/office/drawing/2014/main" val="1422306124"/>
                    </a:ext>
                  </a:extLst>
                </a:gridCol>
                <a:gridCol w="3602404">
                  <a:extLst>
                    <a:ext uri="{9D8B030D-6E8A-4147-A177-3AD203B41FA5}">
                      <a16:colId xmlns:a16="http://schemas.microsoft.com/office/drawing/2014/main" val="1662364710"/>
                    </a:ext>
                  </a:extLst>
                </a:gridCol>
                <a:gridCol w="4029320">
                  <a:extLst>
                    <a:ext uri="{9D8B030D-6E8A-4147-A177-3AD203B41FA5}">
                      <a16:colId xmlns:a16="http://schemas.microsoft.com/office/drawing/2014/main" val="468125312"/>
                    </a:ext>
                  </a:extLst>
                </a:gridCol>
              </a:tblGrid>
              <a:tr h="48570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50 Gy (2 Gy/</a:t>
                      </a:r>
                      <a:r>
                        <a:rPr lang="es-ES" sz="2400" dirty="0" err="1"/>
                        <a:t>fx</a:t>
                      </a:r>
                      <a:r>
                        <a:rPr lang="es-E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40,5 Gy (2,7 Gy/</a:t>
                      </a:r>
                      <a:r>
                        <a:rPr lang="es-ES" sz="2400" dirty="0" err="1"/>
                        <a:t>fx</a:t>
                      </a:r>
                      <a:r>
                        <a:rPr lang="es-ES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26 Gy (5,2Gy /</a:t>
                      </a:r>
                      <a:r>
                        <a:rPr lang="es-ES" sz="2400" dirty="0" err="1"/>
                        <a:t>fx</a:t>
                      </a:r>
                      <a:r>
                        <a:rPr lang="es-ES" sz="2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99836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es-ES" sz="1900" dirty="0"/>
                        <a:t>Tiempo: 5 </a:t>
                      </a:r>
                      <a:r>
                        <a:rPr lang="es-ES" sz="1900" dirty="0" err="1"/>
                        <a:t>sem</a:t>
                      </a:r>
                      <a:r>
                        <a:rPr lang="es-ES" sz="1900" dirty="0"/>
                        <a:t>: </a:t>
                      </a:r>
                      <a:r>
                        <a:rPr lang="es-ES" sz="1900" b="1" dirty="0"/>
                        <a:t>35 días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Tiempo: 3 </a:t>
                      </a:r>
                      <a:r>
                        <a:rPr lang="es-ES" sz="1900" dirty="0" err="1"/>
                        <a:t>sem</a:t>
                      </a:r>
                      <a:r>
                        <a:rPr lang="es-ES" sz="1900" dirty="0"/>
                        <a:t>: </a:t>
                      </a:r>
                      <a:r>
                        <a:rPr lang="es-ES" sz="1900" b="1" dirty="0"/>
                        <a:t>21 días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Tiempo:  5 días (</a:t>
                      </a:r>
                      <a:r>
                        <a:rPr lang="es-ES" sz="1900" b="1" dirty="0"/>
                        <a:t>7 días </a:t>
                      </a:r>
                      <a:r>
                        <a:rPr lang="es-ES" sz="1900" dirty="0"/>
                        <a:t>si fin de</a:t>
                      </a:r>
                      <a:r>
                        <a:rPr lang="es-ES" sz="1900" baseline="0" dirty="0"/>
                        <a:t> </a:t>
                      </a:r>
                      <a:r>
                        <a:rPr lang="es-ES" sz="1900" dirty="0"/>
                        <a:t>semana)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16587"/>
                  </a:ext>
                </a:extLst>
              </a:tr>
              <a:tr h="485700">
                <a:tc>
                  <a:txBody>
                    <a:bodyPr/>
                    <a:lstStyle/>
                    <a:p>
                      <a:r>
                        <a:rPr lang="es-ES" sz="1900" dirty="0"/>
                        <a:t>EQ2: </a:t>
                      </a:r>
                      <a:r>
                        <a:rPr lang="es-ES" sz="1900" b="1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EQ2: </a:t>
                      </a:r>
                      <a:r>
                        <a:rPr lang="es-ES" sz="1900" b="1" dirty="0"/>
                        <a:t>45,5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/>
                        <a:t>EQ2: </a:t>
                      </a:r>
                      <a:r>
                        <a:rPr lang="es-ES" sz="1900" b="1" dirty="0"/>
                        <a:t>40,6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0370"/>
                  </a:ext>
                </a:extLst>
              </a:tr>
              <a:tr h="1916187">
                <a:tc>
                  <a:txBody>
                    <a:bodyPr/>
                    <a:lstStyle/>
                    <a:p>
                      <a:r>
                        <a:rPr lang="es-ES" sz="1900" dirty="0"/>
                        <a:t>35-7= 28 día</a:t>
                      </a:r>
                      <a:r>
                        <a:rPr lang="es-ES" sz="1900" baseline="0" dirty="0"/>
                        <a:t> x </a:t>
                      </a:r>
                      <a:r>
                        <a:rPr lang="es-ES" sz="1900" dirty="0"/>
                        <a:t>0,6= 16,8 Gy se han empleado en compensar repoblación tumoral</a:t>
                      </a:r>
                    </a:p>
                    <a:p>
                      <a:r>
                        <a:rPr lang="es-ES" sz="1900" dirty="0"/>
                        <a:t>50-16,8= </a:t>
                      </a:r>
                      <a:r>
                        <a:rPr lang="es-ES" sz="1900" b="1" dirty="0">
                          <a:solidFill>
                            <a:srgbClr val="FF0000"/>
                          </a:solidFill>
                        </a:rPr>
                        <a:t>33,2 Gy 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s-ES" sz="1900" b="1" dirty="0"/>
                        <a:t>efectivos”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/>
                        <a:t>21-7=14 días</a:t>
                      </a:r>
                      <a:r>
                        <a:rPr lang="es-ES" sz="1900" baseline="0" dirty="0"/>
                        <a:t> x </a:t>
                      </a:r>
                      <a:r>
                        <a:rPr lang="es-ES" sz="1900" dirty="0"/>
                        <a:t>0,6= 8,4 Gy se han empleado en compensar repoblación tumoral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/>
                        <a:t>45,5-8,4= </a:t>
                      </a:r>
                      <a:r>
                        <a:rPr lang="es-ES" sz="1900" b="1" dirty="0">
                          <a:solidFill>
                            <a:srgbClr val="FF0000"/>
                          </a:solidFill>
                        </a:rPr>
                        <a:t>37,1 Gy 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s-ES" sz="1900" b="1" dirty="0"/>
                        <a:t>efectivos”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9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9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900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b="1" dirty="0">
                          <a:solidFill>
                            <a:srgbClr val="FF0000"/>
                          </a:solidFill>
                        </a:rPr>
                        <a:t>40,6 Gy 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s-ES" sz="1900" b="1" dirty="0"/>
                        <a:t>efectivos”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 (5 días)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b="1" dirty="0">
                          <a:solidFill>
                            <a:srgbClr val="FF0000"/>
                          </a:solidFill>
                        </a:rPr>
                        <a:t>40,5 Gy 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s-ES" sz="1900" b="1" dirty="0"/>
                        <a:t>efectivos”</a:t>
                      </a:r>
                      <a:r>
                        <a:rPr lang="es-ES" sz="1900" b="1" dirty="0">
                          <a:solidFill>
                            <a:schemeClr val="tx1"/>
                          </a:solidFill>
                        </a:rPr>
                        <a:t> (7 días)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92917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840469" y="5597379"/>
            <a:ext cx="4343400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4000" b="1" dirty="0">
                <a:latin typeface="Candara" panose="020E0502030303020204" pitchFamily="34" charset="0"/>
                <a:sym typeface="Symbol" panose="05050102010706020507" pitchFamily="18" charset="2"/>
              </a:rPr>
              <a:t> = 0,6 Gy/día</a:t>
            </a:r>
            <a:endParaRPr lang="es-ES" sz="4000" b="1" dirty="0">
              <a:latin typeface="Candara" panose="020E05020303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57169" y="5597379"/>
            <a:ext cx="4343400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s-ES" sz="4000" b="1" dirty="0">
                <a:latin typeface="Candara" panose="020E0502030303020204" pitchFamily="34" charset="0"/>
                <a:sym typeface="Symbol" panose="05050102010706020507" pitchFamily="18" charset="2"/>
              </a:rPr>
              <a:t>/ = 3,7 Gy</a:t>
            </a:r>
            <a:endParaRPr lang="es-ES" sz="4000" b="1" dirty="0">
              <a:latin typeface="Candara" panose="020E0502030303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4B0B0D-23EB-3C41-8063-93054CDCFED4}"/>
              </a:ext>
            </a:extLst>
          </p:cNvPr>
          <p:cNvSpPr txBox="1"/>
          <p:nvPr/>
        </p:nvSpPr>
        <p:spPr>
          <a:xfrm>
            <a:off x="1468710" y="632254"/>
            <a:ext cx="925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JUSTIFICACIÓN RADIOBIOLÓGICA DEL HIPOFRACCIONAMIENTO EXTREMO 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2D8299-6294-E339-95E3-AE2B0580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4034096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FD82AC-71C3-3412-5704-4F7FC230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7DE9A5-1890-ECD4-4642-8B0E7E1E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700567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1" y="1223856"/>
            <a:ext cx="5714997" cy="22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id="{D4E2BAC1-005E-F240-921D-A1BAD67E9220}"/>
              </a:ext>
            </a:extLst>
          </p:cNvPr>
          <p:cNvSpPr txBox="1"/>
          <p:nvPr/>
        </p:nvSpPr>
        <p:spPr>
          <a:xfrm>
            <a:off x="5905456" y="1534044"/>
            <a:ext cx="6286544" cy="180267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Análisis retrospectivo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367 pacientes, estadio 0-II tras cirugía conservadora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50/25fx (317p) vs 32/5fx (1fx/semana, 50p) + boost 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b="1" dirty="0">
                <a:solidFill>
                  <a:srgbClr val="0070C0"/>
                </a:solidFill>
                <a:latin typeface="Candara" pitchFamily="34" charset="0"/>
              </a:rPr>
              <a:t>No diferencias en resultados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820060"/>
            <a:ext cx="4006169" cy="26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85" y="3820061"/>
            <a:ext cx="3921288" cy="265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763" y="3820060"/>
            <a:ext cx="3921288" cy="26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90459" y="323752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INSTITUT CURIE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77AED5-6D23-7D92-D6B8-2A767F34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0"/>
            <a:ext cx="12075886" cy="6792686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3BE1B8-C780-4A33-3021-052C0CF0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421417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34849" t="13941" b="14032"/>
          <a:stretch>
            <a:fillRect/>
          </a:stretch>
        </p:blipFill>
        <p:spPr bwMode="auto">
          <a:xfrm>
            <a:off x="6572253" y="821431"/>
            <a:ext cx="4899400" cy="35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6682"/>
            <a:ext cx="6106045" cy="219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D4E2BAC1-005E-F240-921D-A1BAD67E9220}"/>
              </a:ext>
            </a:extLst>
          </p:cNvPr>
          <p:cNvSpPr txBox="1"/>
          <p:nvPr/>
        </p:nvSpPr>
        <p:spPr>
          <a:xfrm>
            <a:off x="190459" y="3488449"/>
            <a:ext cx="6096000" cy="30957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Análisis retrospectivo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150 pacientes, tras cirugía conservadora (71,5%) o mastectomía (28,5%)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34% N+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32,5/5fx, 1fx/semana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MFU: 65 meses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b="1" dirty="0">
                <a:solidFill>
                  <a:srgbClr val="0070C0"/>
                </a:solidFill>
                <a:latin typeface="Candara" pitchFamily="34" charset="0"/>
              </a:rPr>
              <a:t>Buena tolerancia, aceptables resultados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5524496" y="4536207"/>
            <a:ext cx="6286544" cy="2226567"/>
            <a:chOff x="4143372" y="3071815"/>
            <a:chExt cx="4714908" cy="1669925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43372" y="3071815"/>
              <a:ext cx="2357454" cy="166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0826" y="3071816"/>
              <a:ext cx="2357454" cy="1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4572000" y="3286130"/>
              <a:ext cx="1214446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33" b="1" dirty="0"/>
                <a:t>TOXICIDAD AGUDA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929454" y="3286130"/>
              <a:ext cx="1214446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33" b="1" dirty="0"/>
                <a:t>TOXICIDAD TARDÍA</a:t>
              </a: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190459" y="323753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CENTRE ANTOINE-LACASAGNE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/>
          <a:srcRect l="37326" t="11667" b="11666"/>
          <a:stretch>
            <a:fillRect/>
          </a:stretch>
        </p:blipFill>
        <p:spPr bwMode="auto">
          <a:xfrm>
            <a:off x="6381752" y="1142984"/>
            <a:ext cx="531967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61" y="1142984"/>
            <a:ext cx="5201657" cy="213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>
            <a:extLst>
              <a:ext uri="{FF2B5EF4-FFF2-40B4-BE49-F238E27FC236}">
                <a16:creationId xmlns:a16="http://schemas.microsoft.com/office/drawing/2014/main" id="{D4E2BAC1-005E-F240-921D-A1BAD67E9220}"/>
              </a:ext>
            </a:extLst>
          </p:cNvPr>
          <p:cNvSpPr txBox="1"/>
          <p:nvPr/>
        </p:nvSpPr>
        <p:spPr>
          <a:xfrm>
            <a:off x="476211" y="3905254"/>
            <a:ext cx="8096307" cy="223368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158 pacientes, estadio 0-II tras cirugía conservadora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31% QT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28,5-30/5fx + boost (11%), 5fx/semana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MFU: 5,5 años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b="1" dirty="0">
                <a:solidFill>
                  <a:srgbClr val="0070C0"/>
                </a:solidFill>
                <a:latin typeface="Candara" pitchFamily="34" charset="0"/>
              </a:rPr>
              <a:t>Buena tolerancia y resultados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0459" y="323753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UNIVERSITY OF LOUISVILLE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392C657-E00D-7444-9C71-A5B8F38E0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6227-12EC-485E-A28F-33FDF78C2D22}" type="slidenum">
              <a:rPr lang="es-ES" smtClean="0"/>
              <a:pPr/>
              <a:t>32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6479EC-3894-7B40-B9EE-D70B4CE3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17" y="1221431"/>
            <a:ext cx="4457561" cy="1509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E15D80-9EF8-BF4D-9DE2-21B9F3596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15" y="2882825"/>
            <a:ext cx="5965184" cy="33336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56F140-4C78-A044-9880-E86F4FC86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255" y="1221433"/>
            <a:ext cx="6283088" cy="16613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A802F8-67BF-BD40-A7A0-A1A8C0C5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61" y="6583251"/>
            <a:ext cx="4290395" cy="204728"/>
          </a:xfrm>
          <a:prstGeom prst="rect">
            <a:avLst/>
          </a:prstGeom>
        </p:spPr>
      </p:pic>
      <p:sp>
        <p:nvSpPr>
          <p:cNvPr id="8" name="7 CuadroTexto">
            <a:extLst>
              <a:ext uri="{FF2B5EF4-FFF2-40B4-BE49-F238E27FC236}">
                <a16:creationId xmlns:a16="http://schemas.microsoft.com/office/drawing/2014/main" id="{D4E2BAC1-005E-F240-921D-A1BAD67E9220}"/>
              </a:ext>
            </a:extLst>
          </p:cNvPr>
          <p:cNvSpPr txBox="1"/>
          <p:nvPr/>
        </p:nvSpPr>
        <p:spPr>
          <a:xfrm>
            <a:off x="6762755" y="3714753"/>
            <a:ext cx="5048285" cy="180267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95p (23 PMRT)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 5,7Gyx5fx en pared ± 5,4Gyx5fx en ganglios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MFU: 5,6 meses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b="1" dirty="0">
                <a:solidFill>
                  <a:srgbClr val="0070C0"/>
                </a:solidFill>
                <a:latin typeface="Candara" pitchFamily="34" charset="0"/>
              </a:rPr>
              <a:t>No aumento de toxicidad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0459" y="323752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HAI-5</a:t>
            </a:r>
          </a:p>
        </p:txBody>
      </p:sp>
    </p:spTree>
    <p:extLst>
      <p:ext uri="{BB962C8B-B14F-4D97-AF65-F5344CB8AC3E}">
        <p14:creationId xmlns:p14="http://schemas.microsoft.com/office/powerpoint/2010/main" val="3987315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09" y="190478"/>
            <a:ext cx="5373160" cy="24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1" y="2952747"/>
            <a:ext cx="4615072" cy="339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47" y="1809739"/>
            <a:ext cx="6360464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191251" y="476230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HAI-5: ANÁLISIS COMPARATIVO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19" y="866443"/>
            <a:ext cx="5020469" cy="21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19" y="3373736"/>
            <a:ext cx="5097179" cy="257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58385" y="190477"/>
            <a:ext cx="1203361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4">
              <a:lnSpc>
                <a:spcPct val="150000"/>
              </a:lnSpc>
            </a:pPr>
            <a:r>
              <a:rPr lang="es-ES" sz="2800" dirty="0">
                <a:solidFill>
                  <a:srgbClr val="0070C0"/>
                </a:solidFill>
              </a:rPr>
              <a:t>YO-HAI-5: </a:t>
            </a:r>
            <a:r>
              <a:rPr lang="es-ES" dirty="0"/>
              <a:t>estudio fase </a:t>
            </a:r>
            <a:r>
              <a:rPr lang="es-ES" dirty="0">
                <a:solidFill>
                  <a:prstClr val="black"/>
                </a:solidFill>
                <a:latin typeface="Candara" pitchFamily="34" charset="0"/>
              </a:rPr>
              <a:t>3 aleatorizado, Tis-2N0 tras cirugía conservadora: 40,2/15fx+SIB 48/15fx vs 28,5/5fx+SIB31/5fx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2" name="2 CuadroTexto">
            <a:extLst>
              <a:ext uri="{FF2B5EF4-FFF2-40B4-BE49-F238E27FC236}">
                <a16:creationId xmlns:a16="http://schemas.microsoft.com/office/drawing/2014/main" id="{7BE4BE4D-5ED1-6BA3-00CD-27237F524FBD}"/>
              </a:ext>
            </a:extLst>
          </p:cNvPr>
          <p:cNvSpPr txBox="1"/>
          <p:nvPr/>
        </p:nvSpPr>
        <p:spPr>
          <a:xfrm>
            <a:off x="2336617" y="5952338"/>
            <a:ext cx="7677149" cy="7026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21917" tIns="60959" rIns="121917" bIns="60959" rtlCol="0">
            <a:spAutoFit/>
          </a:bodyPr>
          <a:lstStyle/>
          <a:p>
            <a:pPr algn="ctr" defTabSz="914284">
              <a:lnSpc>
                <a:spcPct val="150000"/>
              </a:lnSpc>
            </a:pPr>
            <a:r>
              <a:rPr lang="es-ES" sz="2800" b="1" dirty="0">
                <a:solidFill>
                  <a:srgbClr val="0070C0"/>
                </a:solidFill>
                <a:latin typeface="Candara" pitchFamily="34" charset="0"/>
              </a:rPr>
              <a:t>MENOR TOXICIDAD, AGUDA Y TARDÍA CON UHF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97876C-6EE2-B653-D33C-BE6BEE776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91" y="1038587"/>
            <a:ext cx="5389280" cy="18609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2EBB28C-9AB7-0323-3F8F-A64518DF3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471" y="3048736"/>
            <a:ext cx="4340728" cy="28044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6" y="380979"/>
            <a:ext cx="4730761" cy="296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187" y="713246"/>
            <a:ext cx="5175256" cy="331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333356" y="4025157"/>
            <a:ext cx="11525288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33" dirty="0" err="1"/>
              <a:t>Fase</a:t>
            </a:r>
            <a:r>
              <a:rPr lang="en-US" sz="2133" dirty="0"/>
              <a:t> III </a:t>
            </a:r>
            <a:r>
              <a:rPr lang="en-US" sz="2133" dirty="0" err="1"/>
              <a:t>aleatorizado</a:t>
            </a:r>
            <a:r>
              <a:rPr lang="en-US" sz="2133" dirty="0"/>
              <a:t> 40,5/15fx+SIB  (48/15) vs. 25/5fx+SIB (30/5)</a:t>
            </a:r>
          </a:p>
          <a:p>
            <a:pPr>
              <a:buFont typeface="Arial" pitchFamily="34" charset="0"/>
              <a:buChar char="•"/>
            </a:pPr>
            <a:r>
              <a:rPr lang="en-US" sz="2133" dirty="0"/>
              <a:t>T1-3N0-1</a:t>
            </a:r>
          </a:p>
          <a:p>
            <a:pPr>
              <a:buFont typeface="Arial" pitchFamily="34" charset="0"/>
              <a:buChar char="•"/>
            </a:pPr>
            <a:r>
              <a:rPr lang="en-US" sz="2133" dirty="0"/>
              <a:t>107 </a:t>
            </a:r>
            <a:r>
              <a:rPr lang="en-US" sz="2133" dirty="0" err="1"/>
              <a:t>pacientes</a:t>
            </a:r>
            <a:endParaRPr lang="en-US" sz="2133" dirty="0"/>
          </a:p>
          <a:p>
            <a:pPr>
              <a:buFont typeface="Arial" pitchFamily="34" charset="0"/>
              <a:buChar char="•"/>
            </a:pPr>
            <a:r>
              <a:rPr lang="en-US" sz="2133" dirty="0"/>
              <a:t>MFU: 20 </a:t>
            </a:r>
            <a:r>
              <a:rPr lang="en-US" sz="2133" dirty="0" err="1"/>
              <a:t>meses</a:t>
            </a:r>
            <a:endParaRPr lang="en-US" sz="2133" dirty="0"/>
          </a:p>
          <a:p>
            <a:pPr>
              <a:buFont typeface="Arial" pitchFamily="34" charset="0"/>
              <a:buChar char="•"/>
            </a:pPr>
            <a:r>
              <a:rPr lang="en-US" sz="2133" dirty="0"/>
              <a:t>LC , DFS, OS = 100%</a:t>
            </a:r>
          </a:p>
          <a:p>
            <a:endParaRPr lang="en-US" sz="2133" dirty="0"/>
          </a:p>
          <a:p>
            <a:r>
              <a:rPr lang="en-US" sz="2133" dirty="0">
                <a:solidFill>
                  <a:srgbClr val="0070C0"/>
                </a:solidFill>
              </a:rPr>
              <a:t>Patient-reported radiation skin burns of  moderate to severe’ as assessed by PRO-CTCAE were more commonly reported in Arm A (58.7%) </a:t>
            </a:r>
            <a:r>
              <a:rPr lang="en-US" sz="2133" dirty="0" err="1">
                <a:solidFill>
                  <a:srgbClr val="0070C0"/>
                </a:solidFill>
              </a:rPr>
              <a:t>vs</a:t>
            </a:r>
            <a:r>
              <a:rPr lang="en-US" sz="2133" dirty="0">
                <a:solidFill>
                  <a:srgbClr val="0070C0"/>
                </a:solidFill>
              </a:rPr>
              <a:t> Arm B (27.9%) (odds ratio 3.7, CI 1.5-8.9; P =  .004).</a:t>
            </a:r>
            <a:endParaRPr lang="es-ES" sz="2133" dirty="0">
              <a:solidFill>
                <a:srgbClr val="0070C0"/>
              </a:solidFill>
            </a:endParaRPr>
          </a:p>
        </p:txBody>
      </p:sp>
      <p:sp>
        <p:nvSpPr>
          <p:cNvPr id="2" name="7 CuadroTexto">
            <a:extLst>
              <a:ext uri="{FF2B5EF4-FFF2-40B4-BE49-F238E27FC236}">
                <a16:creationId xmlns:a16="http://schemas.microsoft.com/office/drawing/2014/main" id="{A1B0095C-5665-FD35-08A3-6668C02BEA5E}"/>
              </a:ext>
            </a:extLst>
          </p:cNvPr>
          <p:cNvSpPr txBox="1"/>
          <p:nvPr/>
        </p:nvSpPr>
        <p:spPr>
          <a:xfrm>
            <a:off x="196435" y="129596"/>
            <a:ext cx="504828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MAYO CLINIC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59" y="190477"/>
            <a:ext cx="5048285" cy="164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05640"/>
            <a:ext cx="1524011" cy="25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D4E2BAC1-005E-F240-921D-A1BAD67E9220}"/>
              </a:ext>
            </a:extLst>
          </p:cNvPr>
          <p:cNvSpPr txBox="1"/>
          <p:nvPr/>
        </p:nvSpPr>
        <p:spPr>
          <a:xfrm>
            <a:off x="95208" y="2000240"/>
            <a:ext cx="4762533" cy="3095717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915 pacientes T1-2N0 tras cirugía conservadora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Fase III </a:t>
            </a:r>
            <a:r>
              <a:rPr lang="es-ES" sz="1867" dirty="0" err="1">
                <a:solidFill>
                  <a:prstClr val="black"/>
                </a:solidFill>
                <a:latin typeface="Candara" pitchFamily="34" charset="0"/>
              </a:rPr>
              <a:t>aleatorizado</a:t>
            </a:r>
            <a:endParaRPr lang="es-ES" sz="1867" dirty="0">
              <a:solidFill>
                <a:prstClr val="black"/>
              </a:solidFill>
              <a:latin typeface="Candara" pitchFamily="34" charset="0"/>
            </a:endParaRP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dirty="0">
                <a:solidFill>
                  <a:prstClr val="black"/>
                </a:solidFill>
                <a:latin typeface="Candara" pitchFamily="34" charset="0"/>
              </a:rPr>
              <a:t>50/25fx vs 28,5/5fx (1fx/semana) vs 30/5fx (1fx/semana)</a:t>
            </a:r>
          </a:p>
          <a:p>
            <a:pPr defTabSz="914284">
              <a:lnSpc>
                <a:spcPct val="150000"/>
              </a:lnSpc>
              <a:buFont typeface="Arial" pitchFamily="34" charset="0"/>
              <a:buChar char="•"/>
            </a:pPr>
            <a:r>
              <a:rPr lang="es-ES" sz="1867" b="1" dirty="0">
                <a:solidFill>
                  <a:srgbClr val="0070C0"/>
                </a:solidFill>
                <a:latin typeface="Candara" pitchFamily="34" charset="0"/>
              </a:rPr>
              <a:t>No diferencias a 10 años en resultado cosmético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467" y="5238763"/>
            <a:ext cx="8763061" cy="134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41" y="3524252"/>
            <a:ext cx="6649788" cy="158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7240" y="2095491"/>
            <a:ext cx="7524760" cy="146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3" y="249532"/>
            <a:ext cx="4795995" cy="63589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615" y="4141329"/>
            <a:ext cx="5905500" cy="208466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D96C8C2-88C5-944B-A09B-7A9F6973C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7"/>
          <a:stretch/>
        </p:blipFill>
        <p:spPr bwMode="auto">
          <a:xfrm>
            <a:off x="6667504" y="249529"/>
            <a:ext cx="4657725" cy="37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14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334" y="533401"/>
            <a:ext cx="11851217" cy="578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62924188-81DF-4785-B132-5264D857C73A}"/>
              </a:ext>
            </a:extLst>
          </p:cNvPr>
          <p:cNvGrpSpPr/>
          <p:nvPr/>
        </p:nvGrpSpPr>
        <p:grpSpPr>
          <a:xfrm>
            <a:off x="5374433" y="2392589"/>
            <a:ext cx="6783899" cy="4002161"/>
            <a:chOff x="2169547" y="1930983"/>
            <a:chExt cx="9775492" cy="496804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t="27558"/>
            <a:stretch/>
          </p:blipFill>
          <p:spPr>
            <a:xfrm>
              <a:off x="2169547" y="1930983"/>
              <a:ext cx="9775492" cy="4968048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81C34FEE-FFC2-41F5-97E2-A6A5EB396CCA}"/>
                </a:ext>
              </a:extLst>
            </p:cNvPr>
            <p:cNvCxnSpPr/>
            <p:nvPr/>
          </p:nvCxnSpPr>
          <p:spPr>
            <a:xfrm>
              <a:off x="2520462" y="4964720"/>
              <a:ext cx="144193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4758FC6E-EF76-477B-B8BB-276A63525FE9}"/>
                </a:ext>
              </a:extLst>
            </p:cNvPr>
            <p:cNvCxnSpPr>
              <a:cxnSpLocks/>
            </p:cNvCxnSpPr>
            <p:nvPr/>
          </p:nvCxnSpPr>
          <p:spPr>
            <a:xfrm>
              <a:off x="5357443" y="5187462"/>
              <a:ext cx="73855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D5DB433D-EF62-4065-8B0B-133462BFC0DF}"/>
                </a:ext>
              </a:extLst>
            </p:cNvPr>
            <p:cNvCxnSpPr>
              <a:cxnSpLocks/>
            </p:cNvCxnSpPr>
            <p:nvPr/>
          </p:nvCxnSpPr>
          <p:spPr>
            <a:xfrm>
              <a:off x="7244829" y="2491155"/>
              <a:ext cx="34348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A926D11-54B7-664C-94E2-B35A6EE842B8}"/>
              </a:ext>
            </a:extLst>
          </p:cNvPr>
          <p:cNvSpPr/>
          <p:nvPr/>
        </p:nvSpPr>
        <p:spPr>
          <a:xfrm>
            <a:off x="173257" y="363895"/>
            <a:ext cx="5201176" cy="629779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Fase 3 no inferioridad; &gt;4000p; 97 centros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RTE 3D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Todos los grupos de edad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Cirugía conservadora (93,5%) y mastectomía (6,5%, 0,6% tras </a:t>
            </a:r>
            <a:r>
              <a:rPr lang="es-ES" sz="2133" dirty="0" err="1">
                <a:latin typeface="Candara" panose="020E0502030303020204" pitchFamily="34" charset="0"/>
              </a:rPr>
              <a:t>reconstruccón</a:t>
            </a:r>
            <a:r>
              <a:rPr lang="es-ES" sz="2133" dirty="0">
                <a:latin typeface="Candara" panose="020E0502030303020204" pitchFamily="34" charset="0"/>
              </a:rPr>
              <a:t>)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N0/N1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Todos los subtipos moleculares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25% </a:t>
            </a:r>
            <a:r>
              <a:rPr lang="es-ES" sz="2133" dirty="0" err="1">
                <a:latin typeface="Candara" panose="020E0502030303020204" pitchFamily="34" charset="0"/>
              </a:rPr>
              <a:t>boost</a:t>
            </a:r>
            <a:r>
              <a:rPr lang="es-ES" sz="2133" dirty="0">
                <a:latin typeface="Candara" panose="020E0502030303020204" pitchFamily="34" charset="0"/>
              </a:rPr>
              <a:t> secuencial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dirty="0">
                <a:latin typeface="Candara" panose="020E0502030303020204" pitchFamily="34" charset="0"/>
              </a:rPr>
              <a:t>QT </a:t>
            </a:r>
            <a:r>
              <a:rPr lang="es-ES" sz="2133" dirty="0" err="1">
                <a:latin typeface="Candara" panose="020E0502030303020204" pitchFamily="34" charset="0"/>
              </a:rPr>
              <a:t>neoadyuvante</a:t>
            </a:r>
            <a:r>
              <a:rPr lang="es-ES" sz="2133" dirty="0">
                <a:latin typeface="Candara" panose="020E0502030303020204" pitchFamily="34" charset="0"/>
              </a:rPr>
              <a:t> adyuvante, anti-HER2…</a:t>
            </a:r>
          </a:p>
          <a:p>
            <a:pPr marL="285730" indent="-285730">
              <a:buFont typeface="Wingdings" pitchFamily="2" charset="2"/>
              <a:buChar char="§"/>
            </a:pPr>
            <a:endParaRPr lang="es-ES" sz="2133" dirty="0">
              <a:latin typeface="Candara" panose="020E0502030303020204" pitchFamily="34" charset="0"/>
            </a:endParaRPr>
          </a:p>
          <a:p>
            <a:pPr marL="285730" indent="-285730">
              <a:buFont typeface="Wingdings" pitchFamily="2" charset="2"/>
              <a:buChar char="§"/>
            </a:pPr>
            <a:endParaRPr lang="es-ES" sz="2133" dirty="0">
              <a:latin typeface="Candara" panose="020E0502030303020204" pitchFamily="34" charset="0"/>
            </a:endParaRP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b="1" dirty="0">
                <a:solidFill>
                  <a:srgbClr val="FFFF00"/>
                </a:solidFill>
                <a:latin typeface="Candara" panose="020E0502030303020204" pitchFamily="34" charset="0"/>
              </a:rPr>
              <a:t>NO DIFERENCIAS @7 AÑOS EN CL, SLE, SG</a:t>
            </a:r>
          </a:p>
          <a:p>
            <a:pPr marL="285730" indent="-285730">
              <a:buFont typeface="Wingdings" pitchFamily="2" charset="2"/>
              <a:buChar char="§"/>
            </a:pPr>
            <a:r>
              <a:rPr lang="es-ES" sz="2133" b="1" dirty="0">
                <a:solidFill>
                  <a:srgbClr val="FFFF00"/>
                </a:solidFill>
                <a:latin typeface="Candara" panose="020E0502030303020204" pitchFamily="34" charset="0"/>
              </a:rPr>
              <a:t>NO DIFERENCIAS EN TOXICIDAD AGUDA/TARDÍA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B16233-63F1-E147-8AC4-F01C0513C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442" t="34616" r="20337" b="34444"/>
          <a:stretch/>
        </p:blipFill>
        <p:spPr>
          <a:xfrm>
            <a:off x="5829581" y="292740"/>
            <a:ext cx="5873603" cy="17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20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6DED347-1EA5-6751-C647-236892A66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1" r="3081" b="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C6D5C8-4B53-C17F-3B1F-0EC74B8B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738818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6EAD70-68B6-63E7-E188-0DC7456C0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7" y="1209841"/>
            <a:ext cx="5673207" cy="49015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7F3006-8B43-5055-2DF7-86AFF068F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83" y="1409371"/>
            <a:ext cx="6126830" cy="4273799"/>
          </a:xfrm>
          <a:prstGeom prst="rect">
            <a:avLst/>
          </a:prstGeom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831680AA-D177-8701-5434-9EA01ABB6AC7}"/>
              </a:ext>
            </a:extLst>
          </p:cNvPr>
          <p:cNvSpPr txBox="1"/>
          <p:nvPr/>
        </p:nvSpPr>
        <p:spPr>
          <a:xfrm>
            <a:off x="190459" y="323753"/>
            <a:ext cx="102846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/>
              <a:t>FAST-FORWARD REGIONAL NODAL IRRADIATION SUBSTUDY (2022)</a:t>
            </a:r>
          </a:p>
        </p:txBody>
      </p:sp>
    </p:spTree>
    <p:extLst>
      <p:ext uri="{BB962C8B-B14F-4D97-AF65-F5344CB8AC3E}">
        <p14:creationId xmlns:p14="http://schemas.microsoft.com/office/powerpoint/2010/main" val="4044294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42966" y="1238236"/>
            <a:ext cx="194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NCT03280719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8481" y="1047734"/>
            <a:ext cx="7862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Whole Breast + Lymph Node Irradiation: Prone Compared to Supine Position in 15 or 5 Fractions (PRO-SURF)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8480" y="4879974"/>
            <a:ext cx="7905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Outcome of 15 Versus 5 Fractions in Adjuvant Breast Radiotherapy in Women Over 65 Years (HAI-5-III)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42966" y="5070472"/>
            <a:ext cx="194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NCT03121248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8480" y="2325146"/>
            <a:ext cx="781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One Week Versus Three Week in Adjuvant Radiotherapy in Breast Cancer (HYPORT-Adjuvant)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2966" y="2515648"/>
            <a:ext cx="194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NCT03788213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238481" y="3602558"/>
            <a:ext cx="7862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Hypofractionation And Ultra-Hypofractionation In Adjuvant Radiotherapy For Breast Cancer</a:t>
            </a:r>
            <a:r>
              <a:rPr lang="es-ES" sz="2400" dirty="0"/>
              <a:t>  </a:t>
            </a:r>
            <a:endParaRPr lang="en-US" sz="2400" b="1" dirty="0"/>
          </a:p>
        </p:txBody>
      </p:sp>
      <p:sp>
        <p:nvSpPr>
          <p:cNvPr id="10" name="9 Rectángulo"/>
          <p:cNvSpPr/>
          <p:nvPr/>
        </p:nvSpPr>
        <p:spPr>
          <a:xfrm>
            <a:off x="1142966" y="3793060"/>
            <a:ext cx="194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NCT04434677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90459" y="190478"/>
            <a:ext cx="90488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67" dirty="0">
                <a:solidFill>
                  <a:srgbClr val="0070C0"/>
                </a:solidFill>
              </a:rPr>
              <a:t>ESTUDIOS EN MARCHA DE UHF EN CÁNCER DE MAMA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FB93F4-CF85-7C32-C4BC-D2FEE74C0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04" y="136525"/>
            <a:ext cx="4502760" cy="2399419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432B06-9E3E-2816-DE95-3C01510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32CC4F-5815-9A68-EB04-70079E43C43A}"/>
              </a:ext>
            </a:extLst>
          </p:cNvPr>
          <p:cNvSpPr txBox="1"/>
          <p:nvPr/>
        </p:nvSpPr>
        <p:spPr>
          <a:xfrm>
            <a:off x="288204" y="2863408"/>
            <a:ext cx="45027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N = 383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Marzo 2020 – Marzo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Edad: mediana 56 años (30-92)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pTis-2 pN0 (100% BSGC)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RT: 	mama 5 x 5,5 Gy</a:t>
            </a:r>
          </a:p>
          <a:p>
            <a:pPr lvl="2"/>
            <a:r>
              <a:rPr lang="es-ES" sz="1400" dirty="0" err="1"/>
              <a:t>boost</a:t>
            </a:r>
            <a:r>
              <a:rPr lang="es-ES" sz="1400" dirty="0"/>
              <a:t>: 5 x 5,8 Gy (88%); 5 x 6-6,2 Gy (12%)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TS: 	QT: 12%</a:t>
            </a:r>
          </a:p>
          <a:p>
            <a:r>
              <a:rPr lang="es-ES" sz="1400" dirty="0"/>
              <a:t>	HT: 93,2%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MFU: 18 meses (7-31), mínimo 6 meses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ABA38C-3DC0-08C7-4433-74CE4DB0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9" y="5653085"/>
            <a:ext cx="5061719" cy="9369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01A83E3-1A52-579C-1CD4-BDEFF955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41" y="1920215"/>
            <a:ext cx="4427125" cy="310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7DEF4E-401C-9604-3618-C6DF8232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245" y="79793"/>
            <a:ext cx="4905109" cy="26582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D78DB4-BE57-76E3-45A6-3B28E14D4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0"/>
          <a:stretch/>
        </p:blipFill>
        <p:spPr bwMode="auto">
          <a:xfrm>
            <a:off x="7184532" y="2738024"/>
            <a:ext cx="4905109" cy="1873370"/>
          </a:xfrm>
          <a:prstGeom prst="rect">
            <a:avLst/>
          </a:prstGeom>
          <a:noFill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4DE9FF2-D9D6-1E69-478F-6F861891E9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15816" y="4794766"/>
            <a:ext cx="3026552" cy="198344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633CA0A-EE98-C254-F76E-01DEB01AC0F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81866" y="4794766"/>
            <a:ext cx="3026552" cy="19809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5946A40-E32B-EC19-0516-5F01AE531D2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0244" y="2518428"/>
            <a:ext cx="1883110" cy="18211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FF580F8-72B0-FA49-3D2D-D47418E0F6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61311" y="1920215"/>
            <a:ext cx="4502759" cy="228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98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9BD49A-BC12-DF6F-EEEF-C69714FC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5" y="1900869"/>
            <a:ext cx="6988948" cy="37577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929A0A-0727-90E6-7006-3759FD98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671" y="262392"/>
            <a:ext cx="3415898" cy="6381896"/>
          </a:xfrm>
          <a:prstGeom prst="rect">
            <a:avLst/>
          </a:prstGeom>
        </p:spPr>
      </p:pic>
      <p:sp>
        <p:nvSpPr>
          <p:cNvPr id="5" name="CuadroTexto 2">
            <a:extLst>
              <a:ext uri="{FF2B5EF4-FFF2-40B4-BE49-F238E27FC236}">
                <a16:creationId xmlns:a16="http://schemas.microsoft.com/office/drawing/2014/main" id="{9D6C75FD-EED6-60EF-DBCA-20E54CED4DED}"/>
              </a:ext>
            </a:extLst>
          </p:cNvPr>
          <p:cNvSpPr txBox="1"/>
          <p:nvPr/>
        </p:nvSpPr>
        <p:spPr>
          <a:xfrm>
            <a:off x="268334" y="360475"/>
            <a:ext cx="7428530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s-ES" sz="2400" dirty="0">
                <a:latin typeface="Candara" charset="0"/>
                <a:ea typeface="Candara" charset="0"/>
                <a:cs typeface="Candara" charset="0"/>
              </a:rPr>
              <a:t>(ULTRA)HIPOFRACCIONAMIENTO: NO SÓLO RADIOBIOLOGÍA…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0DD84E-ED05-E3FB-CAEE-485231684AC6}"/>
              </a:ext>
            </a:extLst>
          </p:cNvPr>
          <p:cNvSpPr txBox="1"/>
          <p:nvPr/>
        </p:nvSpPr>
        <p:spPr>
          <a:xfrm>
            <a:off x="518104" y="6098983"/>
            <a:ext cx="732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Evolución tecnológica: mayor </a:t>
            </a:r>
            <a:r>
              <a:rPr lang="es-ES" b="1" dirty="0">
                <a:solidFill>
                  <a:srgbClr val="0070C0"/>
                </a:solidFill>
                <a:latin typeface="Candara" panose="020E0502030303020204" pitchFamily="34" charset="0"/>
              </a:rPr>
              <a:t>conformación</a:t>
            </a:r>
            <a:r>
              <a:rPr lang="es-ES" dirty="0">
                <a:latin typeface="Candara" panose="020E0502030303020204" pitchFamily="34" charset="0"/>
              </a:rPr>
              <a:t>, mejor </a:t>
            </a:r>
            <a:r>
              <a:rPr lang="es-ES" b="1" dirty="0">
                <a:solidFill>
                  <a:srgbClr val="0070C0"/>
                </a:solidFill>
                <a:latin typeface="Candara" panose="020E0502030303020204" pitchFamily="34" charset="0"/>
              </a:rPr>
              <a:t>distribución de dosis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FD3BB0-B41E-86B9-69AD-FAF84645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2655317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C2657AA-0B48-D4FD-E33B-205B11C4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8588E5-EF8C-800A-D514-E55F563E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244185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163EAAAB-7352-D941-B7C2-71B8D59F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27" y="6381772"/>
            <a:ext cx="2026728" cy="296305"/>
          </a:xfrm>
          <a:prstGeom prst="rect">
            <a:avLst/>
          </a:prstGeom>
        </p:spPr>
      </p:pic>
      <p:pic>
        <p:nvPicPr>
          <p:cNvPr id="4" name="Imagen 6">
            <a:extLst>
              <a:ext uri="{FF2B5EF4-FFF2-40B4-BE49-F238E27FC236}">
                <a16:creationId xmlns:a16="http://schemas.microsoft.com/office/drawing/2014/main" id="{60C1DA17-9CC9-1543-911C-8E4A4393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45" y="449535"/>
            <a:ext cx="7810555" cy="5958931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54496" y="2449799"/>
            <a:ext cx="3810027" cy="95250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s-ES" sz="3200"/>
          </a:p>
        </p:txBody>
      </p:sp>
      <p:sp>
        <p:nvSpPr>
          <p:cNvPr id="8" name="7 Rectángulo"/>
          <p:cNvSpPr/>
          <p:nvPr/>
        </p:nvSpPr>
        <p:spPr>
          <a:xfrm>
            <a:off x="354496" y="4640564"/>
            <a:ext cx="3810027" cy="171451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s-ES" sz="3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EFE9DC-0CBE-AA91-82DB-04775B8F1E1F}"/>
              </a:ext>
            </a:extLst>
          </p:cNvPr>
          <p:cNvSpPr txBox="1"/>
          <p:nvPr/>
        </p:nvSpPr>
        <p:spPr>
          <a:xfrm>
            <a:off x="8138223" y="1715464"/>
            <a:ext cx="379453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733" dirty="0"/>
              <a:t>ULTRA-HIPOFRACCIONA-MIENTO COMO ESTÁNDAR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5B964F5-456B-CE95-6EDA-B23F0BD5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537014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4306" y="1361640"/>
            <a:ext cx="5431361" cy="41347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latin typeface="Bahnschrift SemiBold SemiConden" panose="020B0502040204020203" pitchFamily="34" charset="0"/>
                <a:ea typeface="American Typewriter" charset="0"/>
                <a:cs typeface="American Typewriter" charset="0"/>
              </a:rPr>
              <a:t>¿Existe, a</a:t>
            </a:r>
            <a:r>
              <a:rPr lang="es-ES" sz="3600" dirty="0" err="1">
                <a:latin typeface="Bahnschrift SemiBold SemiConden" panose="020B0502040204020203" pitchFamily="34" charset="0"/>
                <a:ea typeface="American Typewriter" charset="0"/>
                <a:cs typeface="American Typewriter" charset="0"/>
              </a:rPr>
              <a:t>ún</a:t>
            </a:r>
            <a:r>
              <a:rPr lang="es-ES" sz="3600" dirty="0">
                <a:latin typeface="Bahnschrift SemiBold SemiConden" panose="020B0502040204020203" pitchFamily="34" charset="0"/>
                <a:ea typeface="American Typewriter" charset="0"/>
                <a:cs typeface="American Typewriter" charset="0"/>
              </a:rPr>
              <a:t>, alguna razón para no aceptar el (ultra)</a:t>
            </a:r>
            <a:r>
              <a:rPr lang="es-ES" sz="3600" dirty="0" err="1">
                <a:latin typeface="Bahnschrift SemiBold SemiConden" panose="020B0502040204020203" pitchFamily="34" charset="0"/>
                <a:ea typeface="American Typewriter" charset="0"/>
                <a:cs typeface="American Typewriter" charset="0"/>
              </a:rPr>
              <a:t>hipofraccionamiento</a:t>
            </a:r>
            <a:r>
              <a:rPr lang="es-ES" sz="3600" dirty="0">
                <a:latin typeface="Bahnschrift SemiBold SemiConden" panose="020B0502040204020203" pitchFamily="34" charset="0"/>
                <a:ea typeface="American Typewriter" charset="0"/>
                <a:cs typeface="American Typewriter" charset="0"/>
              </a:rPr>
              <a:t> para la radioterapia del cáncer de mama?</a:t>
            </a:r>
            <a:endParaRPr lang="es-ES_tradnl" sz="3600" dirty="0">
              <a:latin typeface="Bahnschrift SemiBold SemiConden" panose="020B0502040204020203" pitchFamily="34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94AE5-35F5-72DE-A078-8480E64F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7489" y="471290"/>
            <a:ext cx="4562634" cy="24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D813E2-C3C0-99A1-C144-EA838EFD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71" y="3995654"/>
            <a:ext cx="4917476" cy="25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2892160-8962-6770-CF47-ACC9AC7C1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8" r="-1" b="-1"/>
          <a:stretch/>
        </p:blipFill>
        <p:spPr>
          <a:xfrm>
            <a:off x="-1" y="1376689"/>
            <a:ext cx="7574486" cy="5481312"/>
          </a:xfrm>
          <a:prstGeom prst="rect">
            <a:avLst/>
          </a:prstGeom>
        </p:spPr>
      </p:pic>
      <p:pic>
        <p:nvPicPr>
          <p:cNvPr id="2" name="Imagen 1" descr="Texto, Aplicación&#10;&#10;Descripción generada automáticamente">
            <a:extLst>
              <a:ext uri="{FF2B5EF4-FFF2-40B4-BE49-F238E27FC236}">
                <a16:creationId xmlns:a16="http://schemas.microsoft.com/office/drawing/2014/main" id="{F05B3E3D-151E-5DCC-9E10-C585359FD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9" r="1" b="1"/>
          <a:stretch/>
        </p:blipFill>
        <p:spPr>
          <a:xfrm>
            <a:off x="7574491" y="1376689"/>
            <a:ext cx="4617509" cy="54813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DB035F4-535B-5F8E-E737-42F576F7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589557" y="229547"/>
            <a:ext cx="7004647" cy="91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¿SÓLO VALEN LOS ESTUDIOS ALEATORIZADOS?...</a:t>
            </a:r>
          </a:p>
        </p:txBody>
      </p:sp>
    </p:spTree>
    <p:extLst>
      <p:ext uri="{BB962C8B-B14F-4D97-AF65-F5344CB8AC3E}">
        <p14:creationId xmlns:p14="http://schemas.microsoft.com/office/powerpoint/2010/main" val="3210997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49D6DF-8304-5865-9296-B4B82338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  <p:pic>
        <p:nvPicPr>
          <p:cNvPr id="2050" name="Picture 2" descr="FDA Clears Way for Trials of FOR46 in Multiple Myeloma, Prostate Cancer">
            <a:extLst>
              <a:ext uri="{FF2B5EF4-FFF2-40B4-BE49-F238E27FC236}">
                <a16:creationId xmlns:a16="http://schemas.microsoft.com/office/drawing/2014/main" id="{88CA1687-2CB5-88C0-1E39-CF43CE4D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" y="2269177"/>
            <a:ext cx="5863419" cy="35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FAA20C-51D0-BAAF-5034-449CE6B7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9" y="793849"/>
            <a:ext cx="9581096" cy="11856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B6889E-AF52-B8C7-0D71-9755DBAEB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4" t="11276"/>
          <a:stretch/>
        </p:blipFill>
        <p:spPr>
          <a:xfrm>
            <a:off x="6833831" y="3943981"/>
            <a:ext cx="4519969" cy="2412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81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55E4E6A4-5254-367D-BA15-ED242A38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522279"/>
            <a:ext cx="5294716" cy="18134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93637F6-AAF3-9BE4-AABD-4B5998CC76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3817" y="2343583"/>
            <a:ext cx="5294715" cy="21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9578C1-F368-4593-0E1E-130FF4658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750"/>
          <a:stretch/>
        </p:blipFill>
        <p:spPr>
          <a:xfrm>
            <a:off x="203350" y="557012"/>
            <a:ext cx="3655354" cy="3683619"/>
          </a:xfrm>
          <a:prstGeom prst="rect">
            <a:avLst/>
          </a:prstGeom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0E25A718-FC41-7A3B-DFFF-75E36C3A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r="3" b="3"/>
          <a:stretch/>
        </p:blipFill>
        <p:spPr>
          <a:xfrm>
            <a:off x="8350386" y="557011"/>
            <a:ext cx="3631009" cy="3724024"/>
          </a:xfrm>
          <a:prstGeom prst="rect">
            <a:avLst/>
          </a:prstGeom>
        </p:spPr>
      </p:pic>
      <p:pic>
        <p:nvPicPr>
          <p:cNvPr id="1028" name="Picture 4" descr="Download free Kill Bill Film Poster Wallpaper - MrWallpaper.com">
            <a:extLst>
              <a:ext uri="{FF2B5EF4-FFF2-40B4-BE49-F238E27FC236}">
                <a16:creationId xmlns:a16="http://schemas.microsoft.com/office/drawing/2014/main" id="{E7551652-693D-F7A1-09AF-0669DC57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0" y="326571"/>
            <a:ext cx="3053594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Five Point Palm Exploding Heart Technique - Kill Bill: Vol. 2 (12/12)  Movie CLIP (2004) HD animated gif">
            <a:extLst>
              <a:ext uri="{FF2B5EF4-FFF2-40B4-BE49-F238E27FC236}">
                <a16:creationId xmlns:a16="http://schemas.microsoft.com/office/drawing/2014/main" id="{A2B6ACEA-CFFD-5082-2355-5AD5FFDB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11" y="4268367"/>
            <a:ext cx="3610785" cy="20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ll Bill - The Bride VS. Gogo and The Crazy 88's (Alternate Version) on  Make a GIF">
            <a:extLst>
              <a:ext uri="{FF2B5EF4-FFF2-40B4-BE49-F238E27FC236}">
                <a16:creationId xmlns:a16="http://schemas.microsoft.com/office/drawing/2014/main" id="{FC524159-7163-86D6-ED9E-CFC82B60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8" y="4268794"/>
            <a:ext cx="3610785" cy="20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D4A141B-9756-2870-5AB9-131922DA9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40793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Diagrama, Forma&#10;&#10;Descripción generada automáticamente">
            <a:extLst>
              <a:ext uri="{FF2B5EF4-FFF2-40B4-BE49-F238E27FC236}">
                <a16:creationId xmlns:a16="http://schemas.microsoft.com/office/drawing/2014/main" id="{CF1B4917-5443-0FB6-79CE-FB0E78602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D6967EE-93E9-807B-EABF-1485349B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08/06/2024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3BD40B-AF5C-7633-7615-E55D206A124C}"/>
              </a:ext>
            </a:extLst>
          </p:cNvPr>
          <p:cNvSpPr txBox="1"/>
          <p:nvPr/>
        </p:nvSpPr>
        <p:spPr>
          <a:xfrm>
            <a:off x="108858" y="634589"/>
            <a:ext cx="4816756" cy="532352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Bahnschrift SemiBold SemiConden" panose="020B0502040204020203" pitchFamily="34" charset="0"/>
                <a:ea typeface="+mj-ea"/>
                <a:cs typeface="+mj-cs"/>
              </a:rPr>
              <a:t>RADIOTERAPIA MODERNA PARA EL CÁNCER DE MAMA</a:t>
            </a:r>
          </a:p>
        </p:txBody>
      </p:sp>
    </p:spTree>
    <p:extLst>
      <p:ext uri="{BB962C8B-B14F-4D97-AF65-F5344CB8AC3E}">
        <p14:creationId xmlns:p14="http://schemas.microsoft.com/office/powerpoint/2010/main" val="770689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06646" y="6314226"/>
            <a:ext cx="1169754" cy="270089"/>
          </a:xfrm>
        </p:spPr>
        <p:txBody>
          <a:bodyPr/>
          <a:lstStyle/>
          <a:p>
            <a:r>
              <a:rPr lang="es-ES" dirty="0"/>
              <a:t>08/06/2024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86" y="727196"/>
            <a:ext cx="5216186" cy="286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2881" y="736013"/>
            <a:ext cx="4999946" cy="285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34" y="3748304"/>
            <a:ext cx="5224738" cy="278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5867" y="3739072"/>
            <a:ext cx="5003200" cy="2797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Newsletter — Quo Vadis Production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669" y="83820"/>
            <a:ext cx="2758966" cy="544436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EF71CE-8318-37BB-2F0E-9DBF996103BD}"/>
              </a:ext>
            </a:extLst>
          </p:cNvPr>
          <p:cNvSpPr txBox="1"/>
          <p:nvPr/>
        </p:nvSpPr>
        <p:spPr>
          <a:xfrm>
            <a:off x="5181600" y="6626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</a:t>
            </a:r>
            <a:r>
              <a:rPr lang="es-ES" sz="1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0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s-ES" sz="1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Dr. C. Coles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00A1E0A-A93D-8044-B965-A1618B11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19B95-B82F-8747-808B-3103C6177975}" type="datetime1">
              <a:rPr lang="es-ES" smtClean="0"/>
              <a:pPr/>
              <a:t>07/06/2024</a:t>
            </a:fld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079E6F-09D5-0647-B3BC-FDCCA190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6227-12EC-485E-A28F-33FDF78C2D22}" type="slidenum">
              <a:rPr lang="es-ES" smtClean="0"/>
              <a:pPr/>
              <a:t>52</a:t>
            </a:fld>
            <a:endParaRPr lang="es-E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6B4A4E-8ED2-CB43-912F-798F15DCC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94" y="1524554"/>
            <a:ext cx="6683007" cy="48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56121AE-B3FE-5945-9844-E9B007AA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02" y="3145415"/>
            <a:ext cx="3488365" cy="361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3D1FE9-8B3A-FF4A-8715-ABCF4D22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29" y="1252538"/>
            <a:ext cx="4982467" cy="166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1E8E1D-3E47-7E43-9509-DD3A4299C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82" y="6563971"/>
            <a:ext cx="3491511" cy="194423"/>
          </a:xfrm>
          <a:prstGeom prst="rect">
            <a:avLst/>
          </a:prstGeom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940B7312-AE5C-B944-BEC0-4053A3AB5345}"/>
              </a:ext>
            </a:extLst>
          </p:cNvPr>
          <p:cNvSpPr txBox="1"/>
          <p:nvPr/>
        </p:nvSpPr>
        <p:spPr>
          <a:xfrm>
            <a:off x="597878" y="246556"/>
            <a:ext cx="1054002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s-ES" sz="3200" dirty="0">
                <a:ln w="0">
                  <a:solidFill>
                    <a:schemeClr val="bg2">
                      <a:lumMod val="2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ndara" charset="0"/>
                <a:cs typeface="Candara" charset="0"/>
              </a:rPr>
              <a:t>UHF ES, BIOLÓGICAMENTE, MÁS EFICAZ…</a:t>
            </a:r>
            <a:endParaRPr lang="es-ES_tradnl" sz="3200" dirty="0">
              <a:ln w="0">
                <a:solidFill>
                  <a:schemeClr val="bg2">
                    <a:lumMod val="2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andara" charset="0"/>
              <a:cs typeface="Candara" charset="0"/>
            </a:endParaRPr>
          </a:p>
        </p:txBody>
      </p:sp>
      <p:pic>
        <p:nvPicPr>
          <p:cNvPr id="10" name="Imagen 8">
            <a:extLst>
              <a:ext uri="{FF2B5EF4-FFF2-40B4-BE49-F238E27FC236}">
                <a16:creationId xmlns:a16="http://schemas.microsoft.com/office/drawing/2014/main" id="{93BBC4AC-43BA-D445-A7FE-6AF556B04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58" y="195294"/>
            <a:ext cx="278423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7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59" y="1142985"/>
            <a:ext cx="4286292" cy="142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301" y="6406861"/>
            <a:ext cx="56007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8091" y="901232"/>
            <a:ext cx="7507071" cy="370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192" y="4603174"/>
            <a:ext cx="8776131" cy="172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940B7312-AE5C-B944-BEC0-4053A3AB5345}"/>
              </a:ext>
            </a:extLst>
          </p:cNvPr>
          <p:cNvSpPr txBox="1"/>
          <p:nvPr/>
        </p:nvSpPr>
        <p:spPr>
          <a:xfrm>
            <a:off x="597878" y="246556"/>
            <a:ext cx="1054002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s-ES" sz="3200" dirty="0">
                <a:ln w="0">
                  <a:solidFill>
                    <a:schemeClr val="bg2">
                      <a:lumMod val="2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ndara" charset="0"/>
                <a:cs typeface="Candara" charset="0"/>
              </a:rPr>
              <a:t>UHF ES, ECONÓMICAMENTE, MÁS EFICIENTE…</a:t>
            </a:r>
            <a:endParaRPr lang="es-ES_tradnl" sz="3200" dirty="0">
              <a:ln w="0">
                <a:solidFill>
                  <a:schemeClr val="bg2">
                    <a:lumMod val="2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andara" charset="0"/>
              <a:cs typeface="Candara" charset="0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621365CC-CE8D-FF45-A6D8-BA6850E27A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229" y="190641"/>
            <a:ext cx="356647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1579" y="1146412"/>
            <a:ext cx="7628842" cy="5621691"/>
            <a:chOff x="285720" y="0"/>
            <a:chExt cx="8286776" cy="6858000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500166" y="0"/>
              <a:ext cx="6885982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6 Grupo"/>
            <p:cNvGrpSpPr/>
            <p:nvPr/>
          </p:nvGrpSpPr>
          <p:grpSpPr>
            <a:xfrm>
              <a:off x="1857356" y="2714619"/>
              <a:ext cx="6429420" cy="2796103"/>
              <a:chOff x="2143108" y="3857628"/>
              <a:chExt cx="5929354" cy="2453200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8"/>
              <a:stretch>
                <a:fillRect/>
              </a:stretch>
            </p:blipFill>
            <p:spPr bwMode="auto">
              <a:xfrm>
                <a:off x="2143108" y="3857628"/>
                <a:ext cx="5448319" cy="166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6 CuadroTexto"/>
              <p:cNvSpPr txBox="1"/>
              <p:nvPr/>
            </p:nvSpPr>
            <p:spPr>
              <a:xfrm>
                <a:off x="2143108" y="5715016"/>
                <a:ext cx="2000264" cy="59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b="1" dirty="0"/>
                  <a:t>25 x 2 Gy</a:t>
                </a: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3862450" y="5715016"/>
                <a:ext cx="2281188" cy="59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b="1" dirty="0"/>
                  <a:t>15 x 2,7 Gy</a:t>
                </a: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6072198" y="5715016"/>
                <a:ext cx="2000264" cy="59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b="1" dirty="0"/>
                  <a:t>5 x 5,2 Gy</a:t>
                </a:r>
              </a:p>
            </p:txBody>
          </p:sp>
        </p:grp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720" y="857232"/>
              <a:ext cx="8286776" cy="188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CuadroTexto 2">
            <a:extLst>
              <a:ext uri="{FF2B5EF4-FFF2-40B4-BE49-F238E27FC236}">
                <a16:creationId xmlns:a16="http://schemas.microsoft.com/office/drawing/2014/main" id="{940B7312-AE5C-B944-BEC0-4053A3AB5345}"/>
              </a:ext>
            </a:extLst>
          </p:cNvPr>
          <p:cNvSpPr txBox="1"/>
          <p:nvPr/>
        </p:nvSpPr>
        <p:spPr>
          <a:xfrm>
            <a:off x="597878" y="246556"/>
            <a:ext cx="1054002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s-ES" sz="3200" dirty="0">
                <a:ln w="0">
                  <a:solidFill>
                    <a:schemeClr val="bg2">
                      <a:lumMod val="2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ndara" charset="0"/>
                <a:cs typeface="Candara" charset="0"/>
              </a:rPr>
              <a:t>UHF ES, ECOLÓGICAMENTE, MÁS SOSTENIBLE…</a:t>
            </a:r>
            <a:endParaRPr lang="es-ES_tradnl" sz="3200" dirty="0">
              <a:ln w="0">
                <a:solidFill>
                  <a:schemeClr val="bg2">
                    <a:lumMod val="2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Candara" charset="0"/>
              <a:cs typeface="Candara" charset="0"/>
            </a:endParaRPr>
          </a:p>
        </p:txBody>
      </p:sp>
      <p:pic>
        <p:nvPicPr>
          <p:cNvPr id="12" name="Imagen 7">
            <a:extLst>
              <a:ext uri="{FF2B5EF4-FFF2-40B4-BE49-F238E27FC236}">
                <a16:creationId xmlns:a16="http://schemas.microsoft.com/office/drawing/2014/main" id="{0E96573D-E46B-0D43-9744-A230D2611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120" y="208941"/>
            <a:ext cx="380512" cy="7239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E58448-F4CC-574B-AFB7-11D8B7969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074" name="Picture 2" descr="Male Hand Holding Megaphone With It S Time To Start Speech Bubble  Loudspeaker Banner For Business Marketing And Advertising Vector  Illustration Stock Illustration - Download Image Now - iStock">
            <a:extLst>
              <a:ext uri="{FF2B5EF4-FFF2-40B4-BE49-F238E27FC236}">
                <a16:creationId xmlns:a16="http://schemas.microsoft.com/office/drawing/2014/main" id="{DF71A280-715A-8AE8-C510-A12DB26B0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16913"/>
          <a:stretch/>
        </p:blipFill>
        <p:spPr bwMode="auto">
          <a:xfrm rot="21600000"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94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mpions League 2024: Kroos, Modric, Carvajal y Nacho hacen historia y  alcanzan las seis Champions de Paco Gento | MARCA México">
            <a:extLst>
              <a:ext uri="{FF2B5EF4-FFF2-40B4-BE49-F238E27FC236}">
                <a16:creationId xmlns:a16="http://schemas.microsoft.com/office/drawing/2014/main" id="{37D829F2-C441-70AF-2FCF-38E43848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98" y="3765858"/>
            <a:ext cx="4080393" cy="26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chivo STL Champions League Cup ⚽ ・Objeto para impresora 3D para  descargar・Cults">
            <a:extLst>
              <a:ext uri="{FF2B5EF4-FFF2-40B4-BE49-F238E27FC236}">
                <a16:creationId xmlns:a16="http://schemas.microsoft.com/office/drawing/2014/main" id="{D172C930-1975-4157-80A6-50947B7E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t="-25" r="36989" b="25"/>
          <a:stretch/>
        </p:blipFill>
        <p:spPr bwMode="auto">
          <a:xfrm>
            <a:off x="902525" y="800200"/>
            <a:ext cx="1763850" cy="29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f the day GIF - Encontrar en GIFER">
            <a:extLst>
              <a:ext uri="{FF2B5EF4-FFF2-40B4-BE49-F238E27FC236}">
                <a16:creationId xmlns:a16="http://schemas.microsoft.com/office/drawing/2014/main" id="{35FAC39E-6EEA-5DD3-E651-DE3FF1915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4053"/>
          <a:stretch/>
        </p:blipFill>
        <p:spPr bwMode="auto">
          <a:xfrm>
            <a:off x="2565197" y="800200"/>
            <a:ext cx="2398867" cy="29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yes de Europa! Real Madrid conquista su título 15 de Champions League">
            <a:extLst>
              <a:ext uri="{FF2B5EF4-FFF2-40B4-BE49-F238E27FC236}">
                <a16:creationId xmlns:a16="http://schemas.microsoft.com/office/drawing/2014/main" id="{4AAF2CE1-F329-3CC7-2BC7-D5CF41AC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36" y="3410122"/>
            <a:ext cx="4031953" cy="302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7BE3E6-40D4-AC7F-8EAA-48BA7F589F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9336" y="1163619"/>
            <a:ext cx="1964861" cy="2286000"/>
          </a:xfrm>
          <a:prstGeom prst="rect">
            <a:avLst/>
          </a:prstGeom>
        </p:spPr>
      </p:pic>
      <p:pic>
        <p:nvPicPr>
          <p:cNvPr id="2060" name="Picture 12" descr="Uefa champions league GIF - Auf GIFER finden">
            <a:extLst>
              <a:ext uri="{FF2B5EF4-FFF2-40B4-BE49-F238E27FC236}">
                <a16:creationId xmlns:a16="http://schemas.microsoft.com/office/drawing/2014/main" id="{7C5802F0-B2AF-53F4-68A9-F5EF56E54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1"/>
          <a:stretch/>
        </p:blipFill>
        <p:spPr bwMode="auto">
          <a:xfrm>
            <a:off x="8996921" y="1163619"/>
            <a:ext cx="205494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39844408-4FDA-0E36-1EFD-81A00C207112}"/>
              </a:ext>
            </a:extLst>
          </p:cNvPr>
          <p:cNvCxnSpPr/>
          <p:nvPr/>
        </p:nvCxnSpPr>
        <p:spPr>
          <a:xfrm>
            <a:off x="6096000" y="1385740"/>
            <a:ext cx="0" cy="4232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09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18D6-CCDC-BF8E-EECE-372FFFA34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B88E431-1DFD-E17D-7342-D3CAFCB87247}"/>
              </a:ext>
            </a:extLst>
          </p:cNvPr>
          <p:cNvGrpSpPr/>
          <p:nvPr/>
        </p:nvGrpSpPr>
        <p:grpSpPr>
          <a:xfrm>
            <a:off x="2315928" y="209431"/>
            <a:ext cx="7560139" cy="2892356"/>
            <a:chOff x="2791108" y="173573"/>
            <a:chExt cx="6609784" cy="22320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72971E0-F782-1348-EAE4-82B08C86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50821" y="173573"/>
              <a:ext cx="4090358" cy="1116024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1FEA874-0311-F22B-EB0C-8B74ECCB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1108" y="1289597"/>
              <a:ext cx="6609784" cy="1116024"/>
            </a:xfrm>
            <a:prstGeom prst="rect">
              <a:avLst/>
            </a:prstGeom>
          </p:spPr>
        </p:pic>
      </p:grpSp>
      <p:pic>
        <p:nvPicPr>
          <p:cNvPr id="2050" name="Picture 2" descr="Divergentes Flechas Izquierda - Gráficos vectoriales gratis en Pixabay - Pixabay">
            <a:extLst>
              <a:ext uri="{FF2B5EF4-FFF2-40B4-BE49-F238E27FC236}">
                <a16:creationId xmlns:a16="http://schemas.microsoft.com/office/drawing/2014/main" id="{32FDC140-E2A3-4D43-83E8-45942C3C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73031" y="3101787"/>
            <a:ext cx="1645936" cy="167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F72FAC-D08A-0853-943C-4C8BFFFC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4185" y="4775226"/>
            <a:ext cx="2645156" cy="7683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97070A-67BC-3DDB-54A3-64EBAD02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661" y="4794120"/>
            <a:ext cx="2619964" cy="730567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51A46D-9AD4-2052-34E9-E34EFA64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310929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EA363-F4C2-53BA-559E-7A3F7A892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3CCA78B-469C-3EDE-2D49-51AC8A4CEB28}"/>
              </a:ext>
            </a:extLst>
          </p:cNvPr>
          <p:cNvSpPr/>
          <p:nvPr/>
        </p:nvSpPr>
        <p:spPr>
          <a:xfrm>
            <a:off x="6070869" y="0"/>
            <a:ext cx="641043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3959D4-DCB7-25BF-1837-80279C287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16" y="628313"/>
            <a:ext cx="3245370" cy="8667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F096C9-8C6E-6B1C-38FA-169D1846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14" y="628313"/>
            <a:ext cx="3419610" cy="9933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4CE8E4-A1A7-3A3E-1892-C1E6CB6EDC42}"/>
              </a:ext>
            </a:extLst>
          </p:cNvPr>
          <p:cNvSpPr txBox="1"/>
          <p:nvPr/>
        </p:nvSpPr>
        <p:spPr>
          <a:xfrm>
            <a:off x="531845" y="2589955"/>
            <a:ext cx="52997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dirty="0">
                <a:latin typeface="Univers" panose="020B0503020202020204" pitchFamily="34" charset="0"/>
              </a:rPr>
              <a:t>Selección de dosis, fraccionamiento, duración,…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BFEFEC-1BF2-2656-2011-A1E3B083283B}"/>
              </a:ext>
            </a:extLst>
          </p:cNvPr>
          <p:cNvSpPr txBox="1"/>
          <p:nvPr/>
        </p:nvSpPr>
        <p:spPr>
          <a:xfrm>
            <a:off x="7325375" y="2399456"/>
            <a:ext cx="5043486" cy="248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dirty="0">
                <a:solidFill>
                  <a:schemeClr val="bg1"/>
                </a:solidFill>
                <a:latin typeface="Univers" panose="020B0503020202020204" pitchFamily="34" charset="0"/>
              </a:rPr>
              <a:t>Selección de pacientes, volúmenes,…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830B7F-9D3F-638A-AA1F-A5BC8C69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76540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2CD4A-D42C-2ED6-25C3-6A4AA5EBB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Menos es más. Siempre. | Bauhaus art, Bauhaus design, Graphic design posters">
            <a:extLst>
              <a:ext uri="{FF2B5EF4-FFF2-40B4-BE49-F238E27FC236}">
                <a16:creationId xmlns:a16="http://schemas.microsoft.com/office/drawing/2014/main" id="{59D59A43-6E4D-6356-5917-2BB779869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"/>
          <a:stretch/>
        </p:blipFill>
        <p:spPr bwMode="auto">
          <a:xfrm>
            <a:off x="838199" y="557188"/>
            <a:ext cx="4181917" cy="57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e-Escalation | CWK#012 - KidsPeace">
            <a:extLst>
              <a:ext uri="{FF2B5EF4-FFF2-40B4-BE49-F238E27FC236}">
                <a16:creationId xmlns:a16="http://schemas.microsoft.com/office/drawing/2014/main" id="{CCE2CDD0-412C-5924-24E0-2BBCA1119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 r="3" b="1271"/>
          <a:stretch/>
        </p:blipFill>
        <p:spPr bwMode="auto">
          <a:xfrm>
            <a:off x="5186775" y="557188"/>
            <a:ext cx="6167025" cy="27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B57411-DA74-A73D-6E2A-4A97BB851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964"/>
          <a:stretch/>
        </p:blipFill>
        <p:spPr>
          <a:xfrm>
            <a:off x="5316793" y="3956171"/>
            <a:ext cx="6643472" cy="1900344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E609A6-E033-E4E8-2F89-BD4A7764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08/06/2024</a:t>
            </a:r>
          </a:p>
        </p:txBody>
      </p:sp>
    </p:spTree>
    <p:extLst>
      <p:ext uri="{BB962C8B-B14F-4D97-AF65-F5344CB8AC3E}">
        <p14:creationId xmlns:p14="http://schemas.microsoft.com/office/powerpoint/2010/main" val="1284842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2E92BD-E8FC-0076-19D0-900CA428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2" y="2561773"/>
            <a:ext cx="5589084" cy="15620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27C621-D136-6065-DF9A-180CD2EDF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034" y="6610255"/>
            <a:ext cx="1890445" cy="1398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B5A850-BF8B-6545-BF97-5AF715450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955" y="1427302"/>
            <a:ext cx="6169686" cy="450178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13184" y="438539"/>
            <a:ext cx="4973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rgbClr val="00B0F0"/>
                </a:solidFill>
                <a:latin typeface="Berlin Sans FB" pitchFamily="34" charset="0"/>
              </a:rPr>
              <a:t>#</a:t>
            </a:r>
            <a:r>
              <a:rPr lang="es-ES" sz="6000" dirty="0">
                <a:latin typeface="Berlin Sans FB" pitchFamily="34" charset="0"/>
              </a:rPr>
              <a:t>desescalada</a:t>
            </a:r>
          </a:p>
        </p:txBody>
      </p:sp>
    </p:spTree>
    <p:extLst>
      <p:ext uri="{BB962C8B-B14F-4D97-AF65-F5344CB8AC3E}">
        <p14:creationId xmlns:p14="http://schemas.microsoft.com/office/powerpoint/2010/main" val="1423799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Panorámica</PresentationFormat>
  <Paragraphs>154</Paragraphs>
  <Slides>56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69" baseType="lpstr">
      <vt:lpstr>Corbel</vt:lpstr>
      <vt:lpstr>Wingdings</vt:lpstr>
      <vt:lpstr>Berlin Sans FB</vt:lpstr>
      <vt:lpstr>Calibri</vt:lpstr>
      <vt:lpstr>Candara</vt:lpstr>
      <vt:lpstr>Bahnschrift SemiBold SemiConden</vt:lpstr>
      <vt:lpstr>Univers</vt:lpstr>
      <vt:lpstr>Calibri Light</vt:lpstr>
      <vt:lpstr>Cambria Math</vt:lpstr>
      <vt:lpstr>Bahnschrift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 Montero Luis</dc:creator>
  <cp:lastModifiedBy>Angel Montero Luis</cp:lastModifiedBy>
  <cp:revision>33</cp:revision>
  <dcterms:created xsi:type="dcterms:W3CDTF">2024-02-02T16:13:44Z</dcterms:created>
  <dcterms:modified xsi:type="dcterms:W3CDTF">2024-06-07T15:59:37Z</dcterms:modified>
</cp:coreProperties>
</file>