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5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7" r:id="rId2"/>
    <p:sldId id="256" r:id="rId3"/>
    <p:sldId id="276" r:id="rId4"/>
    <p:sldId id="297" r:id="rId5"/>
    <p:sldId id="315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19" r:id="rId14"/>
    <p:sldId id="308" r:id="rId15"/>
    <p:sldId id="296" r:id="rId16"/>
    <p:sldId id="320" r:id="rId17"/>
    <p:sldId id="289" r:id="rId18"/>
    <p:sldId id="318" r:id="rId19"/>
    <p:sldId id="317" r:id="rId20"/>
    <p:sldId id="328" r:id="rId21"/>
    <p:sldId id="316" r:id="rId22"/>
    <p:sldId id="329" r:id="rId23"/>
    <p:sldId id="327" r:id="rId24"/>
    <p:sldId id="294" r:id="rId25"/>
    <p:sldId id="277" r:id="rId26"/>
    <p:sldId id="332" r:id="rId27"/>
    <p:sldId id="287" r:id="rId28"/>
    <p:sldId id="288" r:id="rId29"/>
    <p:sldId id="331" r:id="rId30"/>
    <p:sldId id="290" r:id="rId31"/>
    <p:sldId id="291" r:id="rId32"/>
    <p:sldId id="283" r:id="rId33"/>
    <p:sldId id="311" r:id="rId34"/>
    <p:sldId id="322" r:id="rId35"/>
    <p:sldId id="321" r:id="rId36"/>
    <p:sldId id="326" r:id="rId37"/>
    <p:sldId id="284" r:id="rId38"/>
    <p:sldId id="266" r:id="rId3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B496"/>
    <a:srgbClr val="70C5C8"/>
    <a:srgbClr val="E88A82"/>
    <a:srgbClr val="0D3939"/>
    <a:srgbClr val="2C80B6"/>
    <a:srgbClr val="EA60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59"/>
    <p:restoredTop sz="80476"/>
  </p:normalViewPr>
  <p:slideViewPr>
    <p:cSldViewPr snapToGrid="0" snapToObjects="1">
      <p:cViewPr varScale="1">
        <p:scale>
          <a:sx n="102" d="100"/>
          <a:sy n="102" d="100"/>
        </p:scale>
        <p:origin x="81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D8053A-4455-9A4B-B8BE-5542D416A59F}" type="doc">
      <dgm:prSet loTypeId="urn:microsoft.com/office/officeart/2005/8/layout/hierarchy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AC64331-01AB-934E-A085-2FD88B5A2526}">
      <dgm:prSet phldrT="[Texto]"/>
      <dgm:spPr/>
      <dgm:t>
        <a:bodyPr/>
        <a:lstStyle/>
        <a:p>
          <a:r>
            <a:rPr lang="es-ES" dirty="0"/>
            <a:t>LDR </a:t>
          </a:r>
        </a:p>
        <a:p>
          <a:r>
            <a:rPr lang="es-ES" dirty="0"/>
            <a:t>31 pacientes</a:t>
          </a:r>
        </a:p>
      </dgm:t>
    </dgm:pt>
    <dgm:pt modelId="{CA8B145A-726B-C84F-931E-D5C53B15ABB6}" type="parTrans" cxnId="{795F2504-72D7-6C4E-B538-BD5CADE61B17}">
      <dgm:prSet/>
      <dgm:spPr/>
      <dgm:t>
        <a:bodyPr/>
        <a:lstStyle/>
        <a:p>
          <a:endParaRPr lang="es-ES"/>
        </a:p>
      </dgm:t>
    </dgm:pt>
    <dgm:pt modelId="{D920D9DF-B5D6-C74E-BB88-A646A3A40BDE}" type="sibTrans" cxnId="{795F2504-72D7-6C4E-B538-BD5CADE61B17}">
      <dgm:prSet/>
      <dgm:spPr/>
      <dgm:t>
        <a:bodyPr/>
        <a:lstStyle/>
        <a:p>
          <a:endParaRPr lang="es-ES"/>
        </a:p>
      </dgm:t>
    </dgm:pt>
    <dgm:pt modelId="{34A9018A-C2DF-994D-8484-FC380BD9724C}">
      <dgm:prSet phldrT="[Texto]"/>
      <dgm:spPr/>
      <dgm:t>
        <a:bodyPr/>
        <a:lstStyle/>
        <a:p>
          <a:r>
            <a:rPr lang="es-ES" dirty="0">
              <a:solidFill>
                <a:srgbClr val="FF0000"/>
              </a:solidFill>
            </a:rPr>
            <a:t>16</a:t>
          </a:r>
          <a:r>
            <a:rPr lang="es-ES" dirty="0"/>
            <a:t> dilataciones</a:t>
          </a:r>
        </a:p>
      </dgm:t>
    </dgm:pt>
    <dgm:pt modelId="{25FD9F48-3020-514C-8C33-6DD474EEC0DD}" type="parTrans" cxnId="{3435543D-FBD0-774D-98B2-92EB05D1075D}">
      <dgm:prSet/>
      <dgm:spPr/>
      <dgm:t>
        <a:bodyPr/>
        <a:lstStyle/>
        <a:p>
          <a:endParaRPr lang="es-ES"/>
        </a:p>
      </dgm:t>
    </dgm:pt>
    <dgm:pt modelId="{EEB8C7D5-86DC-D34B-9EE4-118891CB4DFE}" type="sibTrans" cxnId="{3435543D-FBD0-774D-98B2-92EB05D1075D}">
      <dgm:prSet/>
      <dgm:spPr/>
      <dgm:t>
        <a:bodyPr/>
        <a:lstStyle/>
        <a:p>
          <a:endParaRPr lang="es-ES"/>
        </a:p>
      </dgm:t>
    </dgm:pt>
    <dgm:pt modelId="{6689E4CC-1BD0-7540-AFD7-B2BB9977EC4F}">
      <dgm:prSet phldrT="[Texto]"/>
      <dgm:spPr/>
      <dgm:t>
        <a:bodyPr/>
        <a:lstStyle/>
        <a:p>
          <a:r>
            <a:rPr lang="es-ES" dirty="0"/>
            <a:t>3 frecuencia</a:t>
          </a:r>
        </a:p>
      </dgm:t>
    </dgm:pt>
    <dgm:pt modelId="{23909B91-9459-F04C-A570-28FA272D9FE4}" type="parTrans" cxnId="{0EB8215C-D217-AC4B-B71B-662274224021}">
      <dgm:prSet/>
      <dgm:spPr/>
      <dgm:t>
        <a:bodyPr/>
        <a:lstStyle/>
        <a:p>
          <a:endParaRPr lang="es-ES"/>
        </a:p>
      </dgm:t>
    </dgm:pt>
    <dgm:pt modelId="{8D5BA3C4-F975-0C49-AAC2-148A838CD94D}" type="sibTrans" cxnId="{0EB8215C-D217-AC4B-B71B-662274224021}">
      <dgm:prSet/>
      <dgm:spPr/>
      <dgm:t>
        <a:bodyPr/>
        <a:lstStyle/>
        <a:p>
          <a:endParaRPr lang="es-ES"/>
        </a:p>
      </dgm:t>
    </dgm:pt>
    <dgm:pt modelId="{C9146020-32FA-244E-9979-CAD94F5D71B8}">
      <dgm:prSet phldrT="[Texto]"/>
      <dgm:spPr/>
      <dgm:t>
        <a:bodyPr/>
        <a:lstStyle/>
        <a:p>
          <a:r>
            <a:rPr lang="es-ES" dirty="0"/>
            <a:t>2 cistitis (O2)</a:t>
          </a:r>
        </a:p>
      </dgm:t>
    </dgm:pt>
    <dgm:pt modelId="{F8B53CD9-4D91-3B4F-B1BF-7C70FF052E41}" type="parTrans" cxnId="{5F8AED6D-EA8A-E243-9249-3A1FB076D57B}">
      <dgm:prSet/>
      <dgm:spPr/>
      <dgm:t>
        <a:bodyPr/>
        <a:lstStyle/>
        <a:p>
          <a:endParaRPr lang="es-ES"/>
        </a:p>
      </dgm:t>
    </dgm:pt>
    <dgm:pt modelId="{FFC34382-5EFF-3E47-9306-1DBED3F11E34}" type="sibTrans" cxnId="{5F8AED6D-EA8A-E243-9249-3A1FB076D57B}">
      <dgm:prSet/>
      <dgm:spPr/>
      <dgm:t>
        <a:bodyPr/>
        <a:lstStyle/>
        <a:p>
          <a:endParaRPr lang="es-ES"/>
        </a:p>
      </dgm:t>
    </dgm:pt>
    <dgm:pt modelId="{66F9A8B8-3C33-7B40-904A-A5A07855D422}">
      <dgm:prSet/>
      <dgm:spPr/>
      <dgm:t>
        <a:bodyPr/>
        <a:lstStyle/>
        <a:p>
          <a:r>
            <a:rPr lang="es-ES" dirty="0"/>
            <a:t>4 RTU</a:t>
          </a:r>
        </a:p>
      </dgm:t>
    </dgm:pt>
    <dgm:pt modelId="{80C48E78-B0BB-4042-9E3F-200F814585EB}" type="parTrans" cxnId="{EA9DB455-8350-7B48-945A-3A9CCAE415F0}">
      <dgm:prSet/>
      <dgm:spPr/>
      <dgm:t>
        <a:bodyPr/>
        <a:lstStyle/>
        <a:p>
          <a:endParaRPr lang="es-ES"/>
        </a:p>
      </dgm:t>
    </dgm:pt>
    <dgm:pt modelId="{7035B426-14E9-F947-AB33-DAAB7D68BA67}" type="sibTrans" cxnId="{EA9DB455-8350-7B48-945A-3A9CCAE415F0}">
      <dgm:prSet/>
      <dgm:spPr/>
      <dgm:t>
        <a:bodyPr/>
        <a:lstStyle/>
        <a:p>
          <a:endParaRPr lang="es-ES"/>
        </a:p>
      </dgm:t>
    </dgm:pt>
    <dgm:pt modelId="{192B24B9-1A58-E14D-A681-A93C851AC6E9}">
      <dgm:prSet/>
      <dgm:spPr/>
      <dgm:t>
        <a:bodyPr/>
        <a:lstStyle/>
        <a:p>
          <a:r>
            <a:rPr lang="es-ES" dirty="0"/>
            <a:t>5 incontinencia</a:t>
          </a:r>
        </a:p>
      </dgm:t>
    </dgm:pt>
    <dgm:pt modelId="{45E693DC-DF87-2B40-933F-BA3AC47DD5DE}" type="parTrans" cxnId="{B1C548C5-54B5-ED4C-81AC-57BD35CB8728}">
      <dgm:prSet/>
      <dgm:spPr/>
      <dgm:t>
        <a:bodyPr/>
        <a:lstStyle/>
        <a:p>
          <a:endParaRPr lang="es-ES"/>
        </a:p>
      </dgm:t>
    </dgm:pt>
    <dgm:pt modelId="{008C1D59-E6E4-554C-AE13-E16237727E83}" type="sibTrans" cxnId="{B1C548C5-54B5-ED4C-81AC-57BD35CB8728}">
      <dgm:prSet/>
      <dgm:spPr/>
      <dgm:t>
        <a:bodyPr/>
        <a:lstStyle/>
        <a:p>
          <a:endParaRPr lang="es-ES"/>
        </a:p>
      </dgm:t>
    </dgm:pt>
    <dgm:pt modelId="{82B62767-9076-D74C-92DC-3022089EB2FB}" type="pres">
      <dgm:prSet presAssocID="{F2D8053A-4455-9A4B-B8BE-5542D416A59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067A388-AF4F-1543-AD0A-C08D68FBB1DB}" type="pres">
      <dgm:prSet presAssocID="{DAC64331-01AB-934E-A085-2FD88B5A2526}" presName="root1" presStyleCnt="0"/>
      <dgm:spPr/>
    </dgm:pt>
    <dgm:pt modelId="{1FA9658C-EC75-FA46-9875-324B37B1A730}" type="pres">
      <dgm:prSet presAssocID="{DAC64331-01AB-934E-A085-2FD88B5A2526}" presName="LevelOneTextNode" presStyleLbl="node0" presStyleIdx="0" presStyleCnt="1">
        <dgm:presLayoutVars>
          <dgm:chPref val="3"/>
        </dgm:presLayoutVars>
      </dgm:prSet>
      <dgm:spPr/>
    </dgm:pt>
    <dgm:pt modelId="{0A9DA94F-2806-A04D-A9FD-9FE4FEA8FF12}" type="pres">
      <dgm:prSet presAssocID="{DAC64331-01AB-934E-A085-2FD88B5A2526}" presName="level2hierChild" presStyleCnt="0"/>
      <dgm:spPr/>
    </dgm:pt>
    <dgm:pt modelId="{7340AD8E-3CC1-EA40-AB7C-1D18D96A2028}" type="pres">
      <dgm:prSet presAssocID="{25FD9F48-3020-514C-8C33-6DD474EEC0DD}" presName="conn2-1" presStyleLbl="parChTrans1D2" presStyleIdx="0" presStyleCnt="5"/>
      <dgm:spPr/>
    </dgm:pt>
    <dgm:pt modelId="{B405740D-A3AC-4944-9F19-07B9CFECBCBE}" type="pres">
      <dgm:prSet presAssocID="{25FD9F48-3020-514C-8C33-6DD474EEC0DD}" presName="connTx" presStyleLbl="parChTrans1D2" presStyleIdx="0" presStyleCnt="5"/>
      <dgm:spPr/>
    </dgm:pt>
    <dgm:pt modelId="{57148319-93C0-8743-8FA7-F3229DD26007}" type="pres">
      <dgm:prSet presAssocID="{34A9018A-C2DF-994D-8484-FC380BD9724C}" presName="root2" presStyleCnt="0"/>
      <dgm:spPr/>
    </dgm:pt>
    <dgm:pt modelId="{702E8D81-1584-4549-B156-B8D26590B356}" type="pres">
      <dgm:prSet presAssocID="{34A9018A-C2DF-994D-8484-FC380BD9724C}" presName="LevelTwoTextNode" presStyleLbl="node2" presStyleIdx="0" presStyleCnt="5">
        <dgm:presLayoutVars>
          <dgm:chPref val="3"/>
        </dgm:presLayoutVars>
      </dgm:prSet>
      <dgm:spPr/>
    </dgm:pt>
    <dgm:pt modelId="{9C1B461C-DEA7-654E-ABBF-17951772C9EF}" type="pres">
      <dgm:prSet presAssocID="{34A9018A-C2DF-994D-8484-FC380BD9724C}" presName="level3hierChild" presStyleCnt="0"/>
      <dgm:spPr/>
    </dgm:pt>
    <dgm:pt modelId="{7CB5E37D-165D-6C46-9882-9ADB741AC4A6}" type="pres">
      <dgm:prSet presAssocID="{80C48E78-B0BB-4042-9E3F-200F814585EB}" presName="conn2-1" presStyleLbl="parChTrans1D2" presStyleIdx="1" presStyleCnt="5"/>
      <dgm:spPr/>
    </dgm:pt>
    <dgm:pt modelId="{E546D9AA-C248-C14C-9F9B-DAD2FB378433}" type="pres">
      <dgm:prSet presAssocID="{80C48E78-B0BB-4042-9E3F-200F814585EB}" presName="connTx" presStyleLbl="parChTrans1D2" presStyleIdx="1" presStyleCnt="5"/>
      <dgm:spPr/>
    </dgm:pt>
    <dgm:pt modelId="{2A4AC553-482C-7344-92D4-CCE3073EF4B6}" type="pres">
      <dgm:prSet presAssocID="{66F9A8B8-3C33-7B40-904A-A5A07855D422}" presName="root2" presStyleCnt="0"/>
      <dgm:spPr/>
    </dgm:pt>
    <dgm:pt modelId="{ED6F1504-5E18-E54B-A3F9-63D1F40AC04E}" type="pres">
      <dgm:prSet presAssocID="{66F9A8B8-3C33-7B40-904A-A5A07855D422}" presName="LevelTwoTextNode" presStyleLbl="node2" presStyleIdx="1" presStyleCnt="5">
        <dgm:presLayoutVars>
          <dgm:chPref val="3"/>
        </dgm:presLayoutVars>
      </dgm:prSet>
      <dgm:spPr/>
    </dgm:pt>
    <dgm:pt modelId="{DF2FB323-D583-6F43-8878-CABB1D2EC666}" type="pres">
      <dgm:prSet presAssocID="{66F9A8B8-3C33-7B40-904A-A5A07855D422}" presName="level3hierChild" presStyleCnt="0"/>
      <dgm:spPr/>
    </dgm:pt>
    <dgm:pt modelId="{C1DB273E-3165-FF40-8E14-17B22C303CEF}" type="pres">
      <dgm:prSet presAssocID="{45E693DC-DF87-2B40-933F-BA3AC47DD5DE}" presName="conn2-1" presStyleLbl="parChTrans1D2" presStyleIdx="2" presStyleCnt="5"/>
      <dgm:spPr/>
    </dgm:pt>
    <dgm:pt modelId="{BD4F0FC1-0A1F-F44E-816E-239971A8C680}" type="pres">
      <dgm:prSet presAssocID="{45E693DC-DF87-2B40-933F-BA3AC47DD5DE}" presName="connTx" presStyleLbl="parChTrans1D2" presStyleIdx="2" presStyleCnt="5"/>
      <dgm:spPr/>
    </dgm:pt>
    <dgm:pt modelId="{A9DF9617-D61D-2E4F-B388-FF713DB2AE5A}" type="pres">
      <dgm:prSet presAssocID="{192B24B9-1A58-E14D-A681-A93C851AC6E9}" presName="root2" presStyleCnt="0"/>
      <dgm:spPr/>
    </dgm:pt>
    <dgm:pt modelId="{27A08725-8C8E-CA44-BDC8-9D6F2E2F3A03}" type="pres">
      <dgm:prSet presAssocID="{192B24B9-1A58-E14D-A681-A93C851AC6E9}" presName="LevelTwoTextNode" presStyleLbl="node2" presStyleIdx="2" presStyleCnt="5">
        <dgm:presLayoutVars>
          <dgm:chPref val="3"/>
        </dgm:presLayoutVars>
      </dgm:prSet>
      <dgm:spPr/>
    </dgm:pt>
    <dgm:pt modelId="{1B9F6552-1AD3-4B42-8092-4B9AC3AC6338}" type="pres">
      <dgm:prSet presAssocID="{192B24B9-1A58-E14D-A681-A93C851AC6E9}" presName="level3hierChild" presStyleCnt="0"/>
      <dgm:spPr/>
    </dgm:pt>
    <dgm:pt modelId="{D0FDB653-833E-284B-A17A-BBC7ABE3E3A3}" type="pres">
      <dgm:prSet presAssocID="{23909B91-9459-F04C-A570-28FA272D9FE4}" presName="conn2-1" presStyleLbl="parChTrans1D2" presStyleIdx="3" presStyleCnt="5"/>
      <dgm:spPr/>
    </dgm:pt>
    <dgm:pt modelId="{97C8CF53-C183-8341-9833-4E7B6DC9FD1A}" type="pres">
      <dgm:prSet presAssocID="{23909B91-9459-F04C-A570-28FA272D9FE4}" presName="connTx" presStyleLbl="parChTrans1D2" presStyleIdx="3" presStyleCnt="5"/>
      <dgm:spPr/>
    </dgm:pt>
    <dgm:pt modelId="{F959F100-43E5-D040-BA7E-85FD14824810}" type="pres">
      <dgm:prSet presAssocID="{6689E4CC-1BD0-7540-AFD7-B2BB9977EC4F}" presName="root2" presStyleCnt="0"/>
      <dgm:spPr/>
    </dgm:pt>
    <dgm:pt modelId="{E3114AB5-1EFA-1241-B833-1030E75B6E87}" type="pres">
      <dgm:prSet presAssocID="{6689E4CC-1BD0-7540-AFD7-B2BB9977EC4F}" presName="LevelTwoTextNode" presStyleLbl="node2" presStyleIdx="3" presStyleCnt="5">
        <dgm:presLayoutVars>
          <dgm:chPref val="3"/>
        </dgm:presLayoutVars>
      </dgm:prSet>
      <dgm:spPr/>
    </dgm:pt>
    <dgm:pt modelId="{1B33272E-0D41-B14A-BCF2-498790AF4120}" type="pres">
      <dgm:prSet presAssocID="{6689E4CC-1BD0-7540-AFD7-B2BB9977EC4F}" presName="level3hierChild" presStyleCnt="0"/>
      <dgm:spPr/>
    </dgm:pt>
    <dgm:pt modelId="{D8B36CB1-6BF2-A04D-B24E-93B69373AF93}" type="pres">
      <dgm:prSet presAssocID="{F8B53CD9-4D91-3B4F-B1BF-7C70FF052E41}" presName="conn2-1" presStyleLbl="parChTrans1D2" presStyleIdx="4" presStyleCnt="5"/>
      <dgm:spPr/>
    </dgm:pt>
    <dgm:pt modelId="{673E4637-AADF-7A46-A0DE-FFD852646A9F}" type="pres">
      <dgm:prSet presAssocID="{F8B53CD9-4D91-3B4F-B1BF-7C70FF052E41}" presName="connTx" presStyleLbl="parChTrans1D2" presStyleIdx="4" presStyleCnt="5"/>
      <dgm:spPr/>
    </dgm:pt>
    <dgm:pt modelId="{92AA1821-BB7C-7F4F-BDBA-A4E69AAC6946}" type="pres">
      <dgm:prSet presAssocID="{C9146020-32FA-244E-9979-CAD94F5D71B8}" presName="root2" presStyleCnt="0"/>
      <dgm:spPr/>
    </dgm:pt>
    <dgm:pt modelId="{E179E2FF-C8B4-D24F-8096-96F474AC922C}" type="pres">
      <dgm:prSet presAssocID="{C9146020-32FA-244E-9979-CAD94F5D71B8}" presName="LevelTwoTextNode" presStyleLbl="node2" presStyleIdx="4" presStyleCnt="5">
        <dgm:presLayoutVars>
          <dgm:chPref val="3"/>
        </dgm:presLayoutVars>
      </dgm:prSet>
      <dgm:spPr/>
    </dgm:pt>
    <dgm:pt modelId="{806130BB-E63E-6348-9C58-6935FB0F2876}" type="pres">
      <dgm:prSet presAssocID="{C9146020-32FA-244E-9979-CAD94F5D71B8}" presName="level3hierChild" presStyleCnt="0"/>
      <dgm:spPr/>
    </dgm:pt>
  </dgm:ptLst>
  <dgm:cxnLst>
    <dgm:cxn modelId="{795F2504-72D7-6C4E-B538-BD5CADE61B17}" srcId="{F2D8053A-4455-9A4B-B8BE-5542D416A59F}" destId="{DAC64331-01AB-934E-A085-2FD88B5A2526}" srcOrd="0" destOrd="0" parTransId="{CA8B145A-726B-C84F-931E-D5C53B15ABB6}" sibTransId="{D920D9DF-B5D6-C74E-BB88-A646A3A40BDE}"/>
    <dgm:cxn modelId="{D2AC690D-4B76-8246-B7FE-4BAEF70A0392}" type="presOf" srcId="{F8B53CD9-4D91-3B4F-B1BF-7C70FF052E41}" destId="{D8B36CB1-6BF2-A04D-B24E-93B69373AF93}" srcOrd="0" destOrd="0" presId="urn:microsoft.com/office/officeart/2005/8/layout/hierarchy2"/>
    <dgm:cxn modelId="{92490F0F-E577-EE45-8EAC-B62360CE5697}" type="presOf" srcId="{45E693DC-DF87-2B40-933F-BA3AC47DD5DE}" destId="{BD4F0FC1-0A1F-F44E-816E-239971A8C680}" srcOrd="1" destOrd="0" presId="urn:microsoft.com/office/officeart/2005/8/layout/hierarchy2"/>
    <dgm:cxn modelId="{09145914-D09B-894C-8816-7CD1F6427519}" type="presOf" srcId="{23909B91-9459-F04C-A570-28FA272D9FE4}" destId="{D0FDB653-833E-284B-A17A-BBC7ABE3E3A3}" srcOrd="0" destOrd="0" presId="urn:microsoft.com/office/officeart/2005/8/layout/hierarchy2"/>
    <dgm:cxn modelId="{C82A5A17-94F1-CF4D-93C0-0CF65026BEC3}" type="presOf" srcId="{34A9018A-C2DF-994D-8484-FC380BD9724C}" destId="{702E8D81-1584-4549-B156-B8D26590B356}" srcOrd="0" destOrd="0" presId="urn:microsoft.com/office/officeart/2005/8/layout/hierarchy2"/>
    <dgm:cxn modelId="{9792D125-E0F7-BC4B-B025-206F948052E8}" type="presOf" srcId="{66F9A8B8-3C33-7B40-904A-A5A07855D422}" destId="{ED6F1504-5E18-E54B-A3F9-63D1F40AC04E}" srcOrd="0" destOrd="0" presId="urn:microsoft.com/office/officeart/2005/8/layout/hierarchy2"/>
    <dgm:cxn modelId="{3435543D-FBD0-774D-98B2-92EB05D1075D}" srcId="{DAC64331-01AB-934E-A085-2FD88B5A2526}" destId="{34A9018A-C2DF-994D-8484-FC380BD9724C}" srcOrd="0" destOrd="0" parTransId="{25FD9F48-3020-514C-8C33-6DD474EEC0DD}" sibTransId="{EEB8C7D5-86DC-D34B-9EE4-118891CB4DFE}"/>
    <dgm:cxn modelId="{A19E7048-8D0C-8D44-927B-20E1F09FB5BD}" type="presOf" srcId="{C9146020-32FA-244E-9979-CAD94F5D71B8}" destId="{E179E2FF-C8B4-D24F-8096-96F474AC922C}" srcOrd="0" destOrd="0" presId="urn:microsoft.com/office/officeart/2005/8/layout/hierarchy2"/>
    <dgm:cxn modelId="{EA9DB455-8350-7B48-945A-3A9CCAE415F0}" srcId="{DAC64331-01AB-934E-A085-2FD88B5A2526}" destId="{66F9A8B8-3C33-7B40-904A-A5A07855D422}" srcOrd="1" destOrd="0" parTransId="{80C48E78-B0BB-4042-9E3F-200F814585EB}" sibTransId="{7035B426-14E9-F947-AB33-DAAB7D68BA67}"/>
    <dgm:cxn modelId="{297BC656-8B50-F243-9D58-7622CFBAEDBD}" type="presOf" srcId="{23909B91-9459-F04C-A570-28FA272D9FE4}" destId="{97C8CF53-C183-8341-9833-4E7B6DC9FD1A}" srcOrd="1" destOrd="0" presId="urn:microsoft.com/office/officeart/2005/8/layout/hierarchy2"/>
    <dgm:cxn modelId="{0EB8215C-D217-AC4B-B71B-662274224021}" srcId="{DAC64331-01AB-934E-A085-2FD88B5A2526}" destId="{6689E4CC-1BD0-7540-AFD7-B2BB9977EC4F}" srcOrd="3" destOrd="0" parTransId="{23909B91-9459-F04C-A570-28FA272D9FE4}" sibTransId="{8D5BA3C4-F975-0C49-AAC2-148A838CD94D}"/>
    <dgm:cxn modelId="{33CA8E5E-EA49-364F-9F9D-1F74D4CE969F}" type="presOf" srcId="{F2D8053A-4455-9A4B-B8BE-5542D416A59F}" destId="{82B62767-9076-D74C-92DC-3022089EB2FB}" srcOrd="0" destOrd="0" presId="urn:microsoft.com/office/officeart/2005/8/layout/hierarchy2"/>
    <dgm:cxn modelId="{C9C3AF63-FB2B-E84F-9A8D-3A0CC36CE97C}" type="presOf" srcId="{80C48E78-B0BB-4042-9E3F-200F814585EB}" destId="{7CB5E37D-165D-6C46-9882-9ADB741AC4A6}" srcOrd="0" destOrd="0" presId="urn:microsoft.com/office/officeart/2005/8/layout/hierarchy2"/>
    <dgm:cxn modelId="{4FCACA63-8639-944A-87C5-BFB13BD66DC9}" type="presOf" srcId="{DAC64331-01AB-934E-A085-2FD88B5A2526}" destId="{1FA9658C-EC75-FA46-9875-324B37B1A730}" srcOrd="0" destOrd="0" presId="urn:microsoft.com/office/officeart/2005/8/layout/hierarchy2"/>
    <dgm:cxn modelId="{6B6FEC6C-3E2B-3F40-A50F-E19703804262}" type="presOf" srcId="{F8B53CD9-4D91-3B4F-B1BF-7C70FF052E41}" destId="{673E4637-AADF-7A46-A0DE-FFD852646A9F}" srcOrd="1" destOrd="0" presId="urn:microsoft.com/office/officeart/2005/8/layout/hierarchy2"/>
    <dgm:cxn modelId="{5F8AED6D-EA8A-E243-9249-3A1FB076D57B}" srcId="{DAC64331-01AB-934E-A085-2FD88B5A2526}" destId="{C9146020-32FA-244E-9979-CAD94F5D71B8}" srcOrd="4" destOrd="0" parTransId="{F8B53CD9-4D91-3B4F-B1BF-7C70FF052E41}" sibTransId="{FFC34382-5EFF-3E47-9306-1DBED3F11E34}"/>
    <dgm:cxn modelId="{DC613184-D475-424A-AC0D-03A865A1D22B}" type="presOf" srcId="{6689E4CC-1BD0-7540-AFD7-B2BB9977EC4F}" destId="{E3114AB5-1EFA-1241-B833-1030E75B6E87}" srcOrd="0" destOrd="0" presId="urn:microsoft.com/office/officeart/2005/8/layout/hierarchy2"/>
    <dgm:cxn modelId="{DD5CE795-8225-E84B-885D-2F8DD1914235}" type="presOf" srcId="{80C48E78-B0BB-4042-9E3F-200F814585EB}" destId="{E546D9AA-C248-C14C-9F9B-DAD2FB378433}" srcOrd="1" destOrd="0" presId="urn:microsoft.com/office/officeart/2005/8/layout/hierarchy2"/>
    <dgm:cxn modelId="{3050A8A6-6C5B-F04B-8DBA-F9FD425286C0}" type="presOf" srcId="{45E693DC-DF87-2B40-933F-BA3AC47DD5DE}" destId="{C1DB273E-3165-FF40-8E14-17B22C303CEF}" srcOrd="0" destOrd="0" presId="urn:microsoft.com/office/officeart/2005/8/layout/hierarchy2"/>
    <dgm:cxn modelId="{0671B3B9-F3A7-0B49-AAA2-C40E5C75875E}" type="presOf" srcId="{25FD9F48-3020-514C-8C33-6DD474EEC0DD}" destId="{7340AD8E-3CC1-EA40-AB7C-1D18D96A2028}" srcOrd="0" destOrd="0" presId="urn:microsoft.com/office/officeart/2005/8/layout/hierarchy2"/>
    <dgm:cxn modelId="{B1C548C5-54B5-ED4C-81AC-57BD35CB8728}" srcId="{DAC64331-01AB-934E-A085-2FD88B5A2526}" destId="{192B24B9-1A58-E14D-A681-A93C851AC6E9}" srcOrd="2" destOrd="0" parTransId="{45E693DC-DF87-2B40-933F-BA3AC47DD5DE}" sibTransId="{008C1D59-E6E4-554C-AE13-E16237727E83}"/>
    <dgm:cxn modelId="{1B0A66D2-34AE-434E-ACD7-11744B21772D}" type="presOf" srcId="{192B24B9-1A58-E14D-A681-A93C851AC6E9}" destId="{27A08725-8C8E-CA44-BDC8-9D6F2E2F3A03}" srcOrd="0" destOrd="0" presId="urn:microsoft.com/office/officeart/2005/8/layout/hierarchy2"/>
    <dgm:cxn modelId="{9AB399DE-5BE1-F04B-AC5D-D92DFE9E7F83}" type="presOf" srcId="{25FD9F48-3020-514C-8C33-6DD474EEC0DD}" destId="{B405740D-A3AC-4944-9F19-07B9CFECBCBE}" srcOrd="1" destOrd="0" presId="urn:microsoft.com/office/officeart/2005/8/layout/hierarchy2"/>
    <dgm:cxn modelId="{B9FC57D6-2C72-5240-84F0-F4EA8C3535E0}" type="presParOf" srcId="{82B62767-9076-D74C-92DC-3022089EB2FB}" destId="{C067A388-AF4F-1543-AD0A-C08D68FBB1DB}" srcOrd="0" destOrd="0" presId="urn:microsoft.com/office/officeart/2005/8/layout/hierarchy2"/>
    <dgm:cxn modelId="{BABEEB7F-2094-FB44-8409-BACC67730698}" type="presParOf" srcId="{C067A388-AF4F-1543-AD0A-C08D68FBB1DB}" destId="{1FA9658C-EC75-FA46-9875-324B37B1A730}" srcOrd="0" destOrd="0" presId="urn:microsoft.com/office/officeart/2005/8/layout/hierarchy2"/>
    <dgm:cxn modelId="{DC50B82B-2036-BA40-BAC7-D3D381F8140B}" type="presParOf" srcId="{C067A388-AF4F-1543-AD0A-C08D68FBB1DB}" destId="{0A9DA94F-2806-A04D-A9FD-9FE4FEA8FF12}" srcOrd="1" destOrd="0" presId="urn:microsoft.com/office/officeart/2005/8/layout/hierarchy2"/>
    <dgm:cxn modelId="{2F8BE073-D358-F340-A00A-E80366F396C0}" type="presParOf" srcId="{0A9DA94F-2806-A04D-A9FD-9FE4FEA8FF12}" destId="{7340AD8E-3CC1-EA40-AB7C-1D18D96A2028}" srcOrd="0" destOrd="0" presId="urn:microsoft.com/office/officeart/2005/8/layout/hierarchy2"/>
    <dgm:cxn modelId="{9AA7B2EB-0A01-7448-A2D3-0A1BBBFE94CF}" type="presParOf" srcId="{7340AD8E-3CC1-EA40-AB7C-1D18D96A2028}" destId="{B405740D-A3AC-4944-9F19-07B9CFECBCBE}" srcOrd="0" destOrd="0" presId="urn:microsoft.com/office/officeart/2005/8/layout/hierarchy2"/>
    <dgm:cxn modelId="{AECD99A8-FE63-B544-B560-6DF2CF9EC60B}" type="presParOf" srcId="{0A9DA94F-2806-A04D-A9FD-9FE4FEA8FF12}" destId="{57148319-93C0-8743-8FA7-F3229DD26007}" srcOrd="1" destOrd="0" presId="urn:microsoft.com/office/officeart/2005/8/layout/hierarchy2"/>
    <dgm:cxn modelId="{F5AA0229-CE93-BF42-A83C-7AE7596AB325}" type="presParOf" srcId="{57148319-93C0-8743-8FA7-F3229DD26007}" destId="{702E8D81-1584-4549-B156-B8D26590B356}" srcOrd="0" destOrd="0" presId="urn:microsoft.com/office/officeart/2005/8/layout/hierarchy2"/>
    <dgm:cxn modelId="{CEBF9177-45E9-974B-A6C0-1BB51480C12A}" type="presParOf" srcId="{57148319-93C0-8743-8FA7-F3229DD26007}" destId="{9C1B461C-DEA7-654E-ABBF-17951772C9EF}" srcOrd="1" destOrd="0" presId="urn:microsoft.com/office/officeart/2005/8/layout/hierarchy2"/>
    <dgm:cxn modelId="{151C94E6-74D0-DD40-8385-F6B649E5A53E}" type="presParOf" srcId="{0A9DA94F-2806-A04D-A9FD-9FE4FEA8FF12}" destId="{7CB5E37D-165D-6C46-9882-9ADB741AC4A6}" srcOrd="2" destOrd="0" presId="urn:microsoft.com/office/officeart/2005/8/layout/hierarchy2"/>
    <dgm:cxn modelId="{906A43D6-1440-1849-BEF6-726A5DD754F1}" type="presParOf" srcId="{7CB5E37D-165D-6C46-9882-9ADB741AC4A6}" destId="{E546D9AA-C248-C14C-9F9B-DAD2FB378433}" srcOrd="0" destOrd="0" presId="urn:microsoft.com/office/officeart/2005/8/layout/hierarchy2"/>
    <dgm:cxn modelId="{6C2A658D-6859-714C-B82E-2966A42E1675}" type="presParOf" srcId="{0A9DA94F-2806-A04D-A9FD-9FE4FEA8FF12}" destId="{2A4AC553-482C-7344-92D4-CCE3073EF4B6}" srcOrd="3" destOrd="0" presId="urn:microsoft.com/office/officeart/2005/8/layout/hierarchy2"/>
    <dgm:cxn modelId="{EFA71D28-17B8-6B4C-A8C9-2AD833BBBC78}" type="presParOf" srcId="{2A4AC553-482C-7344-92D4-CCE3073EF4B6}" destId="{ED6F1504-5E18-E54B-A3F9-63D1F40AC04E}" srcOrd="0" destOrd="0" presId="urn:microsoft.com/office/officeart/2005/8/layout/hierarchy2"/>
    <dgm:cxn modelId="{EB954735-A82D-6249-B2E3-D389EFFB4ECA}" type="presParOf" srcId="{2A4AC553-482C-7344-92D4-CCE3073EF4B6}" destId="{DF2FB323-D583-6F43-8878-CABB1D2EC666}" srcOrd="1" destOrd="0" presId="urn:microsoft.com/office/officeart/2005/8/layout/hierarchy2"/>
    <dgm:cxn modelId="{E2D366CD-2219-5649-A068-AE42D5CCC368}" type="presParOf" srcId="{0A9DA94F-2806-A04D-A9FD-9FE4FEA8FF12}" destId="{C1DB273E-3165-FF40-8E14-17B22C303CEF}" srcOrd="4" destOrd="0" presId="urn:microsoft.com/office/officeart/2005/8/layout/hierarchy2"/>
    <dgm:cxn modelId="{51588937-D0B1-3A4B-9FC0-3AC2D67BC981}" type="presParOf" srcId="{C1DB273E-3165-FF40-8E14-17B22C303CEF}" destId="{BD4F0FC1-0A1F-F44E-816E-239971A8C680}" srcOrd="0" destOrd="0" presId="urn:microsoft.com/office/officeart/2005/8/layout/hierarchy2"/>
    <dgm:cxn modelId="{58BD42CE-23F3-784F-ABF7-C9A66FD9AC09}" type="presParOf" srcId="{0A9DA94F-2806-A04D-A9FD-9FE4FEA8FF12}" destId="{A9DF9617-D61D-2E4F-B388-FF713DB2AE5A}" srcOrd="5" destOrd="0" presId="urn:microsoft.com/office/officeart/2005/8/layout/hierarchy2"/>
    <dgm:cxn modelId="{DDA04D81-8272-5440-BB4F-5CD4D3AE7DBF}" type="presParOf" srcId="{A9DF9617-D61D-2E4F-B388-FF713DB2AE5A}" destId="{27A08725-8C8E-CA44-BDC8-9D6F2E2F3A03}" srcOrd="0" destOrd="0" presId="urn:microsoft.com/office/officeart/2005/8/layout/hierarchy2"/>
    <dgm:cxn modelId="{B437BB89-EBBC-0745-9FF9-F6FA9BD4FE85}" type="presParOf" srcId="{A9DF9617-D61D-2E4F-B388-FF713DB2AE5A}" destId="{1B9F6552-1AD3-4B42-8092-4B9AC3AC6338}" srcOrd="1" destOrd="0" presId="urn:microsoft.com/office/officeart/2005/8/layout/hierarchy2"/>
    <dgm:cxn modelId="{FA2A1FCE-47D8-D84F-B253-029C658C9E04}" type="presParOf" srcId="{0A9DA94F-2806-A04D-A9FD-9FE4FEA8FF12}" destId="{D0FDB653-833E-284B-A17A-BBC7ABE3E3A3}" srcOrd="6" destOrd="0" presId="urn:microsoft.com/office/officeart/2005/8/layout/hierarchy2"/>
    <dgm:cxn modelId="{6BAF11A4-BDE3-4843-8AFC-C0C7E2267F22}" type="presParOf" srcId="{D0FDB653-833E-284B-A17A-BBC7ABE3E3A3}" destId="{97C8CF53-C183-8341-9833-4E7B6DC9FD1A}" srcOrd="0" destOrd="0" presId="urn:microsoft.com/office/officeart/2005/8/layout/hierarchy2"/>
    <dgm:cxn modelId="{DD3437F6-E9C4-2F4D-A4EA-3F6E92BC2052}" type="presParOf" srcId="{0A9DA94F-2806-A04D-A9FD-9FE4FEA8FF12}" destId="{F959F100-43E5-D040-BA7E-85FD14824810}" srcOrd="7" destOrd="0" presId="urn:microsoft.com/office/officeart/2005/8/layout/hierarchy2"/>
    <dgm:cxn modelId="{C3C37B24-4B1A-6C4B-91B6-BD475DD2C8E4}" type="presParOf" srcId="{F959F100-43E5-D040-BA7E-85FD14824810}" destId="{E3114AB5-1EFA-1241-B833-1030E75B6E87}" srcOrd="0" destOrd="0" presId="urn:microsoft.com/office/officeart/2005/8/layout/hierarchy2"/>
    <dgm:cxn modelId="{259402F9-44EB-4B4F-9FB8-FF085EC1D794}" type="presParOf" srcId="{F959F100-43E5-D040-BA7E-85FD14824810}" destId="{1B33272E-0D41-B14A-BCF2-498790AF4120}" srcOrd="1" destOrd="0" presId="urn:microsoft.com/office/officeart/2005/8/layout/hierarchy2"/>
    <dgm:cxn modelId="{7CCB5D49-C8E1-3B4B-A8D9-F6FDBA897BC5}" type="presParOf" srcId="{0A9DA94F-2806-A04D-A9FD-9FE4FEA8FF12}" destId="{D8B36CB1-6BF2-A04D-B24E-93B69373AF93}" srcOrd="8" destOrd="0" presId="urn:microsoft.com/office/officeart/2005/8/layout/hierarchy2"/>
    <dgm:cxn modelId="{D45A1AD3-D6C5-E044-892C-A33BEC602B5B}" type="presParOf" srcId="{D8B36CB1-6BF2-A04D-B24E-93B69373AF93}" destId="{673E4637-AADF-7A46-A0DE-FFD852646A9F}" srcOrd="0" destOrd="0" presId="urn:microsoft.com/office/officeart/2005/8/layout/hierarchy2"/>
    <dgm:cxn modelId="{A34B6961-FCED-5645-AE0B-0C4239969648}" type="presParOf" srcId="{0A9DA94F-2806-A04D-A9FD-9FE4FEA8FF12}" destId="{92AA1821-BB7C-7F4F-BDBA-A4E69AAC6946}" srcOrd="9" destOrd="0" presId="urn:microsoft.com/office/officeart/2005/8/layout/hierarchy2"/>
    <dgm:cxn modelId="{E70EF70E-EA89-DA4A-89CA-C36EE55C73DC}" type="presParOf" srcId="{92AA1821-BB7C-7F4F-BDBA-A4E69AAC6946}" destId="{E179E2FF-C8B4-D24F-8096-96F474AC922C}" srcOrd="0" destOrd="0" presId="urn:microsoft.com/office/officeart/2005/8/layout/hierarchy2"/>
    <dgm:cxn modelId="{A3D397C7-31D7-1749-8034-59CB4AB18353}" type="presParOf" srcId="{92AA1821-BB7C-7F4F-BDBA-A4E69AAC6946}" destId="{806130BB-E63E-6348-9C58-6935FB0F287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D8053A-4455-9A4B-B8BE-5542D416A59F}" type="doc">
      <dgm:prSet loTypeId="urn:microsoft.com/office/officeart/2005/8/layout/hierarchy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AC64331-01AB-934E-A085-2FD88B5A2526}">
      <dgm:prSet phldrT="[Texto]"/>
      <dgm:spPr/>
      <dgm:t>
        <a:bodyPr/>
        <a:lstStyle/>
        <a:p>
          <a:r>
            <a:rPr lang="es-ES" dirty="0"/>
            <a:t>EBRT </a:t>
          </a:r>
        </a:p>
        <a:p>
          <a:r>
            <a:rPr lang="es-ES" dirty="0"/>
            <a:t>10 pacientes</a:t>
          </a:r>
        </a:p>
      </dgm:t>
    </dgm:pt>
    <dgm:pt modelId="{CA8B145A-726B-C84F-931E-D5C53B15ABB6}" type="parTrans" cxnId="{795F2504-72D7-6C4E-B538-BD5CADE61B17}">
      <dgm:prSet/>
      <dgm:spPr/>
      <dgm:t>
        <a:bodyPr/>
        <a:lstStyle/>
        <a:p>
          <a:endParaRPr lang="es-ES"/>
        </a:p>
      </dgm:t>
    </dgm:pt>
    <dgm:pt modelId="{D920D9DF-B5D6-C74E-BB88-A646A3A40BDE}" type="sibTrans" cxnId="{795F2504-72D7-6C4E-B538-BD5CADE61B17}">
      <dgm:prSet/>
      <dgm:spPr/>
      <dgm:t>
        <a:bodyPr/>
        <a:lstStyle/>
        <a:p>
          <a:endParaRPr lang="es-ES"/>
        </a:p>
      </dgm:t>
    </dgm:pt>
    <dgm:pt modelId="{34A9018A-C2DF-994D-8484-FC380BD9724C}">
      <dgm:prSet phldrT="[Texto]"/>
      <dgm:spPr/>
      <dgm:t>
        <a:bodyPr/>
        <a:lstStyle/>
        <a:p>
          <a:r>
            <a:rPr lang="es-ES" dirty="0"/>
            <a:t>2 dilataciones</a:t>
          </a:r>
        </a:p>
      </dgm:t>
    </dgm:pt>
    <dgm:pt modelId="{25FD9F48-3020-514C-8C33-6DD474EEC0DD}" type="parTrans" cxnId="{3435543D-FBD0-774D-98B2-92EB05D1075D}">
      <dgm:prSet/>
      <dgm:spPr/>
      <dgm:t>
        <a:bodyPr/>
        <a:lstStyle/>
        <a:p>
          <a:endParaRPr lang="es-ES"/>
        </a:p>
      </dgm:t>
    </dgm:pt>
    <dgm:pt modelId="{EEB8C7D5-86DC-D34B-9EE4-118891CB4DFE}" type="sibTrans" cxnId="{3435543D-FBD0-774D-98B2-92EB05D1075D}">
      <dgm:prSet/>
      <dgm:spPr/>
      <dgm:t>
        <a:bodyPr/>
        <a:lstStyle/>
        <a:p>
          <a:endParaRPr lang="es-ES"/>
        </a:p>
      </dgm:t>
    </dgm:pt>
    <dgm:pt modelId="{C9146020-32FA-244E-9979-CAD94F5D71B8}">
      <dgm:prSet phldrT="[Texto]"/>
      <dgm:spPr/>
      <dgm:t>
        <a:bodyPr/>
        <a:lstStyle/>
        <a:p>
          <a:r>
            <a:rPr lang="es-ES" dirty="0"/>
            <a:t>1 cistitis (O2)</a:t>
          </a:r>
        </a:p>
      </dgm:t>
    </dgm:pt>
    <dgm:pt modelId="{F8B53CD9-4D91-3B4F-B1BF-7C70FF052E41}" type="parTrans" cxnId="{5F8AED6D-EA8A-E243-9249-3A1FB076D57B}">
      <dgm:prSet/>
      <dgm:spPr/>
      <dgm:t>
        <a:bodyPr/>
        <a:lstStyle/>
        <a:p>
          <a:endParaRPr lang="es-ES"/>
        </a:p>
      </dgm:t>
    </dgm:pt>
    <dgm:pt modelId="{FFC34382-5EFF-3E47-9306-1DBED3F11E34}" type="sibTrans" cxnId="{5F8AED6D-EA8A-E243-9249-3A1FB076D57B}">
      <dgm:prSet/>
      <dgm:spPr/>
      <dgm:t>
        <a:bodyPr/>
        <a:lstStyle/>
        <a:p>
          <a:endParaRPr lang="es-ES"/>
        </a:p>
      </dgm:t>
    </dgm:pt>
    <dgm:pt modelId="{66F9A8B8-3C33-7B40-904A-A5A07855D422}">
      <dgm:prSet/>
      <dgm:spPr/>
      <dgm:t>
        <a:bodyPr/>
        <a:lstStyle/>
        <a:p>
          <a:r>
            <a:rPr lang="es-ES" dirty="0"/>
            <a:t>4 RTU</a:t>
          </a:r>
        </a:p>
      </dgm:t>
    </dgm:pt>
    <dgm:pt modelId="{80C48E78-B0BB-4042-9E3F-200F814585EB}" type="parTrans" cxnId="{EA9DB455-8350-7B48-945A-3A9CCAE415F0}">
      <dgm:prSet/>
      <dgm:spPr/>
      <dgm:t>
        <a:bodyPr/>
        <a:lstStyle/>
        <a:p>
          <a:endParaRPr lang="es-ES"/>
        </a:p>
      </dgm:t>
    </dgm:pt>
    <dgm:pt modelId="{7035B426-14E9-F947-AB33-DAAB7D68BA67}" type="sibTrans" cxnId="{EA9DB455-8350-7B48-945A-3A9CCAE415F0}">
      <dgm:prSet/>
      <dgm:spPr/>
      <dgm:t>
        <a:bodyPr/>
        <a:lstStyle/>
        <a:p>
          <a:endParaRPr lang="es-ES"/>
        </a:p>
      </dgm:t>
    </dgm:pt>
    <dgm:pt modelId="{192B24B9-1A58-E14D-A681-A93C851AC6E9}">
      <dgm:prSet/>
      <dgm:spPr/>
      <dgm:t>
        <a:bodyPr/>
        <a:lstStyle/>
        <a:p>
          <a:r>
            <a:rPr lang="es-ES" dirty="0"/>
            <a:t>1 incontinencia</a:t>
          </a:r>
        </a:p>
      </dgm:t>
    </dgm:pt>
    <dgm:pt modelId="{45E693DC-DF87-2B40-933F-BA3AC47DD5DE}" type="parTrans" cxnId="{B1C548C5-54B5-ED4C-81AC-57BD35CB8728}">
      <dgm:prSet/>
      <dgm:spPr/>
      <dgm:t>
        <a:bodyPr/>
        <a:lstStyle/>
        <a:p>
          <a:endParaRPr lang="es-ES"/>
        </a:p>
      </dgm:t>
    </dgm:pt>
    <dgm:pt modelId="{008C1D59-E6E4-554C-AE13-E16237727E83}" type="sibTrans" cxnId="{B1C548C5-54B5-ED4C-81AC-57BD35CB8728}">
      <dgm:prSet/>
      <dgm:spPr/>
      <dgm:t>
        <a:bodyPr/>
        <a:lstStyle/>
        <a:p>
          <a:endParaRPr lang="es-ES"/>
        </a:p>
      </dgm:t>
    </dgm:pt>
    <dgm:pt modelId="{82B62767-9076-D74C-92DC-3022089EB2FB}" type="pres">
      <dgm:prSet presAssocID="{F2D8053A-4455-9A4B-B8BE-5542D416A59F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067A388-AF4F-1543-AD0A-C08D68FBB1DB}" type="pres">
      <dgm:prSet presAssocID="{DAC64331-01AB-934E-A085-2FD88B5A2526}" presName="root1" presStyleCnt="0"/>
      <dgm:spPr/>
    </dgm:pt>
    <dgm:pt modelId="{1FA9658C-EC75-FA46-9875-324B37B1A730}" type="pres">
      <dgm:prSet presAssocID="{DAC64331-01AB-934E-A085-2FD88B5A2526}" presName="LevelOneTextNode" presStyleLbl="node0" presStyleIdx="0" presStyleCnt="1">
        <dgm:presLayoutVars>
          <dgm:chPref val="3"/>
        </dgm:presLayoutVars>
      </dgm:prSet>
      <dgm:spPr/>
    </dgm:pt>
    <dgm:pt modelId="{0A9DA94F-2806-A04D-A9FD-9FE4FEA8FF12}" type="pres">
      <dgm:prSet presAssocID="{DAC64331-01AB-934E-A085-2FD88B5A2526}" presName="level2hierChild" presStyleCnt="0"/>
      <dgm:spPr/>
    </dgm:pt>
    <dgm:pt modelId="{7340AD8E-3CC1-EA40-AB7C-1D18D96A2028}" type="pres">
      <dgm:prSet presAssocID="{25FD9F48-3020-514C-8C33-6DD474EEC0DD}" presName="conn2-1" presStyleLbl="parChTrans1D2" presStyleIdx="0" presStyleCnt="4"/>
      <dgm:spPr/>
    </dgm:pt>
    <dgm:pt modelId="{B405740D-A3AC-4944-9F19-07B9CFECBCBE}" type="pres">
      <dgm:prSet presAssocID="{25FD9F48-3020-514C-8C33-6DD474EEC0DD}" presName="connTx" presStyleLbl="parChTrans1D2" presStyleIdx="0" presStyleCnt="4"/>
      <dgm:spPr/>
    </dgm:pt>
    <dgm:pt modelId="{57148319-93C0-8743-8FA7-F3229DD26007}" type="pres">
      <dgm:prSet presAssocID="{34A9018A-C2DF-994D-8484-FC380BD9724C}" presName="root2" presStyleCnt="0"/>
      <dgm:spPr/>
    </dgm:pt>
    <dgm:pt modelId="{702E8D81-1584-4549-B156-B8D26590B356}" type="pres">
      <dgm:prSet presAssocID="{34A9018A-C2DF-994D-8484-FC380BD9724C}" presName="LevelTwoTextNode" presStyleLbl="node2" presStyleIdx="0" presStyleCnt="4">
        <dgm:presLayoutVars>
          <dgm:chPref val="3"/>
        </dgm:presLayoutVars>
      </dgm:prSet>
      <dgm:spPr/>
    </dgm:pt>
    <dgm:pt modelId="{9C1B461C-DEA7-654E-ABBF-17951772C9EF}" type="pres">
      <dgm:prSet presAssocID="{34A9018A-C2DF-994D-8484-FC380BD9724C}" presName="level3hierChild" presStyleCnt="0"/>
      <dgm:spPr/>
    </dgm:pt>
    <dgm:pt modelId="{7CB5E37D-165D-6C46-9882-9ADB741AC4A6}" type="pres">
      <dgm:prSet presAssocID="{80C48E78-B0BB-4042-9E3F-200F814585EB}" presName="conn2-1" presStyleLbl="parChTrans1D2" presStyleIdx="1" presStyleCnt="4"/>
      <dgm:spPr/>
    </dgm:pt>
    <dgm:pt modelId="{E546D9AA-C248-C14C-9F9B-DAD2FB378433}" type="pres">
      <dgm:prSet presAssocID="{80C48E78-B0BB-4042-9E3F-200F814585EB}" presName="connTx" presStyleLbl="parChTrans1D2" presStyleIdx="1" presStyleCnt="4"/>
      <dgm:spPr/>
    </dgm:pt>
    <dgm:pt modelId="{2A4AC553-482C-7344-92D4-CCE3073EF4B6}" type="pres">
      <dgm:prSet presAssocID="{66F9A8B8-3C33-7B40-904A-A5A07855D422}" presName="root2" presStyleCnt="0"/>
      <dgm:spPr/>
    </dgm:pt>
    <dgm:pt modelId="{ED6F1504-5E18-E54B-A3F9-63D1F40AC04E}" type="pres">
      <dgm:prSet presAssocID="{66F9A8B8-3C33-7B40-904A-A5A07855D422}" presName="LevelTwoTextNode" presStyleLbl="node2" presStyleIdx="1" presStyleCnt="4">
        <dgm:presLayoutVars>
          <dgm:chPref val="3"/>
        </dgm:presLayoutVars>
      </dgm:prSet>
      <dgm:spPr/>
    </dgm:pt>
    <dgm:pt modelId="{DF2FB323-D583-6F43-8878-CABB1D2EC666}" type="pres">
      <dgm:prSet presAssocID="{66F9A8B8-3C33-7B40-904A-A5A07855D422}" presName="level3hierChild" presStyleCnt="0"/>
      <dgm:spPr/>
    </dgm:pt>
    <dgm:pt modelId="{C1DB273E-3165-FF40-8E14-17B22C303CEF}" type="pres">
      <dgm:prSet presAssocID="{45E693DC-DF87-2B40-933F-BA3AC47DD5DE}" presName="conn2-1" presStyleLbl="parChTrans1D2" presStyleIdx="2" presStyleCnt="4"/>
      <dgm:spPr/>
    </dgm:pt>
    <dgm:pt modelId="{BD4F0FC1-0A1F-F44E-816E-239971A8C680}" type="pres">
      <dgm:prSet presAssocID="{45E693DC-DF87-2B40-933F-BA3AC47DD5DE}" presName="connTx" presStyleLbl="parChTrans1D2" presStyleIdx="2" presStyleCnt="4"/>
      <dgm:spPr/>
    </dgm:pt>
    <dgm:pt modelId="{A9DF9617-D61D-2E4F-B388-FF713DB2AE5A}" type="pres">
      <dgm:prSet presAssocID="{192B24B9-1A58-E14D-A681-A93C851AC6E9}" presName="root2" presStyleCnt="0"/>
      <dgm:spPr/>
    </dgm:pt>
    <dgm:pt modelId="{27A08725-8C8E-CA44-BDC8-9D6F2E2F3A03}" type="pres">
      <dgm:prSet presAssocID="{192B24B9-1A58-E14D-A681-A93C851AC6E9}" presName="LevelTwoTextNode" presStyleLbl="node2" presStyleIdx="2" presStyleCnt="4">
        <dgm:presLayoutVars>
          <dgm:chPref val="3"/>
        </dgm:presLayoutVars>
      </dgm:prSet>
      <dgm:spPr/>
    </dgm:pt>
    <dgm:pt modelId="{1B9F6552-1AD3-4B42-8092-4B9AC3AC6338}" type="pres">
      <dgm:prSet presAssocID="{192B24B9-1A58-E14D-A681-A93C851AC6E9}" presName="level3hierChild" presStyleCnt="0"/>
      <dgm:spPr/>
    </dgm:pt>
    <dgm:pt modelId="{D8B36CB1-6BF2-A04D-B24E-93B69373AF93}" type="pres">
      <dgm:prSet presAssocID="{F8B53CD9-4D91-3B4F-B1BF-7C70FF052E41}" presName="conn2-1" presStyleLbl="parChTrans1D2" presStyleIdx="3" presStyleCnt="4"/>
      <dgm:spPr/>
    </dgm:pt>
    <dgm:pt modelId="{673E4637-AADF-7A46-A0DE-FFD852646A9F}" type="pres">
      <dgm:prSet presAssocID="{F8B53CD9-4D91-3B4F-B1BF-7C70FF052E41}" presName="connTx" presStyleLbl="parChTrans1D2" presStyleIdx="3" presStyleCnt="4"/>
      <dgm:spPr/>
    </dgm:pt>
    <dgm:pt modelId="{92AA1821-BB7C-7F4F-BDBA-A4E69AAC6946}" type="pres">
      <dgm:prSet presAssocID="{C9146020-32FA-244E-9979-CAD94F5D71B8}" presName="root2" presStyleCnt="0"/>
      <dgm:spPr/>
    </dgm:pt>
    <dgm:pt modelId="{E179E2FF-C8B4-D24F-8096-96F474AC922C}" type="pres">
      <dgm:prSet presAssocID="{C9146020-32FA-244E-9979-CAD94F5D71B8}" presName="LevelTwoTextNode" presStyleLbl="node2" presStyleIdx="3" presStyleCnt="4">
        <dgm:presLayoutVars>
          <dgm:chPref val="3"/>
        </dgm:presLayoutVars>
      </dgm:prSet>
      <dgm:spPr/>
    </dgm:pt>
    <dgm:pt modelId="{806130BB-E63E-6348-9C58-6935FB0F2876}" type="pres">
      <dgm:prSet presAssocID="{C9146020-32FA-244E-9979-CAD94F5D71B8}" presName="level3hierChild" presStyleCnt="0"/>
      <dgm:spPr/>
    </dgm:pt>
  </dgm:ptLst>
  <dgm:cxnLst>
    <dgm:cxn modelId="{795F2504-72D7-6C4E-B538-BD5CADE61B17}" srcId="{F2D8053A-4455-9A4B-B8BE-5542D416A59F}" destId="{DAC64331-01AB-934E-A085-2FD88B5A2526}" srcOrd="0" destOrd="0" parTransId="{CA8B145A-726B-C84F-931E-D5C53B15ABB6}" sibTransId="{D920D9DF-B5D6-C74E-BB88-A646A3A40BDE}"/>
    <dgm:cxn modelId="{D2AC690D-4B76-8246-B7FE-4BAEF70A0392}" type="presOf" srcId="{F8B53CD9-4D91-3B4F-B1BF-7C70FF052E41}" destId="{D8B36CB1-6BF2-A04D-B24E-93B69373AF93}" srcOrd="0" destOrd="0" presId="urn:microsoft.com/office/officeart/2005/8/layout/hierarchy2"/>
    <dgm:cxn modelId="{92490F0F-E577-EE45-8EAC-B62360CE5697}" type="presOf" srcId="{45E693DC-DF87-2B40-933F-BA3AC47DD5DE}" destId="{BD4F0FC1-0A1F-F44E-816E-239971A8C680}" srcOrd="1" destOrd="0" presId="urn:microsoft.com/office/officeart/2005/8/layout/hierarchy2"/>
    <dgm:cxn modelId="{C82A5A17-94F1-CF4D-93C0-0CF65026BEC3}" type="presOf" srcId="{34A9018A-C2DF-994D-8484-FC380BD9724C}" destId="{702E8D81-1584-4549-B156-B8D26590B356}" srcOrd="0" destOrd="0" presId="urn:microsoft.com/office/officeart/2005/8/layout/hierarchy2"/>
    <dgm:cxn modelId="{9792D125-E0F7-BC4B-B025-206F948052E8}" type="presOf" srcId="{66F9A8B8-3C33-7B40-904A-A5A07855D422}" destId="{ED6F1504-5E18-E54B-A3F9-63D1F40AC04E}" srcOrd="0" destOrd="0" presId="urn:microsoft.com/office/officeart/2005/8/layout/hierarchy2"/>
    <dgm:cxn modelId="{3435543D-FBD0-774D-98B2-92EB05D1075D}" srcId="{DAC64331-01AB-934E-A085-2FD88B5A2526}" destId="{34A9018A-C2DF-994D-8484-FC380BD9724C}" srcOrd="0" destOrd="0" parTransId="{25FD9F48-3020-514C-8C33-6DD474EEC0DD}" sibTransId="{EEB8C7D5-86DC-D34B-9EE4-118891CB4DFE}"/>
    <dgm:cxn modelId="{A19E7048-8D0C-8D44-927B-20E1F09FB5BD}" type="presOf" srcId="{C9146020-32FA-244E-9979-CAD94F5D71B8}" destId="{E179E2FF-C8B4-D24F-8096-96F474AC922C}" srcOrd="0" destOrd="0" presId="urn:microsoft.com/office/officeart/2005/8/layout/hierarchy2"/>
    <dgm:cxn modelId="{EA9DB455-8350-7B48-945A-3A9CCAE415F0}" srcId="{DAC64331-01AB-934E-A085-2FD88B5A2526}" destId="{66F9A8B8-3C33-7B40-904A-A5A07855D422}" srcOrd="1" destOrd="0" parTransId="{80C48E78-B0BB-4042-9E3F-200F814585EB}" sibTransId="{7035B426-14E9-F947-AB33-DAAB7D68BA67}"/>
    <dgm:cxn modelId="{33CA8E5E-EA49-364F-9F9D-1F74D4CE969F}" type="presOf" srcId="{F2D8053A-4455-9A4B-B8BE-5542D416A59F}" destId="{82B62767-9076-D74C-92DC-3022089EB2FB}" srcOrd="0" destOrd="0" presId="urn:microsoft.com/office/officeart/2005/8/layout/hierarchy2"/>
    <dgm:cxn modelId="{C9C3AF63-FB2B-E84F-9A8D-3A0CC36CE97C}" type="presOf" srcId="{80C48E78-B0BB-4042-9E3F-200F814585EB}" destId="{7CB5E37D-165D-6C46-9882-9ADB741AC4A6}" srcOrd="0" destOrd="0" presId="urn:microsoft.com/office/officeart/2005/8/layout/hierarchy2"/>
    <dgm:cxn modelId="{4FCACA63-8639-944A-87C5-BFB13BD66DC9}" type="presOf" srcId="{DAC64331-01AB-934E-A085-2FD88B5A2526}" destId="{1FA9658C-EC75-FA46-9875-324B37B1A730}" srcOrd="0" destOrd="0" presId="urn:microsoft.com/office/officeart/2005/8/layout/hierarchy2"/>
    <dgm:cxn modelId="{6B6FEC6C-3E2B-3F40-A50F-E19703804262}" type="presOf" srcId="{F8B53CD9-4D91-3B4F-B1BF-7C70FF052E41}" destId="{673E4637-AADF-7A46-A0DE-FFD852646A9F}" srcOrd="1" destOrd="0" presId="urn:microsoft.com/office/officeart/2005/8/layout/hierarchy2"/>
    <dgm:cxn modelId="{5F8AED6D-EA8A-E243-9249-3A1FB076D57B}" srcId="{DAC64331-01AB-934E-A085-2FD88B5A2526}" destId="{C9146020-32FA-244E-9979-CAD94F5D71B8}" srcOrd="3" destOrd="0" parTransId="{F8B53CD9-4D91-3B4F-B1BF-7C70FF052E41}" sibTransId="{FFC34382-5EFF-3E47-9306-1DBED3F11E34}"/>
    <dgm:cxn modelId="{DD5CE795-8225-E84B-885D-2F8DD1914235}" type="presOf" srcId="{80C48E78-B0BB-4042-9E3F-200F814585EB}" destId="{E546D9AA-C248-C14C-9F9B-DAD2FB378433}" srcOrd="1" destOrd="0" presId="urn:microsoft.com/office/officeart/2005/8/layout/hierarchy2"/>
    <dgm:cxn modelId="{3050A8A6-6C5B-F04B-8DBA-F9FD425286C0}" type="presOf" srcId="{45E693DC-DF87-2B40-933F-BA3AC47DD5DE}" destId="{C1DB273E-3165-FF40-8E14-17B22C303CEF}" srcOrd="0" destOrd="0" presId="urn:microsoft.com/office/officeart/2005/8/layout/hierarchy2"/>
    <dgm:cxn modelId="{0671B3B9-F3A7-0B49-AAA2-C40E5C75875E}" type="presOf" srcId="{25FD9F48-3020-514C-8C33-6DD474EEC0DD}" destId="{7340AD8E-3CC1-EA40-AB7C-1D18D96A2028}" srcOrd="0" destOrd="0" presId="urn:microsoft.com/office/officeart/2005/8/layout/hierarchy2"/>
    <dgm:cxn modelId="{B1C548C5-54B5-ED4C-81AC-57BD35CB8728}" srcId="{DAC64331-01AB-934E-A085-2FD88B5A2526}" destId="{192B24B9-1A58-E14D-A681-A93C851AC6E9}" srcOrd="2" destOrd="0" parTransId="{45E693DC-DF87-2B40-933F-BA3AC47DD5DE}" sibTransId="{008C1D59-E6E4-554C-AE13-E16237727E83}"/>
    <dgm:cxn modelId="{1B0A66D2-34AE-434E-ACD7-11744B21772D}" type="presOf" srcId="{192B24B9-1A58-E14D-A681-A93C851AC6E9}" destId="{27A08725-8C8E-CA44-BDC8-9D6F2E2F3A03}" srcOrd="0" destOrd="0" presId="urn:microsoft.com/office/officeart/2005/8/layout/hierarchy2"/>
    <dgm:cxn modelId="{9AB399DE-5BE1-F04B-AC5D-D92DFE9E7F83}" type="presOf" srcId="{25FD9F48-3020-514C-8C33-6DD474EEC0DD}" destId="{B405740D-A3AC-4944-9F19-07B9CFECBCBE}" srcOrd="1" destOrd="0" presId="urn:microsoft.com/office/officeart/2005/8/layout/hierarchy2"/>
    <dgm:cxn modelId="{B9FC57D6-2C72-5240-84F0-F4EA8C3535E0}" type="presParOf" srcId="{82B62767-9076-D74C-92DC-3022089EB2FB}" destId="{C067A388-AF4F-1543-AD0A-C08D68FBB1DB}" srcOrd="0" destOrd="0" presId="urn:microsoft.com/office/officeart/2005/8/layout/hierarchy2"/>
    <dgm:cxn modelId="{BABEEB7F-2094-FB44-8409-BACC67730698}" type="presParOf" srcId="{C067A388-AF4F-1543-AD0A-C08D68FBB1DB}" destId="{1FA9658C-EC75-FA46-9875-324B37B1A730}" srcOrd="0" destOrd="0" presId="urn:microsoft.com/office/officeart/2005/8/layout/hierarchy2"/>
    <dgm:cxn modelId="{DC50B82B-2036-BA40-BAC7-D3D381F8140B}" type="presParOf" srcId="{C067A388-AF4F-1543-AD0A-C08D68FBB1DB}" destId="{0A9DA94F-2806-A04D-A9FD-9FE4FEA8FF12}" srcOrd="1" destOrd="0" presId="urn:microsoft.com/office/officeart/2005/8/layout/hierarchy2"/>
    <dgm:cxn modelId="{2F8BE073-D358-F340-A00A-E80366F396C0}" type="presParOf" srcId="{0A9DA94F-2806-A04D-A9FD-9FE4FEA8FF12}" destId="{7340AD8E-3CC1-EA40-AB7C-1D18D96A2028}" srcOrd="0" destOrd="0" presId="urn:microsoft.com/office/officeart/2005/8/layout/hierarchy2"/>
    <dgm:cxn modelId="{9AA7B2EB-0A01-7448-A2D3-0A1BBBFE94CF}" type="presParOf" srcId="{7340AD8E-3CC1-EA40-AB7C-1D18D96A2028}" destId="{B405740D-A3AC-4944-9F19-07B9CFECBCBE}" srcOrd="0" destOrd="0" presId="urn:microsoft.com/office/officeart/2005/8/layout/hierarchy2"/>
    <dgm:cxn modelId="{AECD99A8-FE63-B544-B560-6DF2CF9EC60B}" type="presParOf" srcId="{0A9DA94F-2806-A04D-A9FD-9FE4FEA8FF12}" destId="{57148319-93C0-8743-8FA7-F3229DD26007}" srcOrd="1" destOrd="0" presId="urn:microsoft.com/office/officeart/2005/8/layout/hierarchy2"/>
    <dgm:cxn modelId="{F5AA0229-CE93-BF42-A83C-7AE7596AB325}" type="presParOf" srcId="{57148319-93C0-8743-8FA7-F3229DD26007}" destId="{702E8D81-1584-4549-B156-B8D26590B356}" srcOrd="0" destOrd="0" presId="urn:microsoft.com/office/officeart/2005/8/layout/hierarchy2"/>
    <dgm:cxn modelId="{CEBF9177-45E9-974B-A6C0-1BB51480C12A}" type="presParOf" srcId="{57148319-93C0-8743-8FA7-F3229DD26007}" destId="{9C1B461C-DEA7-654E-ABBF-17951772C9EF}" srcOrd="1" destOrd="0" presId="urn:microsoft.com/office/officeart/2005/8/layout/hierarchy2"/>
    <dgm:cxn modelId="{151C94E6-74D0-DD40-8385-F6B649E5A53E}" type="presParOf" srcId="{0A9DA94F-2806-A04D-A9FD-9FE4FEA8FF12}" destId="{7CB5E37D-165D-6C46-9882-9ADB741AC4A6}" srcOrd="2" destOrd="0" presId="urn:microsoft.com/office/officeart/2005/8/layout/hierarchy2"/>
    <dgm:cxn modelId="{906A43D6-1440-1849-BEF6-726A5DD754F1}" type="presParOf" srcId="{7CB5E37D-165D-6C46-9882-9ADB741AC4A6}" destId="{E546D9AA-C248-C14C-9F9B-DAD2FB378433}" srcOrd="0" destOrd="0" presId="urn:microsoft.com/office/officeart/2005/8/layout/hierarchy2"/>
    <dgm:cxn modelId="{6C2A658D-6859-714C-B82E-2966A42E1675}" type="presParOf" srcId="{0A9DA94F-2806-A04D-A9FD-9FE4FEA8FF12}" destId="{2A4AC553-482C-7344-92D4-CCE3073EF4B6}" srcOrd="3" destOrd="0" presId="urn:microsoft.com/office/officeart/2005/8/layout/hierarchy2"/>
    <dgm:cxn modelId="{EFA71D28-17B8-6B4C-A8C9-2AD833BBBC78}" type="presParOf" srcId="{2A4AC553-482C-7344-92D4-CCE3073EF4B6}" destId="{ED6F1504-5E18-E54B-A3F9-63D1F40AC04E}" srcOrd="0" destOrd="0" presId="urn:microsoft.com/office/officeart/2005/8/layout/hierarchy2"/>
    <dgm:cxn modelId="{EB954735-A82D-6249-B2E3-D389EFFB4ECA}" type="presParOf" srcId="{2A4AC553-482C-7344-92D4-CCE3073EF4B6}" destId="{DF2FB323-D583-6F43-8878-CABB1D2EC666}" srcOrd="1" destOrd="0" presId="urn:microsoft.com/office/officeart/2005/8/layout/hierarchy2"/>
    <dgm:cxn modelId="{E2D366CD-2219-5649-A068-AE42D5CCC368}" type="presParOf" srcId="{0A9DA94F-2806-A04D-A9FD-9FE4FEA8FF12}" destId="{C1DB273E-3165-FF40-8E14-17B22C303CEF}" srcOrd="4" destOrd="0" presId="urn:microsoft.com/office/officeart/2005/8/layout/hierarchy2"/>
    <dgm:cxn modelId="{51588937-D0B1-3A4B-9FC0-3AC2D67BC981}" type="presParOf" srcId="{C1DB273E-3165-FF40-8E14-17B22C303CEF}" destId="{BD4F0FC1-0A1F-F44E-816E-239971A8C680}" srcOrd="0" destOrd="0" presId="urn:microsoft.com/office/officeart/2005/8/layout/hierarchy2"/>
    <dgm:cxn modelId="{58BD42CE-23F3-784F-ABF7-C9A66FD9AC09}" type="presParOf" srcId="{0A9DA94F-2806-A04D-A9FD-9FE4FEA8FF12}" destId="{A9DF9617-D61D-2E4F-B388-FF713DB2AE5A}" srcOrd="5" destOrd="0" presId="urn:microsoft.com/office/officeart/2005/8/layout/hierarchy2"/>
    <dgm:cxn modelId="{DDA04D81-8272-5440-BB4F-5CD4D3AE7DBF}" type="presParOf" srcId="{A9DF9617-D61D-2E4F-B388-FF713DB2AE5A}" destId="{27A08725-8C8E-CA44-BDC8-9D6F2E2F3A03}" srcOrd="0" destOrd="0" presId="urn:microsoft.com/office/officeart/2005/8/layout/hierarchy2"/>
    <dgm:cxn modelId="{B437BB89-EBBC-0745-9FF9-F6FA9BD4FE85}" type="presParOf" srcId="{A9DF9617-D61D-2E4F-B388-FF713DB2AE5A}" destId="{1B9F6552-1AD3-4B42-8092-4B9AC3AC6338}" srcOrd="1" destOrd="0" presId="urn:microsoft.com/office/officeart/2005/8/layout/hierarchy2"/>
    <dgm:cxn modelId="{7CCB5D49-C8E1-3B4B-A8D9-F6FDBA897BC5}" type="presParOf" srcId="{0A9DA94F-2806-A04D-A9FD-9FE4FEA8FF12}" destId="{D8B36CB1-6BF2-A04D-B24E-93B69373AF93}" srcOrd="6" destOrd="0" presId="urn:microsoft.com/office/officeart/2005/8/layout/hierarchy2"/>
    <dgm:cxn modelId="{D45A1AD3-D6C5-E044-892C-A33BEC602B5B}" type="presParOf" srcId="{D8B36CB1-6BF2-A04D-B24E-93B69373AF93}" destId="{673E4637-AADF-7A46-A0DE-FFD852646A9F}" srcOrd="0" destOrd="0" presId="urn:microsoft.com/office/officeart/2005/8/layout/hierarchy2"/>
    <dgm:cxn modelId="{A34B6961-FCED-5645-AE0B-0C4239969648}" type="presParOf" srcId="{0A9DA94F-2806-A04D-A9FD-9FE4FEA8FF12}" destId="{92AA1821-BB7C-7F4F-BDBA-A4E69AAC6946}" srcOrd="7" destOrd="0" presId="urn:microsoft.com/office/officeart/2005/8/layout/hierarchy2"/>
    <dgm:cxn modelId="{E70EF70E-EA89-DA4A-89CA-C36EE55C73DC}" type="presParOf" srcId="{92AA1821-BB7C-7F4F-BDBA-A4E69AAC6946}" destId="{E179E2FF-C8B4-D24F-8096-96F474AC922C}" srcOrd="0" destOrd="0" presId="urn:microsoft.com/office/officeart/2005/8/layout/hierarchy2"/>
    <dgm:cxn modelId="{A3D397C7-31D7-1749-8034-59CB4AB18353}" type="presParOf" srcId="{92AA1821-BB7C-7F4F-BDBA-A4E69AAC6946}" destId="{806130BB-E63E-6348-9C58-6935FB0F287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A9658C-EC75-FA46-9875-324B37B1A730}">
      <dsp:nvSpPr>
        <dsp:cNvPr id="0" name=""/>
        <dsp:cNvSpPr/>
      </dsp:nvSpPr>
      <dsp:spPr>
        <a:xfrm>
          <a:off x="816331" y="2067131"/>
          <a:ext cx="1796223" cy="8981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LDR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31 pacientes</a:t>
          </a:r>
        </a:p>
      </dsp:txBody>
      <dsp:txXfrm>
        <a:off x="842636" y="2093436"/>
        <a:ext cx="1743613" cy="845501"/>
      </dsp:txXfrm>
    </dsp:sp>
    <dsp:sp modelId="{7340AD8E-3CC1-EA40-AB7C-1D18D96A2028}">
      <dsp:nvSpPr>
        <dsp:cNvPr id="0" name=""/>
        <dsp:cNvSpPr/>
      </dsp:nvSpPr>
      <dsp:spPr>
        <a:xfrm rot="17350740">
          <a:off x="1878277" y="1467296"/>
          <a:ext cx="2187045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2187045" y="160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700" kern="1200"/>
        </a:p>
      </dsp:txBody>
      <dsp:txXfrm>
        <a:off x="2917123" y="1428682"/>
        <a:ext cx="109352" cy="109352"/>
      </dsp:txXfrm>
    </dsp:sp>
    <dsp:sp modelId="{702E8D81-1584-4549-B156-B8D26590B356}">
      <dsp:nvSpPr>
        <dsp:cNvPr id="0" name=""/>
        <dsp:cNvSpPr/>
      </dsp:nvSpPr>
      <dsp:spPr>
        <a:xfrm>
          <a:off x="3331044" y="1474"/>
          <a:ext cx="1796223" cy="8981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>
              <a:solidFill>
                <a:srgbClr val="FF0000"/>
              </a:solidFill>
            </a:rPr>
            <a:t>16</a:t>
          </a:r>
          <a:r>
            <a:rPr lang="es-ES" sz="2400" kern="1200" dirty="0"/>
            <a:t> dilataciones</a:t>
          </a:r>
        </a:p>
      </dsp:txBody>
      <dsp:txXfrm>
        <a:off x="3357349" y="27779"/>
        <a:ext cx="1743613" cy="845501"/>
      </dsp:txXfrm>
    </dsp:sp>
    <dsp:sp modelId="{7CB5E37D-165D-6C46-9882-9ADB741AC4A6}">
      <dsp:nvSpPr>
        <dsp:cNvPr id="0" name=""/>
        <dsp:cNvSpPr/>
      </dsp:nvSpPr>
      <dsp:spPr>
        <a:xfrm rot="18289469">
          <a:off x="2342720" y="1983711"/>
          <a:ext cx="1258158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258158" y="160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940346" y="1968319"/>
        <a:ext cx="62907" cy="62907"/>
      </dsp:txXfrm>
    </dsp:sp>
    <dsp:sp modelId="{ED6F1504-5E18-E54B-A3F9-63D1F40AC04E}">
      <dsp:nvSpPr>
        <dsp:cNvPr id="0" name=""/>
        <dsp:cNvSpPr/>
      </dsp:nvSpPr>
      <dsp:spPr>
        <a:xfrm>
          <a:off x="3331044" y="1034302"/>
          <a:ext cx="1796223" cy="8981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4 RTU</a:t>
          </a:r>
        </a:p>
      </dsp:txBody>
      <dsp:txXfrm>
        <a:off x="3357349" y="1060607"/>
        <a:ext cx="1743613" cy="845501"/>
      </dsp:txXfrm>
    </dsp:sp>
    <dsp:sp modelId="{C1DB273E-3165-FF40-8E14-17B22C303CEF}">
      <dsp:nvSpPr>
        <dsp:cNvPr id="0" name=""/>
        <dsp:cNvSpPr/>
      </dsp:nvSpPr>
      <dsp:spPr>
        <a:xfrm>
          <a:off x="2612555" y="2500125"/>
          <a:ext cx="718489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718489" y="160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953837" y="2498225"/>
        <a:ext cx="35924" cy="35924"/>
      </dsp:txXfrm>
    </dsp:sp>
    <dsp:sp modelId="{27A08725-8C8E-CA44-BDC8-9D6F2E2F3A03}">
      <dsp:nvSpPr>
        <dsp:cNvPr id="0" name=""/>
        <dsp:cNvSpPr/>
      </dsp:nvSpPr>
      <dsp:spPr>
        <a:xfrm>
          <a:off x="3331044" y="2067131"/>
          <a:ext cx="1796223" cy="8981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5 incontinencia</a:t>
          </a:r>
        </a:p>
      </dsp:txBody>
      <dsp:txXfrm>
        <a:off x="3357349" y="2093436"/>
        <a:ext cx="1743613" cy="845501"/>
      </dsp:txXfrm>
    </dsp:sp>
    <dsp:sp modelId="{D0FDB653-833E-284B-A17A-BBC7ABE3E3A3}">
      <dsp:nvSpPr>
        <dsp:cNvPr id="0" name=""/>
        <dsp:cNvSpPr/>
      </dsp:nvSpPr>
      <dsp:spPr>
        <a:xfrm rot="3310531">
          <a:off x="2342720" y="3016539"/>
          <a:ext cx="1258158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258158" y="160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940346" y="3001147"/>
        <a:ext cx="62907" cy="62907"/>
      </dsp:txXfrm>
    </dsp:sp>
    <dsp:sp modelId="{E3114AB5-1EFA-1241-B833-1030E75B6E87}">
      <dsp:nvSpPr>
        <dsp:cNvPr id="0" name=""/>
        <dsp:cNvSpPr/>
      </dsp:nvSpPr>
      <dsp:spPr>
        <a:xfrm>
          <a:off x="3331044" y="3099960"/>
          <a:ext cx="1796223" cy="8981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3 frecuencia</a:t>
          </a:r>
        </a:p>
      </dsp:txBody>
      <dsp:txXfrm>
        <a:off x="3357349" y="3126265"/>
        <a:ext cx="1743613" cy="845501"/>
      </dsp:txXfrm>
    </dsp:sp>
    <dsp:sp modelId="{D8B36CB1-6BF2-A04D-B24E-93B69373AF93}">
      <dsp:nvSpPr>
        <dsp:cNvPr id="0" name=""/>
        <dsp:cNvSpPr/>
      </dsp:nvSpPr>
      <dsp:spPr>
        <a:xfrm rot="4249260">
          <a:off x="1878277" y="3532954"/>
          <a:ext cx="2187045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2187045" y="160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700" kern="1200"/>
        </a:p>
      </dsp:txBody>
      <dsp:txXfrm>
        <a:off x="2917123" y="3494339"/>
        <a:ext cx="109352" cy="109352"/>
      </dsp:txXfrm>
    </dsp:sp>
    <dsp:sp modelId="{E179E2FF-C8B4-D24F-8096-96F474AC922C}">
      <dsp:nvSpPr>
        <dsp:cNvPr id="0" name=""/>
        <dsp:cNvSpPr/>
      </dsp:nvSpPr>
      <dsp:spPr>
        <a:xfrm>
          <a:off x="3331044" y="4132788"/>
          <a:ext cx="1796223" cy="8981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2 cistitis (O2)</a:t>
          </a:r>
        </a:p>
      </dsp:txBody>
      <dsp:txXfrm>
        <a:off x="3357349" y="4159093"/>
        <a:ext cx="1743613" cy="8455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A9658C-EC75-FA46-9875-324B37B1A730}">
      <dsp:nvSpPr>
        <dsp:cNvPr id="0" name=""/>
        <dsp:cNvSpPr/>
      </dsp:nvSpPr>
      <dsp:spPr>
        <a:xfrm>
          <a:off x="259035" y="1951028"/>
          <a:ext cx="2260637" cy="11303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/>
            <a:t>EBRT 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/>
            <a:t>10 pacientes</a:t>
          </a:r>
        </a:p>
      </dsp:txBody>
      <dsp:txXfrm>
        <a:off x="292141" y="1984134"/>
        <a:ext cx="2194425" cy="1064106"/>
      </dsp:txXfrm>
    </dsp:sp>
    <dsp:sp modelId="{7340AD8E-3CC1-EA40-AB7C-1D18D96A2028}">
      <dsp:nvSpPr>
        <dsp:cNvPr id="0" name=""/>
        <dsp:cNvSpPr/>
      </dsp:nvSpPr>
      <dsp:spPr>
        <a:xfrm rot="17692822">
          <a:off x="1897161" y="1521072"/>
          <a:ext cx="2149277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2149277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700" kern="1200"/>
        </a:p>
      </dsp:txBody>
      <dsp:txXfrm>
        <a:off x="2918068" y="1487555"/>
        <a:ext cx="107463" cy="107463"/>
      </dsp:txXfrm>
    </dsp:sp>
    <dsp:sp modelId="{702E8D81-1584-4549-B156-B8D26590B356}">
      <dsp:nvSpPr>
        <dsp:cNvPr id="0" name=""/>
        <dsp:cNvSpPr/>
      </dsp:nvSpPr>
      <dsp:spPr>
        <a:xfrm>
          <a:off x="3423927" y="1228"/>
          <a:ext cx="2260637" cy="11303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/>
            <a:t>2 dilataciones</a:t>
          </a:r>
        </a:p>
      </dsp:txBody>
      <dsp:txXfrm>
        <a:off x="3457033" y="34334"/>
        <a:ext cx="2194425" cy="1064106"/>
      </dsp:txXfrm>
    </dsp:sp>
    <dsp:sp modelId="{7CB5E37D-165D-6C46-9882-9ADB741AC4A6}">
      <dsp:nvSpPr>
        <dsp:cNvPr id="0" name=""/>
        <dsp:cNvSpPr/>
      </dsp:nvSpPr>
      <dsp:spPr>
        <a:xfrm rot="19457599">
          <a:off x="2415003" y="2171006"/>
          <a:ext cx="1113593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113593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943960" y="2163381"/>
        <a:ext cx="55679" cy="55679"/>
      </dsp:txXfrm>
    </dsp:sp>
    <dsp:sp modelId="{ED6F1504-5E18-E54B-A3F9-63D1F40AC04E}">
      <dsp:nvSpPr>
        <dsp:cNvPr id="0" name=""/>
        <dsp:cNvSpPr/>
      </dsp:nvSpPr>
      <dsp:spPr>
        <a:xfrm>
          <a:off x="3423927" y="1301095"/>
          <a:ext cx="2260637" cy="11303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/>
            <a:t>4 RTU</a:t>
          </a:r>
        </a:p>
      </dsp:txBody>
      <dsp:txXfrm>
        <a:off x="3457033" y="1334201"/>
        <a:ext cx="2194425" cy="1064106"/>
      </dsp:txXfrm>
    </dsp:sp>
    <dsp:sp modelId="{C1DB273E-3165-FF40-8E14-17B22C303CEF}">
      <dsp:nvSpPr>
        <dsp:cNvPr id="0" name=""/>
        <dsp:cNvSpPr/>
      </dsp:nvSpPr>
      <dsp:spPr>
        <a:xfrm rot="2142401">
          <a:off x="2415003" y="2820939"/>
          <a:ext cx="1113593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113593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943960" y="2813314"/>
        <a:ext cx="55679" cy="55679"/>
      </dsp:txXfrm>
    </dsp:sp>
    <dsp:sp modelId="{27A08725-8C8E-CA44-BDC8-9D6F2E2F3A03}">
      <dsp:nvSpPr>
        <dsp:cNvPr id="0" name=""/>
        <dsp:cNvSpPr/>
      </dsp:nvSpPr>
      <dsp:spPr>
        <a:xfrm>
          <a:off x="3423927" y="2600961"/>
          <a:ext cx="2260637" cy="11303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/>
            <a:t>1 incontinencia</a:t>
          </a:r>
        </a:p>
      </dsp:txBody>
      <dsp:txXfrm>
        <a:off x="3457033" y="2634067"/>
        <a:ext cx="2194425" cy="1064106"/>
      </dsp:txXfrm>
    </dsp:sp>
    <dsp:sp modelId="{D8B36CB1-6BF2-A04D-B24E-93B69373AF93}">
      <dsp:nvSpPr>
        <dsp:cNvPr id="0" name=""/>
        <dsp:cNvSpPr/>
      </dsp:nvSpPr>
      <dsp:spPr>
        <a:xfrm rot="3907178">
          <a:off x="1897161" y="3470872"/>
          <a:ext cx="2149277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2149277" y="2021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700" kern="1200"/>
        </a:p>
      </dsp:txBody>
      <dsp:txXfrm>
        <a:off x="2918068" y="3437355"/>
        <a:ext cx="107463" cy="107463"/>
      </dsp:txXfrm>
    </dsp:sp>
    <dsp:sp modelId="{E179E2FF-C8B4-D24F-8096-96F474AC922C}">
      <dsp:nvSpPr>
        <dsp:cNvPr id="0" name=""/>
        <dsp:cNvSpPr/>
      </dsp:nvSpPr>
      <dsp:spPr>
        <a:xfrm>
          <a:off x="3423927" y="3900827"/>
          <a:ext cx="2260637" cy="11303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000" kern="1200" dirty="0"/>
            <a:t>1 cistitis (O2)</a:t>
          </a:r>
        </a:p>
      </dsp:txBody>
      <dsp:txXfrm>
        <a:off x="3457033" y="3933933"/>
        <a:ext cx="2194425" cy="10641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4T19:13:20.26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4T19:13:20.27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4T19:13:20.27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4T19:13:20.27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4T19:13:20.27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4T19:13:20.27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4T19:13:20.27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4T19:13:20.27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4T19:13:20.28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4T19:13:20.28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4T19:13:20.28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4T19:13:20.26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4T19:13:20.28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4T19:13:20.28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4T19:13:20.28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4T19:13:20.28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4T19:13:20.28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4T19:13:20.26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4T19:13:20.26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4T19:13:20.26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4T19:13:20.26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4T19:13:20.27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4T19:13:20.27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04T19:13:20.27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BE420E-F443-4047-96AA-D8F91446957C}" type="datetimeFigureOut">
              <a:rPr lang="es-ES" smtClean="0"/>
              <a:t>7/6/24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5DB47B-0C6B-DA4C-AD34-C4A806A7A56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1670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DB47B-0C6B-DA4C-AD34-C4A806A7A564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4781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Historia natural del ca de próstata: progresión en tanto tiempo y por tanto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DB47B-0C6B-DA4C-AD34-C4A806A7A564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6660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Dosis de RT a la pelvis: 50Gy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DB47B-0C6B-DA4C-AD34-C4A806A7A564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70736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DB47B-0C6B-DA4C-AD34-C4A806A7A564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2468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After 3 </a:t>
            </a:r>
            <a:r>
              <a:rPr lang="es-ES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yr</a:t>
            </a:r>
            <a:r>
              <a:rPr lang="es-ES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, </a:t>
            </a:r>
            <a:r>
              <a:rPr lang="es-ES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nearly</a:t>
            </a:r>
            <a:r>
              <a:rPr lang="es-ES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es-ES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half</a:t>
            </a:r>
            <a:r>
              <a:rPr lang="es-ES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es-ES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of</a:t>
            </a:r>
            <a:r>
              <a:rPr lang="es-ES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es-ES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patients</a:t>
            </a:r>
            <a:r>
              <a:rPr lang="es-ES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</a:t>
            </a:r>
            <a:r>
              <a:rPr lang="es-ES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were</a:t>
            </a:r>
            <a:r>
              <a:rPr lang="es-ES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 in complete </a:t>
            </a:r>
            <a:r>
              <a:rPr lang="es-ES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remission</a:t>
            </a:r>
            <a:r>
              <a:rPr lang="es-ES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.</a:t>
            </a:r>
          </a:p>
          <a:p>
            <a:r>
              <a:rPr lang="es-ES" b="0" i="0" u="none" strike="noStrike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No </a:t>
            </a:r>
            <a:r>
              <a:rPr lang="es-ES" b="0" i="0" u="none" strike="noStrike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BlinkMacSystemFont"/>
              </a:rPr>
              <a:t>randomizado</a:t>
            </a:r>
            <a:endParaRPr lang="es-ES" b="0" i="0" u="none" strike="noStrike" dirty="0">
              <a:solidFill>
                <a:srgbClr val="212121"/>
              </a:solidFill>
              <a:effectLst/>
              <a:highlight>
                <a:srgbClr val="FFFFFF"/>
              </a:highlight>
              <a:latin typeface="BlinkMacSystemFont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DB47B-0C6B-DA4C-AD34-C4A806A7A564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22481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Estudio PEARLS y PART están evaluando el </a:t>
            </a:r>
            <a:r>
              <a:rPr lang="es-ES" dirty="0" err="1"/>
              <a:t>tto</a:t>
            </a:r>
            <a:r>
              <a:rPr lang="es-ES" dirty="0"/>
              <a:t> profiláctico de los </a:t>
            </a:r>
            <a:r>
              <a:rPr lang="es-ES" dirty="0" err="1"/>
              <a:t>paraaórticos</a:t>
            </a:r>
            <a:endParaRPr lang="es-ES" dirty="0"/>
          </a:p>
          <a:p>
            <a:endParaRPr lang="es-ES" dirty="0"/>
          </a:p>
          <a:p>
            <a:r>
              <a:rPr lang="es-ES" dirty="0"/>
              <a:t>Interesante comparar con los resultados del STORM cuando tengan suficiente seguimiento (SBRT +6m ADT)</a:t>
            </a:r>
          </a:p>
          <a:p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En marcha RTOG 0924 con </a:t>
            </a:r>
            <a:r>
              <a:rPr lang="es-ES" dirty="0" err="1"/>
              <a:t>boost</a:t>
            </a:r>
            <a:r>
              <a:rPr lang="es-ES" dirty="0"/>
              <a:t> </a:t>
            </a:r>
            <a:r>
              <a:rPr lang="es-ES" dirty="0" err="1"/>
              <a:t>bt</a:t>
            </a:r>
            <a:r>
              <a:rPr lang="es-ES" dirty="0"/>
              <a:t>  y </a:t>
            </a:r>
            <a:r>
              <a:rPr lang="es-ES" b="1" i="0" u="none" strike="noStrike" dirty="0">
                <a:solidFill>
                  <a:srgbClr val="333333"/>
                </a:solidFill>
                <a:effectLst/>
                <a:latin typeface="Roboto" panose="020F0502020204030204" pitchFamily="34" charset="0"/>
              </a:rPr>
              <a:t>PEACE2 </a:t>
            </a:r>
            <a:r>
              <a:rPr lang="es-ES" b="1" i="0" u="none" strike="noStrike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Cabazitaxel</a:t>
            </a:r>
            <a:r>
              <a:rPr lang="es-ES" b="1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and </a:t>
            </a:r>
            <a:r>
              <a:rPr lang="es-ES" b="1" i="0" u="none" strike="noStrike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Pelvic</a:t>
            </a:r>
            <a:r>
              <a:rPr lang="es-ES" b="1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s-ES" b="1" i="0" u="none" strike="noStrike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Radiotherapy</a:t>
            </a:r>
            <a:r>
              <a:rPr lang="es-ES" b="1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in </a:t>
            </a:r>
            <a:r>
              <a:rPr lang="es-ES" b="1" i="0" u="none" strike="noStrike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Localized</a:t>
            </a:r>
            <a:r>
              <a:rPr lang="es-ES" b="1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s-ES" b="1" i="0" u="none" strike="noStrike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Prostate</a:t>
            </a:r>
            <a:r>
              <a:rPr lang="es-ES" b="1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s-ES" b="1" i="0" u="none" strike="noStrike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Cancer</a:t>
            </a:r>
            <a:r>
              <a:rPr lang="es-ES" b="1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and High-</a:t>
            </a:r>
            <a:r>
              <a:rPr lang="es-ES" b="1" i="0" u="none" strike="noStrike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risk</a:t>
            </a:r>
            <a:r>
              <a:rPr lang="es-ES" b="1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s-ES" b="1" i="0" u="none" strike="noStrike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Features</a:t>
            </a:r>
            <a:r>
              <a:rPr lang="es-ES" b="1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s-ES" b="1" i="0" u="none" strike="noStrike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of</a:t>
            </a:r>
            <a:r>
              <a:rPr lang="es-ES" b="1" i="0" u="none" strike="noStrike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Relapse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1" i="0" u="none" strike="noStrike" dirty="0">
              <a:solidFill>
                <a:srgbClr val="333333"/>
              </a:solidFill>
              <a:effectLst/>
              <a:latin typeface="Roboto" panose="020F0502020204030204" pitchFamily="34" charset="0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DB47B-0C6B-DA4C-AD34-C4A806A7A564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16969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Como parte de un tratamiento MULTIMODAL</a:t>
            </a:r>
          </a:p>
          <a:p>
            <a:r>
              <a:rPr lang="es-ES" dirty="0"/>
              <a:t>En centros de referencia donde puedan “garantizar” márgenes libres y al menos competir con la toxicidad de la RTE</a:t>
            </a:r>
          </a:p>
          <a:p>
            <a:r>
              <a:rPr lang="es-ES" dirty="0"/>
              <a:t>Contraste como en el ganglio centinela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DB47B-0C6B-DA4C-AD34-C4A806A7A564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12736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Metanálisis</a:t>
            </a:r>
            <a:r>
              <a:rPr lang="es-ES" dirty="0"/>
              <a:t> </a:t>
            </a:r>
          </a:p>
          <a:p>
            <a:r>
              <a:rPr lang="es-ES" dirty="0"/>
              <a:t>Añadir ADT HR 0,83.      = reduce riesgo 17%</a:t>
            </a:r>
          </a:p>
          <a:p>
            <a:endParaRPr lang="es-ES" dirty="0"/>
          </a:p>
          <a:p>
            <a:r>
              <a:rPr lang="es-ES" dirty="0"/>
              <a:t>Prolongar ADT HR 0,84  = reduce riesgo 12%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DB47B-0C6B-DA4C-AD34-C4A806A7A564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40612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Durante 4 versus 24 meses 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RTOG 9202 aumentó significativamente la supervivencia libre de enfermedad HR 0,65 y la supervivencia global HR 0,65</a:t>
            </a: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español GICOR DART01/05, que utilizó una dosis de radiación más alta (mínimo 76 Gy)  OS HR (de 4 frente a 24) 3,43--- MFS HR 2,27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DB47B-0C6B-DA4C-AD34-C4A806A7A564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01672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Grupo grado 5 Tienen un peor resultado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es por un fallo en el control local de la enfermedad sino que refleja una alta tasa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micrometástasis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presentes en el momento del diagnóstico.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Algunos datos sugieren que la TDA de por vida puede ser beneficiosa en esta población. En un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metanálisis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la TDA de por vida mejoró supervivencia global pacientes  grupo GRADO 5 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DB47B-0C6B-DA4C-AD34-C4A806A7A564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95052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BRAZO ABI DEL STAMPEDE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ESMO 2021 se presentó un análisis combinado de la plataforma STAMPEDE de pacientes M0 con un mayor seguimiento.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abiraterona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aumentaba la supervivencia libre de metástasis HR 0.53 y la supervivencia global HR 0.60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DB47B-0C6B-DA4C-AD34-C4A806A7A564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5702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Poner captura de pantalla del </a:t>
            </a:r>
            <a:r>
              <a:rPr lang="es-ES" dirty="0" err="1"/>
              <a:t>paper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DB47B-0C6B-DA4C-AD34-C4A806A7A564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90747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análisis conjunto de 2 ensayos aleatorizados de fase III que compararon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abiraterona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más prednisona más ADT 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abiraterona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más prednisona más enzalutamida más ADT versus ADT solo en pacientes con cáncer de próstata HR. 63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mediana de seguimiento de 72 meses, supervivencia libre de metástasis (HR 0,53. 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DB47B-0C6B-DA4C-AD34-C4A806A7A564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51219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0175" marR="0" lvl="2" indent="-130175" defTabSz="457200" eaLnBrk="1" fontAlgn="auto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DB47B-0C6B-DA4C-AD34-C4A806A7A564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82145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0175" marR="0" lvl="2" indent="-130175" defTabSz="457200" eaLnBrk="1" fontAlgn="auto" latinLnBrk="0" hangingPunct="1">
              <a:lnSpc>
                <a:spcPct val="100000"/>
              </a:lnSpc>
              <a:spcBef>
                <a:spcPts val="300"/>
              </a:spcBef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Arial" panose="020B0604020202020204" pitchFamily="34" charset="0"/>
                <a:cs typeface="Arial" panose="020B0604020202020204" pitchFamily="34" charset="0"/>
              </a:rPr>
              <a:t>OS no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" panose="020B0604020202020204" pitchFamily="34" charset="0"/>
                <a:cs typeface="Arial" panose="020B0604020202020204" pitchFamily="34" charset="0"/>
              </a:rPr>
              <a:t>datos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Arial" panose="020B0604020202020204" pitchFamily="34" charset="0"/>
                <a:cs typeface="Arial" panose="020B0604020202020204" pitchFamily="34" charset="0"/>
              </a:rPr>
              <a:t> maduros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" panose="020B0604020202020204" pitchFamily="34" charset="0"/>
                <a:cs typeface="Arial" panose="020B0604020202020204" pitchFamily="34" charset="0"/>
              </a:rPr>
              <a:t>pero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" panose="020B0604020202020204" pitchFamily="34" charset="0"/>
                <a:cs typeface="Arial" panose="020B0604020202020204" pitchFamily="34" charset="0"/>
              </a:rPr>
              <a:t>tendencia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" panose="020B0604020202020204" pitchFamily="34" charset="0"/>
                <a:cs typeface="Arial" panose="020B0604020202020204" pitchFamily="34" charset="0"/>
              </a:rPr>
              <a:t>prometedora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DB47B-0C6B-DA4C-AD34-C4A806A7A564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74259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Duplicar x6 y resaltar en rojo lo nuevo que vaya poniendo (depende de cuánto tarde, decirlo en una sola)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DB47B-0C6B-DA4C-AD34-C4A806A7A564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2299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 día de hoy la braquiterapia es la forma más efectiva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64E37-E508-BB40-BF86-B2CC10F7F40E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0652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DB47B-0C6B-DA4C-AD34-C4A806A7A564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6121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Los resultados son terribles pero igual de terribles en los dos vistos con perspectiva actual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64E37-E508-BB40-BF86-B2CC10F7F40E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1022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Toxicidad LENT SOMA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64E37-E508-BB40-BF86-B2CC10F7F40E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154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B64E37-E508-BB40-BF86-B2CC10F7F40E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7605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(Gleason 9-10):  constituyen un subgrupo de muy alto riesgo que pueden beneficiarse especialmente de la combinación de EBRT con braquiterapia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KISHAN Un análisis retrospectivo de 1809 pacientes comparó RT combinada con braquiterapia, EBRT sola o prostatectomía radical</a:t>
            </a: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EBRT+BT se asoció con una mortalidad específica por cáncer de próstata significativamente más baja que la PR o la EBRT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Estos datos observacionales y retrospectivos deben interpretarse con cautela*****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DB47B-0C6B-DA4C-AD34-C4A806A7A564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9764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DB47B-0C6B-DA4C-AD34-C4A806A7A564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9150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A736B3-40F6-2D45-BF7F-525D828B61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F74E046-1EAA-214D-9B57-14ECA97EA6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39CEFC-69DB-0B48-A3DA-B0F1A0B3D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455A-A20B-C74A-AF39-669029567FCE}" type="datetimeFigureOut">
              <a:rPr lang="es-ES" smtClean="0"/>
              <a:t>7/6/24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8479F6-0C60-4D42-BBB3-3E8DB0FD2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2D37F3-89AE-0240-9D78-F715466B0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C6E4-5FC6-D24C-B7B9-A04C2F2EC85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1293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D55374-0895-2E45-BB25-F3DD14E73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B9F25E0-03A5-A340-82CA-758B79B9A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F80E95-588B-2B4E-82E0-13C9F4166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455A-A20B-C74A-AF39-669029567FCE}" type="datetimeFigureOut">
              <a:rPr lang="es-ES" smtClean="0"/>
              <a:t>7/6/24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981954-EEE2-3E47-92E0-AD5DF2B0F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FAA53FC-5AE2-C64B-9CCD-C116E39FC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C6E4-5FC6-D24C-B7B9-A04C2F2EC85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3483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663567C-19CD-B349-B742-41D1FE6157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D8C84D2-BD55-CA41-A597-2EB95A01C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09226E-1F77-BA4E-9F86-B2366F90B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455A-A20B-C74A-AF39-669029567FCE}" type="datetimeFigureOut">
              <a:rPr lang="es-ES" smtClean="0"/>
              <a:t>7/6/24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7736BE-D0BC-2B4D-8620-FCB67B703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4E1938-E8FB-A04E-87C6-A668D025F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C6E4-5FC6-D24C-B7B9-A04C2F2EC85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2884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F5DCE0-B4F3-C844-A3A1-56ABBD763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D3ECBC-E927-2243-B081-F819CB587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37CA2C-64F1-F84D-856D-BA87100F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455A-A20B-C74A-AF39-669029567FCE}" type="datetimeFigureOut">
              <a:rPr lang="es-ES" smtClean="0"/>
              <a:t>7/6/24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6BA5B4-0000-F747-A1AC-D07F97240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08F9F7-31FD-D74E-9F11-4493FDAA3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C6E4-5FC6-D24C-B7B9-A04C2F2EC85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0235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802E3-51EC-A04D-9CA1-2B67A7AD5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21BC6B3-2B7D-384B-8604-F4D34E5FB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8B023D-E061-D946-9821-2ADF77A27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455A-A20B-C74A-AF39-669029567FCE}" type="datetimeFigureOut">
              <a:rPr lang="es-ES" smtClean="0"/>
              <a:t>7/6/24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31AFF5-9009-CE45-9DE9-8FD6EBC62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2C3D51A-4A09-9744-8159-7889E3EB9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C6E4-5FC6-D24C-B7B9-A04C2F2EC85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454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DC6945-1568-8845-95CF-FFCB9C2A5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E1E1F4-F34D-F445-9689-765790EAE0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F675E2C-A17F-F44F-9A7F-74BF9209D9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AAC1545-65C9-8A48-9E64-815822D0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455A-A20B-C74A-AF39-669029567FCE}" type="datetimeFigureOut">
              <a:rPr lang="es-ES" smtClean="0"/>
              <a:t>7/6/24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E96BEE7-D539-5F48-89CE-89614FC16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16A43D-5DE1-E042-811F-81660A1AC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C6E4-5FC6-D24C-B7B9-A04C2F2EC85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8630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BED851-A9F4-9747-9E29-B9FACFA28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289DC0F-58F6-1A43-9D36-647A33ACB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E80EF9E-7B71-EF4C-A699-FC91532E3F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2FDC15C-9F57-1E4D-BF8F-A0C9DBEC61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C34F740-16BB-6440-A3D1-1192C461EE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7899E7B-184F-9B4F-8544-C52C111AD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455A-A20B-C74A-AF39-669029567FCE}" type="datetimeFigureOut">
              <a:rPr lang="es-ES" smtClean="0"/>
              <a:t>7/6/24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BB17A09-C899-3944-846E-2DBC1E235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FB26784-E3F4-C34D-8033-57AEC3025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C6E4-5FC6-D24C-B7B9-A04C2F2EC85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6482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757913-1F2F-764A-B02A-E2467F947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FA37794-57C2-604E-A582-2A40F6C4C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455A-A20B-C74A-AF39-669029567FCE}" type="datetimeFigureOut">
              <a:rPr lang="es-ES" smtClean="0"/>
              <a:t>7/6/24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6FEC3C8-F9C1-C848-85C8-C0B68B06E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A282D42-0F19-3347-AA7B-3279B1A08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C6E4-5FC6-D24C-B7B9-A04C2F2EC85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8768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119B7CC-7DFA-9142-BD0B-55133BEA1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455A-A20B-C74A-AF39-669029567FCE}" type="datetimeFigureOut">
              <a:rPr lang="es-ES" smtClean="0"/>
              <a:t>7/6/24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CEB3E9A-5FC8-1C42-A285-BF8BCA857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F78F795-5411-E342-8326-FB9A027E6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C6E4-5FC6-D24C-B7B9-A04C2F2EC85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950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C4BE00-ABDC-6B4B-9B47-6F3E124F4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857956-8DF3-274A-8E28-FF7BE102A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29474AA-81D5-234F-B70F-249C20F63A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4D4B0A8-9EFF-A54B-A29D-9D2E0D523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455A-A20B-C74A-AF39-669029567FCE}" type="datetimeFigureOut">
              <a:rPr lang="es-ES" smtClean="0"/>
              <a:t>7/6/24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1AAB6D-D841-2242-9954-A3955FA2B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B33461-F991-004D-9A5D-720885D76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C6E4-5FC6-D24C-B7B9-A04C2F2EC85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8881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495943-1075-2940-8EA6-16CEAE643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BFD75B8-1C94-9C4D-BF9E-DCE7F91DEA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3349319-F017-774E-94FE-5212F292F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D2E8A2F-DECB-F44D-AF46-9A2857DBE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2455A-A20B-C74A-AF39-669029567FCE}" type="datetimeFigureOut">
              <a:rPr lang="es-ES" smtClean="0"/>
              <a:t>7/6/24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81B5C8-FCEB-2846-8564-09730506A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D30D648-0648-C74D-B03F-BE79C6E60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DC6E4-5FC6-D24C-B7B9-A04C2F2EC85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4058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5FF788D-BD71-BF4F-BA7E-2777CA4C3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76D71EB-BB47-1E45-ACA0-7DDF8A8DA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DB3127-B46F-3A47-BC63-475E2DAFE6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2455A-A20B-C74A-AF39-669029567FCE}" type="datetimeFigureOut">
              <a:rPr lang="es-ES" smtClean="0"/>
              <a:t>7/6/24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DE3565-61F3-9944-B0F2-7631AD4BE8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408ADF-60B4-C64D-8499-05F6E3D839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DC6E4-5FC6-D24C-B7B9-A04C2F2EC85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8983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notesSlide" Target="../notesSlides/notesSlide6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recetolandia.com/receta/tortilla-de-patata-con-cebolla-caramelizada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1.png"/><Relationship Id="rId5" Type="http://schemas.openxmlformats.org/officeDocument/2006/relationships/hyperlink" Target="https://pixabay.com/en/onion-vegetable-food-healthy-fresh-576534/" TargetMode="Externa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en/onion-vegetable-food-healthy-fresh-576534/" TargetMode="Externa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n/onion-vegetable-food-healthy-fresh-576534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hyperlink" Target="https://pixabay.com/en/onion-vegetable-food-healthy-fresh-576534/" TargetMode="Externa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0.png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customXml" Target="../ink/ink22.xml"/><Relationship Id="rId21" Type="http://schemas.openxmlformats.org/officeDocument/2006/relationships/image" Target="../media/image100.png"/><Relationship Id="rId34" Type="http://schemas.openxmlformats.org/officeDocument/2006/relationships/customXml" Target="../ink/ink19.xml"/><Relationship Id="rId42" Type="http://schemas.openxmlformats.org/officeDocument/2006/relationships/image" Target="../media/image180.png"/><Relationship Id="rId2" Type="http://schemas.openxmlformats.org/officeDocument/2006/relationships/notesSlide" Target="../notesSlides/notesSlide2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customXml" Target="../ink/ink15.xml"/><Relationship Id="rId41" Type="http://schemas.openxmlformats.org/officeDocument/2006/relationships/customXml" Target="../ink/ink23.xml"/><Relationship Id="rId1" Type="http://schemas.openxmlformats.org/officeDocument/2006/relationships/slideLayout" Target="../slideLayouts/slideLayout2.xml"/><Relationship Id="rId11" Type="http://schemas.openxmlformats.org/officeDocument/2006/relationships/customXml" Target="../ink/ink5.xml"/><Relationship Id="rId24" Type="http://schemas.openxmlformats.org/officeDocument/2006/relationships/customXml" Target="../ink/ink12.xml"/><Relationship Id="rId32" Type="http://schemas.openxmlformats.org/officeDocument/2006/relationships/customXml" Target="../ink/ink17.xml"/><Relationship Id="rId37" Type="http://schemas.openxmlformats.org/officeDocument/2006/relationships/customXml" Target="../ink/ink21.xml"/><Relationship Id="rId40" Type="http://schemas.openxmlformats.org/officeDocument/2006/relationships/image" Target="../media/image170.png"/><Relationship Id="rId5" Type="http://schemas.openxmlformats.org/officeDocument/2006/relationships/customXml" Target="../ink/ink2.xml"/><Relationship Id="rId15" Type="http://schemas.openxmlformats.org/officeDocument/2006/relationships/image" Target="../media/image460.png"/><Relationship Id="rId23" Type="http://schemas.openxmlformats.org/officeDocument/2006/relationships/image" Target="../media/image110.png"/><Relationship Id="rId28" Type="http://schemas.openxmlformats.org/officeDocument/2006/relationships/customXml" Target="../ink/ink14.xml"/><Relationship Id="rId36" Type="http://schemas.openxmlformats.org/officeDocument/2006/relationships/image" Target="../media/image480.png"/><Relationship Id="rId10" Type="http://schemas.openxmlformats.org/officeDocument/2006/relationships/customXml" Target="../ink/ink4.xml"/><Relationship Id="rId19" Type="http://schemas.openxmlformats.org/officeDocument/2006/relationships/image" Target="../media/image90.png"/><Relationship Id="rId31" Type="http://schemas.openxmlformats.org/officeDocument/2006/relationships/customXml" Target="../ink/ink16.xml"/><Relationship Id="rId4" Type="http://schemas.openxmlformats.org/officeDocument/2006/relationships/image" Target="../media/image440.png"/><Relationship Id="rId9" Type="http://schemas.openxmlformats.org/officeDocument/2006/relationships/customXml" Target="../ink/ink3.xml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130.png"/><Relationship Id="rId30" Type="http://schemas.openxmlformats.org/officeDocument/2006/relationships/image" Target="../media/image140.png"/><Relationship Id="rId35" Type="http://schemas.openxmlformats.org/officeDocument/2006/relationships/customXml" Target="../ink/ink20.xml"/><Relationship Id="rId43" Type="http://schemas.openxmlformats.org/officeDocument/2006/relationships/customXml" Target="../ink/ink24.xml"/><Relationship Id="rId8" Type="http://schemas.openxmlformats.org/officeDocument/2006/relationships/image" Target="../media/image560.png"/><Relationship Id="rId3" Type="http://schemas.openxmlformats.org/officeDocument/2006/relationships/customXml" Target="../ink/ink1.xml"/><Relationship Id="rId12" Type="http://schemas.openxmlformats.org/officeDocument/2006/relationships/customXml" Target="../ink/ink6.xml"/><Relationship Id="rId17" Type="http://schemas.openxmlformats.org/officeDocument/2006/relationships/image" Target="../media/image80.png"/><Relationship Id="rId25" Type="http://schemas.openxmlformats.org/officeDocument/2006/relationships/image" Target="../media/image470.png"/><Relationship Id="rId33" Type="http://schemas.openxmlformats.org/officeDocument/2006/relationships/customXml" Target="../ink/ink18.xml"/><Relationship Id="rId38" Type="http://schemas.openxmlformats.org/officeDocument/2006/relationships/image" Target="../media/image4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E001341-7784-8C4A-B03A-FACF31DD0D0C}"/>
              </a:ext>
            </a:extLst>
          </p:cNvPr>
          <p:cNvSpPr txBox="1"/>
          <p:nvPr/>
        </p:nvSpPr>
        <p:spPr>
          <a:xfrm>
            <a:off x="2296039" y="4323497"/>
            <a:ext cx="9895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err="1">
                <a:solidFill>
                  <a:srgbClr val="0D3939"/>
                </a:solidFill>
              </a:rPr>
              <a:t>Tto</a:t>
            </a:r>
            <a:r>
              <a:rPr lang="es-ES" sz="3200" b="1" dirty="0">
                <a:solidFill>
                  <a:srgbClr val="0D3939"/>
                </a:solidFill>
              </a:rPr>
              <a:t> local y sistémico del ca de próstata de alto riesgo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8C1E41-E474-7445-9968-2A3DE92E48BD}"/>
              </a:ext>
            </a:extLst>
          </p:cNvPr>
          <p:cNvSpPr txBox="1"/>
          <p:nvPr/>
        </p:nvSpPr>
        <p:spPr>
          <a:xfrm>
            <a:off x="2296039" y="4815940"/>
            <a:ext cx="10310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>
                <a:solidFill>
                  <a:srgbClr val="70C5C8"/>
                </a:solidFill>
              </a:rPr>
              <a:t>Marina Marbán Orejas. Oncología Radioterápica HU Salamanca</a:t>
            </a:r>
          </a:p>
        </p:txBody>
      </p:sp>
    </p:spTree>
    <p:extLst>
      <p:ext uri="{BB962C8B-B14F-4D97-AF65-F5344CB8AC3E}">
        <p14:creationId xmlns:p14="http://schemas.microsoft.com/office/powerpoint/2010/main" val="61419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12"/>
    </mc:Choice>
    <mc:Fallback xmlns="">
      <p:transition spd="slow" advTm="3041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 descr="Texto&#10;&#10;Descripción generada automáticamente">
            <a:extLst>
              <a:ext uri="{FF2B5EF4-FFF2-40B4-BE49-F238E27FC236}">
                <a16:creationId xmlns:a16="http://schemas.microsoft.com/office/drawing/2014/main" id="{4C40BD50-B980-D427-ADB0-FC5BB11A6A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13000" y="374399"/>
            <a:ext cx="8842499" cy="3952491"/>
          </a:xfrm>
        </p:spPr>
      </p:pic>
      <p:pic>
        <p:nvPicPr>
          <p:cNvPr id="14" name="Imagen 13" descr="Texto&#10;&#10;Descripción generada automáticamente">
            <a:extLst>
              <a:ext uri="{FF2B5EF4-FFF2-40B4-BE49-F238E27FC236}">
                <a16:creationId xmlns:a16="http://schemas.microsoft.com/office/drawing/2014/main" id="{38C2656A-67F6-E324-2348-4826F91C9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3440" y="3248894"/>
            <a:ext cx="9861618" cy="32347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980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15"/>
    </mc:Choice>
    <mc:Fallback xmlns="">
      <p:transition spd="slow" advTm="39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19DC07-EC9D-791C-16AA-10E98EC02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250825"/>
            <a:ext cx="10515600" cy="1325563"/>
          </a:xfrm>
        </p:spPr>
        <p:txBody>
          <a:bodyPr/>
          <a:lstStyle/>
          <a:p>
            <a:r>
              <a:rPr lang="es-ES" dirty="0"/>
              <a:t>ASCENDE-RT               </a:t>
            </a:r>
            <a:r>
              <a:rPr lang="es-ES" dirty="0">
                <a:sym typeface="Wingdings" pitchFamily="2" charset="2"/>
              </a:rPr>
              <a:t>LDR. Multicéntrico.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482654-54B5-F161-CA49-2E32873CB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0700" y="1610578"/>
            <a:ext cx="5049644" cy="2929255"/>
          </a:xfrm>
        </p:spPr>
        <p:txBody>
          <a:bodyPr>
            <a:noAutofit/>
          </a:bodyPr>
          <a:lstStyle/>
          <a:p>
            <a:r>
              <a:rPr lang="es-ES" sz="3200" dirty="0"/>
              <a:t>2002-2011</a:t>
            </a:r>
          </a:p>
          <a:p>
            <a:r>
              <a:rPr lang="es-ES" sz="3200" dirty="0"/>
              <a:t>398 pacientes</a:t>
            </a:r>
          </a:p>
          <a:p>
            <a:r>
              <a:rPr lang="es-ES" sz="3200" dirty="0"/>
              <a:t>100% ADT </a:t>
            </a:r>
            <a:r>
              <a:rPr lang="es-ES" sz="2400" dirty="0"/>
              <a:t>(12m, 8preRT</a:t>
            </a:r>
            <a:r>
              <a:rPr lang="es-ES" sz="2000" dirty="0"/>
              <a:t>)</a:t>
            </a:r>
            <a:endParaRPr lang="es-ES" dirty="0"/>
          </a:p>
          <a:p>
            <a:r>
              <a:rPr lang="es-ES" sz="3200" dirty="0" err="1"/>
              <a:t>Med</a:t>
            </a:r>
            <a:r>
              <a:rPr lang="es-ES" sz="3200" dirty="0"/>
              <a:t> </a:t>
            </a:r>
            <a:r>
              <a:rPr lang="es-ES" sz="3200" dirty="0" err="1"/>
              <a:t>seg</a:t>
            </a:r>
            <a:r>
              <a:rPr lang="es-ES" sz="3200" dirty="0"/>
              <a:t> 6,5a (min 5a)</a:t>
            </a:r>
          </a:p>
          <a:p>
            <a:r>
              <a:rPr lang="es-ES" sz="3200" dirty="0"/>
              <a:t>Actualización </a:t>
            </a:r>
            <a:r>
              <a:rPr lang="es-ES" sz="3200" dirty="0" err="1"/>
              <a:t>med</a:t>
            </a:r>
            <a:r>
              <a:rPr lang="es-ES" sz="3200" dirty="0"/>
              <a:t> 10 años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A3CA692C-B02D-42E3-7352-F642BF341AA8}"/>
              </a:ext>
            </a:extLst>
          </p:cNvPr>
          <p:cNvSpPr txBox="1">
            <a:spLocks/>
          </p:cNvSpPr>
          <p:nvPr/>
        </p:nvSpPr>
        <p:spPr>
          <a:xfrm>
            <a:off x="1865044" y="5247422"/>
            <a:ext cx="2965704" cy="1039495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OBJ 1º: </a:t>
            </a:r>
            <a:r>
              <a:rPr lang="es-ES" dirty="0" err="1"/>
              <a:t>bPFS</a:t>
            </a:r>
            <a:endParaRPr lang="es-ES" dirty="0"/>
          </a:p>
          <a:p>
            <a:r>
              <a:rPr lang="es-ES" dirty="0"/>
              <a:t>2º: OS, MFD, PCSS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417F68F2-E1E9-4DD8-FE3D-C255763AC49E}"/>
              </a:ext>
            </a:extLst>
          </p:cNvPr>
          <p:cNvGrpSpPr/>
          <p:nvPr/>
        </p:nvGrpSpPr>
        <p:grpSpPr>
          <a:xfrm>
            <a:off x="1790700" y="1489076"/>
            <a:ext cx="9249637" cy="3050757"/>
            <a:chOff x="838200" y="1953505"/>
            <a:chExt cx="9249637" cy="2673494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12FC5FF1-115C-A705-33ED-33EAC97CCF83}"/>
                </a:ext>
              </a:extLst>
            </p:cNvPr>
            <p:cNvGrpSpPr/>
            <p:nvPr/>
          </p:nvGrpSpPr>
          <p:grpSpPr>
            <a:xfrm>
              <a:off x="3803904" y="2264804"/>
              <a:ext cx="6283933" cy="1001651"/>
              <a:chOff x="4770675" y="2019088"/>
              <a:chExt cx="6283933" cy="1001651"/>
            </a:xfrm>
          </p:grpSpPr>
          <p:sp>
            <p:nvSpPr>
              <p:cNvPr id="5" name="Marcador de contenido 2">
                <a:extLst>
                  <a:ext uri="{FF2B5EF4-FFF2-40B4-BE49-F238E27FC236}">
                    <a16:creationId xmlns:a16="http://schemas.microsoft.com/office/drawing/2014/main" id="{223A5498-1B32-5868-1183-092279ED72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59500" y="2105604"/>
                <a:ext cx="5895108" cy="91513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s-ES" dirty="0"/>
                  <a:t>122 IR </a:t>
                </a:r>
              </a:p>
              <a:p>
                <a:pPr marL="0" indent="0">
                  <a:buNone/>
                </a:pPr>
                <a:r>
                  <a:rPr lang="es-ES" dirty="0"/>
                  <a:t>276 HR ⥤ no T3b/T4, RTU, 75cc, &gt;40ng/</a:t>
                </a:r>
                <a:r>
                  <a:rPr lang="es-ES" dirty="0" err="1"/>
                  <a:t>dL</a:t>
                </a:r>
                <a:endParaRPr lang="es-ES" dirty="0"/>
              </a:p>
            </p:txBody>
          </p:sp>
          <p:sp>
            <p:nvSpPr>
              <p:cNvPr id="7" name="Abrir llave 6">
                <a:extLst>
                  <a:ext uri="{FF2B5EF4-FFF2-40B4-BE49-F238E27FC236}">
                    <a16:creationId xmlns:a16="http://schemas.microsoft.com/office/drawing/2014/main" id="{A56698AB-E004-912F-9B9D-E34AD1F1AD00}"/>
                  </a:ext>
                </a:extLst>
              </p:cNvPr>
              <p:cNvSpPr/>
              <p:nvPr/>
            </p:nvSpPr>
            <p:spPr>
              <a:xfrm>
                <a:off x="4770675" y="2019088"/>
                <a:ext cx="480477" cy="989758"/>
              </a:xfrm>
              <a:prstGeom prst="leftBrace">
                <a:avLst>
                  <a:gd name="adj1" fmla="val 38610"/>
                  <a:gd name="adj2" fmla="val 50000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EA227949-A280-1981-1F0A-68913FD3C911}"/>
                </a:ext>
              </a:extLst>
            </p:cNvPr>
            <p:cNvSpPr/>
            <p:nvPr/>
          </p:nvSpPr>
          <p:spPr>
            <a:xfrm>
              <a:off x="838200" y="1953505"/>
              <a:ext cx="5895109" cy="2673494"/>
            </a:xfrm>
            <a:prstGeom prst="rect">
              <a:avLst/>
            </a:prstGeom>
            <a:noFill/>
            <a:ln w="412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46BAA510-ADFC-0E58-2E11-5199F720C489}"/>
              </a:ext>
            </a:extLst>
          </p:cNvPr>
          <p:cNvCxnSpPr>
            <a:cxnSpLocks/>
          </p:cNvCxnSpPr>
          <p:nvPr/>
        </p:nvCxnSpPr>
        <p:spPr>
          <a:xfrm>
            <a:off x="4919148" y="916868"/>
            <a:ext cx="1410552" cy="0"/>
          </a:xfrm>
          <a:prstGeom prst="straightConnector1">
            <a:avLst/>
          </a:prstGeom>
          <a:ln w="25400">
            <a:prstDash val="solid"/>
            <a:headEnd w="lg" len="lg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o 21">
            <a:extLst>
              <a:ext uri="{FF2B5EF4-FFF2-40B4-BE49-F238E27FC236}">
                <a16:creationId xmlns:a16="http://schemas.microsoft.com/office/drawing/2014/main" id="{98E14FFD-8D3C-4EFE-59DC-4EEDC52EC6C5}"/>
              </a:ext>
            </a:extLst>
          </p:cNvPr>
          <p:cNvGrpSpPr/>
          <p:nvPr/>
        </p:nvGrpSpPr>
        <p:grpSpPr>
          <a:xfrm>
            <a:off x="7685809" y="4539833"/>
            <a:ext cx="4322618" cy="1938992"/>
            <a:chOff x="7663506" y="3910971"/>
            <a:chExt cx="4322618" cy="1938992"/>
          </a:xfrm>
        </p:grpSpPr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4974203B-1108-9CED-D287-D4CA8B1844CA}"/>
                </a:ext>
              </a:extLst>
            </p:cNvPr>
            <p:cNvSpPr txBox="1"/>
            <p:nvPr/>
          </p:nvSpPr>
          <p:spPr>
            <a:xfrm>
              <a:off x="7663506" y="3910971"/>
              <a:ext cx="4322618" cy="1938992"/>
            </a:xfrm>
            <a:prstGeom prst="rect">
              <a:avLst/>
            </a:prstGeom>
            <a:noFill/>
            <a:ln w="3492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sz="2400" dirty="0"/>
                <a:t>EBRT 3D conformada no IMRT</a:t>
              </a:r>
            </a:p>
            <a:p>
              <a:r>
                <a:rPr lang="es-ES" sz="2400" dirty="0"/>
                <a:t>- 46/23 + 32/16</a:t>
              </a:r>
            </a:p>
            <a:p>
              <a:r>
                <a:rPr lang="es-ES" sz="2400" dirty="0"/>
                <a:t>- BED 182</a:t>
              </a:r>
            </a:p>
            <a:p>
              <a:r>
                <a:rPr lang="es-ES" sz="2400" dirty="0"/>
                <a:t>EBRT + BT          46/23 + 115</a:t>
              </a:r>
            </a:p>
            <a:p>
              <a:r>
                <a:rPr lang="es-ES" sz="2400" dirty="0"/>
                <a:t>- BED &gt;9000??</a:t>
              </a:r>
              <a:endParaRPr lang="es-ES" sz="2800" dirty="0"/>
            </a:p>
          </p:txBody>
        </p:sp>
        <p:cxnSp>
          <p:nvCxnSpPr>
            <p:cNvPr id="20" name="Conector recto de flecha 19">
              <a:extLst>
                <a:ext uri="{FF2B5EF4-FFF2-40B4-BE49-F238E27FC236}">
                  <a16:creationId xmlns:a16="http://schemas.microsoft.com/office/drawing/2014/main" id="{4522B436-5C38-9E89-799B-0B4A918CF7FC}"/>
                </a:ext>
              </a:extLst>
            </p:cNvPr>
            <p:cNvCxnSpPr>
              <a:cxnSpLocks/>
            </p:cNvCxnSpPr>
            <p:nvPr/>
          </p:nvCxnSpPr>
          <p:spPr>
            <a:xfrm>
              <a:off x="9115136" y="5252644"/>
              <a:ext cx="374861" cy="0"/>
            </a:xfrm>
            <a:prstGeom prst="straightConnector1">
              <a:avLst/>
            </a:prstGeom>
            <a:ln w="15875">
              <a:prstDash val="solid"/>
              <a:headEnd w="lg" len="lg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2311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43"/>
    </mc:Choice>
    <mc:Fallback xmlns="">
      <p:transition spd="slow" advTm="58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Tabla&#10;&#10;Descripción generada automáticamente">
            <a:extLst>
              <a:ext uri="{FF2B5EF4-FFF2-40B4-BE49-F238E27FC236}">
                <a16:creationId xmlns:a16="http://schemas.microsoft.com/office/drawing/2014/main" id="{B1B5BC0D-40A0-6B4C-67F6-D13652B2AF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3154" y="320076"/>
            <a:ext cx="9570648" cy="4785324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67514D2-D88F-8F83-E7B0-FD4A2BB23884}"/>
              </a:ext>
            </a:extLst>
          </p:cNvPr>
          <p:cNvSpPr txBox="1"/>
          <p:nvPr/>
        </p:nvSpPr>
        <p:spPr>
          <a:xfrm>
            <a:off x="1783154" y="5862304"/>
            <a:ext cx="10020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ACTUALIZACIÓN 10 </a:t>
            </a:r>
            <a:r>
              <a:rPr lang="es-ES" sz="2400" dirty="0" err="1"/>
              <a:t>yr</a:t>
            </a:r>
            <a:r>
              <a:rPr lang="es-ES" sz="2400" dirty="0"/>
              <a:t>       67 (+/- 7)   85 (+/-5).                     10y -- 17,8%</a:t>
            </a:r>
          </a:p>
        </p:txBody>
      </p:sp>
    </p:spTree>
    <p:extLst>
      <p:ext uri="{BB962C8B-B14F-4D97-AF65-F5344CB8AC3E}">
        <p14:creationId xmlns:p14="http://schemas.microsoft.com/office/powerpoint/2010/main" val="65082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75"/>
    </mc:Choice>
    <mc:Fallback xmlns="">
      <p:transition spd="slow" advTm="38375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8E5F63-07FF-F6EC-C905-C6FA506EA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2300" y="257963"/>
            <a:ext cx="2463800" cy="1325563"/>
          </a:xfrm>
        </p:spPr>
        <p:txBody>
          <a:bodyPr/>
          <a:lstStyle/>
          <a:p>
            <a:r>
              <a:rPr lang="es-ES" dirty="0"/>
              <a:t>Toxicidad</a:t>
            </a:r>
          </a:p>
        </p:txBody>
      </p:sp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0C3D6262-ED31-AEDB-FE4B-D6310D9720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0401518"/>
              </p:ext>
            </p:extLst>
          </p:nvPr>
        </p:nvGraphicFramePr>
        <p:xfrm>
          <a:off x="152400" y="1254125"/>
          <a:ext cx="5943600" cy="5032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Marcador de contenido 6">
            <a:extLst>
              <a:ext uri="{FF2B5EF4-FFF2-40B4-BE49-F238E27FC236}">
                <a16:creationId xmlns:a16="http://schemas.microsoft.com/office/drawing/2014/main" id="{54D3B51B-6FCD-D350-BE51-9BC28C81A908}"/>
              </a:ext>
            </a:extLst>
          </p:cNvPr>
          <p:cNvGraphicFramePr>
            <a:graphicFrameLocks/>
          </p:cNvGraphicFramePr>
          <p:nvPr/>
        </p:nvGraphicFramePr>
        <p:xfrm>
          <a:off x="5753100" y="1179513"/>
          <a:ext cx="5943600" cy="5032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E867EB12-B2F9-240B-98EE-10FA14CE8248}"/>
              </a:ext>
            </a:extLst>
          </p:cNvPr>
          <p:cNvSpPr txBox="1"/>
          <p:nvPr/>
        </p:nvSpPr>
        <p:spPr>
          <a:xfrm>
            <a:off x="1892300" y="1892835"/>
            <a:ext cx="9677400" cy="37856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dirty="0"/>
              <a:t>Única variable con relación estadísticamente significativa</a:t>
            </a:r>
          </a:p>
          <a:p>
            <a:r>
              <a:rPr lang="es-ES" sz="2400" dirty="0"/>
              <a:t>	</a:t>
            </a:r>
            <a:r>
              <a:rPr lang="es-ES" sz="2400" dirty="0">
                <a:solidFill>
                  <a:srgbClr val="C00000"/>
                </a:solidFill>
              </a:rPr>
              <a:t>IPSS&gt;16 </a:t>
            </a:r>
            <a:r>
              <a:rPr lang="es-ES" sz="2400" dirty="0"/>
              <a:t>(OR 2,57)</a:t>
            </a:r>
          </a:p>
          <a:p>
            <a:endParaRPr lang="es-ES" sz="2400" dirty="0"/>
          </a:p>
          <a:p>
            <a:r>
              <a:rPr lang="es-ES" sz="2400" dirty="0"/>
              <a:t>Hipótesis: 	estenosis uretrales por </a:t>
            </a:r>
            <a:r>
              <a:rPr lang="es-ES" sz="2400" dirty="0" err="1"/>
              <a:t>sobreRT</a:t>
            </a:r>
            <a:r>
              <a:rPr lang="es-ES" sz="2400" dirty="0"/>
              <a:t> de uretra membranosa</a:t>
            </a:r>
          </a:p>
          <a:p>
            <a:r>
              <a:rPr lang="es-ES" sz="2400" dirty="0"/>
              <a:t>		margen inferior amplio en protocolo</a:t>
            </a:r>
          </a:p>
          <a:p>
            <a:r>
              <a:rPr lang="es-ES" sz="2400" dirty="0"/>
              <a:t>		volumen EBRT hasta </a:t>
            </a:r>
            <a:r>
              <a:rPr lang="es-ES" sz="2400" dirty="0" err="1"/>
              <a:t>tub</a:t>
            </a:r>
            <a:r>
              <a:rPr lang="es-ES" sz="2400" dirty="0"/>
              <a:t> </a:t>
            </a:r>
            <a:r>
              <a:rPr lang="es-ES" sz="2400" dirty="0" err="1"/>
              <a:t>isq</a:t>
            </a:r>
            <a:r>
              <a:rPr lang="es-ES" sz="2400" dirty="0"/>
              <a:t>: dosis EBRT completa + LDR</a:t>
            </a:r>
          </a:p>
          <a:p>
            <a:endParaRPr lang="es-ES" sz="2400" dirty="0"/>
          </a:p>
          <a:p>
            <a:endParaRPr lang="es-ES" sz="2400" dirty="0"/>
          </a:p>
          <a:p>
            <a:r>
              <a:rPr lang="es-ES" sz="2400" dirty="0"/>
              <a:t>HIPÓTESIS OFF THE RECORD: MULTICÉNTRICO. </a:t>
            </a:r>
            <a:r>
              <a:rPr lang="es-ES" sz="2400" dirty="0">
                <a:solidFill>
                  <a:srgbClr val="C00000"/>
                </a:solidFill>
              </a:rPr>
              <a:t>FALLOS EN LA TÉCNICA</a:t>
            </a:r>
          </a:p>
          <a:p>
            <a:r>
              <a:rPr lang="es-ES" sz="2400" dirty="0"/>
              <a:t>No peer </a:t>
            </a:r>
            <a:r>
              <a:rPr lang="es-ES" sz="2400" dirty="0" err="1"/>
              <a:t>review</a:t>
            </a:r>
            <a:r>
              <a:rPr lang="es-ES" sz="2400" dirty="0"/>
              <a:t> de los </a:t>
            </a:r>
            <a:r>
              <a:rPr lang="es-ES" sz="2400" dirty="0" err="1"/>
              <a:t>postplanes</a:t>
            </a:r>
            <a:r>
              <a:rPr lang="es-ES" sz="2400" dirty="0"/>
              <a:t>.</a:t>
            </a:r>
            <a:r>
              <a:rPr lang="es-ES" dirty="0"/>
              <a:t>	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440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159"/>
    </mc:Choice>
    <mc:Fallback xmlns="">
      <p:transition spd="slow" advTm="121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79AD1EE6-D361-2AE2-7319-4E7846827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81332" y="274597"/>
            <a:ext cx="5559985" cy="3302000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4DEAA73-5AA6-6D65-F18A-6FC0AC970138}"/>
              </a:ext>
            </a:extLst>
          </p:cNvPr>
          <p:cNvSpPr txBox="1"/>
          <p:nvPr/>
        </p:nvSpPr>
        <p:spPr>
          <a:xfrm>
            <a:off x="7194042" y="1314440"/>
            <a:ext cx="47117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u="sng" dirty="0"/>
              <a:t>b-PFS </a:t>
            </a:r>
          </a:p>
          <a:p>
            <a:r>
              <a:rPr lang="es-ES" sz="2400" dirty="0"/>
              <a:t>Diferencia significativa a 5 años </a:t>
            </a:r>
          </a:p>
          <a:p>
            <a:r>
              <a:rPr lang="es-ES" sz="2400" dirty="0">
                <a:solidFill>
                  <a:srgbClr val="C00000"/>
                </a:solidFill>
              </a:rPr>
              <a:t>HR 0,49 </a:t>
            </a:r>
            <a:r>
              <a:rPr lang="es-ES" sz="2400" dirty="0"/>
              <a:t>p&lt;0,01 </a:t>
            </a:r>
            <a:r>
              <a:rPr lang="es-ES" sz="2400" dirty="0">
                <a:sym typeface="Wingdings" pitchFamily="2" charset="2"/>
              </a:rPr>
              <a:t> casi la mitad de riesgo de que un paciente recaiga</a:t>
            </a:r>
          </a:p>
          <a:p>
            <a:endParaRPr lang="es-ES" sz="2400" dirty="0"/>
          </a:p>
          <a:p>
            <a:r>
              <a:rPr lang="es-ES" sz="2400" u="sng" dirty="0"/>
              <a:t>OS</a:t>
            </a:r>
          </a:p>
          <a:p>
            <a:r>
              <a:rPr lang="es-ES" sz="2400" dirty="0"/>
              <a:t>No diferencia significativa (diseño)</a:t>
            </a:r>
          </a:p>
          <a:p>
            <a:endParaRPr lang="es-ES" sz="2400" dirty="0"/>
          </a:p>
          <a:p>
            <a:r>
              <a:rPr lang="es-ES" sz="2400" u="sng" dirty="0" err="1"/>
              <a:t>Tox</a:t>
            </a:r>
            <a:r>
              <a:rPr lang="es-ES" sz="2400" u="sng" dirty="0"/>
              <a:t> tardía GU G3-4</a:t>
            </a:r>
          </a:p>
          <a:p>
            <a:r>
              <a:rPr lang="es-ES" sz="2400" dirty="0"/>
              <a:t>No diferencia significativa (técnica)</a:t>
            </a:r>
          </a:p>
          <a:p>
            <a:r>
              <a:rPr lang="es-ES" sz="2400" u="sng" dirty="0" err="1"/>
              <a:t>Tox</a:t>
            </a:r>
            <a:r>
              <a:rPr lang="es-ES" sz="2400" u="sng" dirty="0"/>
              <a:t> tardía GI G3-4</a:t>
            </a:r>
          </a:p>
          <a:p>
            <a:r>
              <a:rPr lang="es-ES" sz="2400" dirty="0"/>
              <a:t>No diferencia significativa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B3D9327-EB0F-C4D8-2186-2DE604A3E49A}"/>
              </a:ext>
            </a:extLst>
          </p:cNvPr>
          <p:cNvSpPr txBox="1"/>
          <p:nvPr/>
        </p:nvSpPr>
        <p:spPr>
          <a:xfrm>
            <a:off x="1918567" y="4781391"/>
            <a:ext cx="35678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3 estudios </a:t>
            </a:r>
            <a:r>
              <a:rPr lang="es-ES" sz="2400" dirty="0" err="1"/>
              <a:t>randomizados</a:t>
            </a:r>
            <a:r>
              <a:rPr lang="es-ES" sz="2400" dirty="0"/>
              <a:t> </a:t>
            </a:r>
          </a:p>
          <a:p>
            <a:r>
              <a:rPr lang="es-ES" sz="2400" dirty="0"/>
              <a:t>(</a:t>
            </a:r>
            <a:r>
              <a:rPr lang="es-ES" sz="2400" dirty="0" err="1"/>
              <a:t>Sathya</a:t>
            </a:r>
            <a:r>
              <a:rPr lang="es-ES" sz="2400" dirty="0"/>
              <a:t>, </a:t>
            </a:r>
            <a:r>
              <a:rPr lang="es-ES" sz="2400" dirty="0" err="1"/>
              <a:t>Hoskin</a:t>
            </a:r>
            <a:r>
              <a:rPr lang="es-ES" sz="2400" dirty="0"/>
              <a:t>, ASCENDE) </a:t>
            </a:r>
          </a:p>
          <a:p>
            <a:r>
              <a:rPr lang="es-ES" sz="2400" dirty="0"/>
              <a:t>703 pacientes</a:t>
            </a:r>
          </a:p>
          <a:p>
            <a:r>
              <a:rPr lang="es-ES" sz="2400" dirty="0"/>
              <a:t>&lt;10% bajo riesgo</a:t>
            </a:r>
          </a:p>
        </p:txBody>
      </p:sp>
    </p:spTree>
    <p:extLst>
      <p:ext uri="{BB962C8B-B14F-4D97-AF65-F5344CB8AC3E}">
        <p14:creationId xmlns:p14="http://schemas.microsoft.com/office/powerpoint/2010/main" val="287873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10"/>
    </mc:Choice>
    <mc:Fallback xmlns="">
      <p:transition spd="slow" advTm="8271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CE70FD-8BA9-D543-A17D-29D4BFEB0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797" y="384752"/>
            <a:ext cx="9426147" cy="5618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/>
              <a:t>Entonces, ¿</a:t>
            </a:r>
            <a:r>
              <a:rPr lang="es-ES" dirty="0">
                <a:solidFill>
                  <a:srgbClr val="47B496"/>
                </a:solidFill>
              </a:rPr>
              <a:t>resumiendo</a:t>
            </a:r>
            <a:r>
              <a:rPr lang="es-ES" dirty="0"/>
              <a:t>?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9902B88-2307-F486-F760-950290BAB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061" y="1193292"/>
            <a:ext cx="8838932" cy="817049"/>
          </a:xfrm>
        </p:spPr>
        <p:txBody>
          <a:bodyPr anchor="t">
            <a:noAutofit/>
          </a:bodyPr>
          <a:lstStyle/>
          <a:p>
            <a:r>
              <a:rPr lang="es-ES_tradnl" sz="2000" dirty="0"/>
              <a:t>➜ El </a:t>
            </a:r>
            <a:r>
              <a:rPr lang="es-ES_tradnl" sz="2000" dirty="0" err="1"/>
              <a:t>boost</a:t>
            </a:r>
            <a:r>
              <a:rPr lang="es-ES_tradnl" sz="2000" dirty="0"/>
              <a:t> con BT reduce la recaída local y mejora el control bioquímico </a:t>
            </a:r>
            <a:br>
              <a:rPr lang="es-ES_tradnl" sz="2000" dirty="0"/>
            </a:br>
            <a:r>
              <a:rPr lang="es-ES_tradnl" sz="2000" dirty="0"/>
              <a:t>➜ No reduce supervivencia libre de </a:t>
            </a:r>
            <a:r>
              <a:rPr lang="es-ES_tradnl" sz="2000" dirty="0" err="1"/>
              <a:t>mts</a:t>
            </a:r>
            <a:r>
              <a:rPr lang="es-ES_tradnl" sz="2000" dirty="0"/>
              <a:t> ni mejora la supervivencia global.</a:t>
            </a:r>
            <a:br>
              <a:rPr lang="es-ES_tradnl" sz="2000" dirty="0"/>
            </a:br>
            <a:r>
              <a:rPr lang="es-ES_tradnl" sz="2000" dirty="0"/>
              <a:t>➜ Aumento de la toxicidad aguda, no en la tardía (ojo técnica)</a:t>
            </a:r>
            <a:br>
              <a:rPr lang="es-ES_tradnl" sz="2000" dirty="0"/>
            </a:br>
            <a:br>
              <a:rPr lang="es-ES_tradnl" sz="2000" dirty="0"/>
            </a:br>
            <a:br>
              <a:rPr lang="es-ES_tradnl" sz="1600" dirty="0"/>
            </a:br>
            <a:br>
              <a:rPr lang="es-ES_tradnl" sz="1600" dirty="0"/>
            </a:br>
            <a:br>
              <a:rPr lang="es-ES_tradnl" sz="2000" dirty="0"/>
            </a:br>
            <a:endParaRPr lang="es-ES_tradnl" sz="200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E9A6A8D-783E-908A-74E5-03F7E4937358}"/>
              </a:ext>
            </a:extLst>
          </p:cNvPr>
          <p:cNvSpPr/>
          <p:nvPr/>
        </p:nvSpPr>
        <p:spPr>
          <a:xfrm>
            <a:off x="2058774" y="7286987"/>
            <a:ext cx="8401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Int</a:t>
            </a:r>
            <a:r>
              <a:rPr lang="en-US" sz="1100" dirty="0"/>
              <a:t> J </a:t>
            </a:r>
            <a:r>
              <a:rPr lang="en-US" sz="1100" dirty="0" err="1"/>
              <a:t>Radiat</a:t>
            </a:r>
            <a:r>
              <a:rPr lang="en-US" sz="1100" dirty="0"/>
              <a:t> </a:t>
            </a:r>
            <a:r>
              <a:rPr lang="en-US" sz="1100" dirty="0" err="1"/>
              <a:t>Oncol</a:t>
            </a:r>
            <a:r>
              <a:rPr lang="en-US" sz="1100" dirty="0"/>
              <a:t> </a:t>
            </a:r>
            <a:r>
              <a:rPr lang="en-US" sz="1100" dirty="0" err="1"/>
              <a:t>Biol</a:t>
            </a:r>
            <a:r>
              <a:rPr lang="en-US" sz="1100" dirty="0"/>
              <a:t> </a:t>
            </a:r>
            <a:r>
              <a:rPr lang="en-US" sz="1100" dirty="0" err="1"/>
              <a:t>Phys</a:t>
            </a:r>
            <a:r>
              <a:rPr lang="en-US" sz="1100" dirty="0"/>
              <a:t> 2016; 96S:S4</a:t>
            </a:r>
            <a:endParaRPr lang="es-ES" sz="1100" dirty="0"/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64A1F8FB-AC5D-376C-721E-B791FDFE475F}"/>
              </a:ext>
            </a:extLst>
          </p:cNvPr>
          <p:cNvSpPr txBox="1">
            <a:spLocks/>
          </p:cNvSpPr>
          <p:nvPr/>
        </p:nvSpPr>
        <p:spPr>
          <a:xfrm>
            <a:off x="1913797" y="2505652"/>
            <a:ext cx="9426147" cy="5618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dirty="0">
                <a:solidFill>
                  <a:srgbClr val="47B496"/>
                </a:solidFill>
              </a:rPr>
              <a:t>¿Y en muy alto riesgo?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FB886F54-AC1B-D9F2-03CF-EC4CAF9065D6}"/>
              </a:ext>
            </a:extLst>
          </p:cNvPr>
          <p:cNvGrpSpPr/>
          <p:nvPr/>
        </p:nvGrpSpPr>
        <p:grpSpPr>
          <a:xfrm>
            <a:off x="2055061" y="3213099"/>
            <a:ext cx="9654338" cy="2799378"/>
            <a:chOff x="2055061" y="3213099"/>
            <a:chExt cx="9654338" cy="2799378"/>
          </a:xfrm>
        </p:grpSpPr>
        <p:pic>
          <p:nvPicPr>
            <p:cNvPr id="14" name="Imagen 13" descr="Texto&#10;&#10;Descripción generada automáticamente">
              <a:extLst>
                <a:ext uri="{FF2B5EF4-FFF2-40B4-BE49-F238E27FC236}">
                  <a16:creationId xmlns:a16="http://schemas.microsoft.com/office/drawing/2014/main" id="{0AED1896-A6AB-0CDE-1EFD-C92D8CE79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5061" y="3213099"/>
              <a:ext cx="5424196" cy="2257787"/>
            </a:xfrm>
            <a:prstGeom prst="rect">
              <a:avLst/>
            </a:prstGeom>
          </p:spPr>
        </p:pic>
        <p:pic>
          <p:nvPicPr>
            <p:cNvPr id="16" name="Imagen 15" descr="Interfaz de usuario gráfica, Gráfico, Gráfico de líneas&#10;&#10;Descripción generada automáticamente">
              <a:extLst>
                <a:ext uri="{FF2B5EF4-FFF2-40B4-BE49-F238E27FC236}">
                  <a16:creationId xmlns:a16="http://schemas.microsoft.com/office/drawing/2014/main" id="{D49643BD-8049-7E9B-B569-71E96D2DF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61856" y="3240626"/>
              <a:ext cx="3747543" cy="2771851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67582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265"/>
    </mc:Choice>
    <mc:Fallback xmlns="">
      <p:transition spd="slow" advTm="90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DC9772-5D57-A34E-A8E1-6EE4283857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744876"/>
            <a:ext cx="2840804" cy="850275"/>
          </a:xfrm>
        </p:spPr>
        <p:txBody>
          <a:bodyPr>
            <a:normAutofit fontScale="90000"/>
          </a:bodyPr>
          <a:lstStyle/>
          <a:p>
            <a:r>
              <a:rPr lang="es-ES" dirty="0"/>
              <a:t>Agenda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7187EDB-5238-3F43-AC17-9031B0A25D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04655" y="1917685"/>
            <a:ext cx="8296382" cy="4335695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s-ES" sz="4200" b="1" dirty="0">
                <a:solidFill>
                  <a:srgbClr val="47B496"/>
                </a:solidFill>
              </a:rPr>
              <a:t>Tratamiento local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3300" dirty="0"/>
              <a:t>Radioterapia externa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s-ES" sz="2800" dirty="0"/>
              <a:t>Escalada de dosis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s-ES" sz="2800" dirty="0"/>
              <a:t>El papel del </a:t>
            </a:r>
            <a:r>
              <a:rPr lang="es-ES" sz="2800" dirty="0" err="1"/>
              <a:t>boost</a:t>
            </a:r>
            <a:endParaRPr lang="es-ES" sz="28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rgbClr val="47B496"/>
                </a:solidFill>
              </a:rPr>
              <a:t>¿Pelvis sí o pelvis no?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3300" dirty="0"/>
              <a:t>Papel de la cirugía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ES" dirty="0"/>
          </a:p>
          <a:p>
            <a:pPr algn="l"/>
            <a:r>
              <a:rPr lang="es-ES" sz="1900" b="1" dirty="0"/>
              <a:t>Tratamiento sistémico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1900" dirty="0"/>
              <a:t>Tratamiento de deprivación androgénica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1900" dirty="0"/>
              <a:t>Intensificación con </a:t>
            </a:r>
            <a:r>
              <a:rPr lang="es-ES" sz="1900" dirty="0" err="1"/>
              <a:t>abiraterona</a:t>
            </a:r>
            <a:endParaRPr lang="es-ES" sz="19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ES" sz="1900" dirty="0"/>
          </a:p>
          <a:p>
            <a:pPr algn="l"/>
            <a:r>
              <a:rPr lang="es-ES" sz="1900" b="1" dirty="0"/>
              <a:t>Recaída de alto riesgo</a:t>
            </a:r>
            <a:r>
              <a:rPr lang="es-ES" sz="1900" dirty="0"/>
              <a:t>: estudio EMBARK</a:t>
            </a:r>
          </a:p>
          <a:p>
            <a:pPr algn="l"/>
            <a:r>
              <a:rPr lang="es-ES" dirty="0"/>
              <a:t>		</a:t>
            </a:r>
          </a:p>
        </p:txBody>
      </p:sp>
      <p:pic>
        <p:nvPicPr>
          <p:cNvPr id="5" name="Imagen 4" descr="Un plato con comida&#10;&#10;Descripción generada automáticamente">
            <a:extLst>
              <a:ext uri="{FF2B5EF4-FFF2-40B4-BE49-F238E27FC236}">
                <a16:creationId xmlns:a16="http://schemas.microsoft.com/office/drawing/2014/main" id="{F5624B16-CF9D-E6C8-BFBC-C7C54C41F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006358" y="1733695"/>
            <a:ext cx="4509215" cy="301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7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35"/>
    </mc:Choice>
    <mc:Fallback xmlns="">
      <p:transition spd="slow" advTm="7835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81F2256C-C7BD-F711-7027-7F0395916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652" y="276225"/>
            <a:ext cx="9426148" cy="981075"/>
          </a:xfrm>
        </p:spPr>
        <p:txBody>
          <a:bodyPr/>
          <a:lstStyle/>
          <a:p>
            <a:r>
              <a:rPr lang="es-ES" dirty="0"/>
              <a:t>¿Pelvis sí o pelvis no?</a:t>
            </a:r>
          </a:p>
        </p:txBody>
      </p:sp>
      <p:pic>
        <p:nvPicPr>
          <p:cNvPr id="6" name="Imagen 5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1ABCE3A9-3B15-57BE-10A2-9961AA8AC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2700" y="4241282"/>
            <a:ext cx="7772400" cy="2156860"/>
          </a:xfrm>
          <a:prstGeom prst="rect">
            <a:avLst/>
          </a:prstGeom>
        </p:spPr>
      </p:pic>
      <p:pic>
        <p:nvPicPr>
          <p:cNvPr id="9" name="Imagen 8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6A9885B4-F19C-3546-2E09-20DA298137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652" y="1278655"/>
            <a:ext cx="7772400" cy="29626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165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42"/>
    </mc:Choice>
    <mc:Fallback xmlns="">
      <p:transition spd="slow" advTm="18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81F2256C-C7BD-F711-7027-7F0395916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7652" y="365125"/>
            <a:ext cx="9426148" cy="1325563"/>
          </a:xfrm>
        </p:spPr>
        <p:txBody>
          <a:bodyPr/>
          <a:lstStyle/>
          <a:p>
            <a:r>
              <a:rPr lang="es-ES" dirty="0"/>
              <a:t>Tratamiento de la pelvis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55A23A7-C7FB-B627-17E9-E5F369FBB141}"/>
              </a:ext>
            </a:extLst>
          </p:cNvPr>
          <p:cNvSpPr txBox="1"/>
          <p:nvPr/>
        </p:nvSpPr>
        <p:spPr>
          <a:xfrm>
            <a:off x="2219038" y="2204581"/>
            <a:ext cx="442168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ARGUMENTOS A FAVOR</a:t>
            </a:r>
          </a:p>
          <a:p>
            <a:endParaRPr lang="es-ES" dirty="0"/>
          </a:p>
          <a:p>
            <a:endParaRPr lang="es-ES" dirty="0"/>
          </a:p>
          <a:p>
            <a:pPr marL="285750" indent="-285750">
              <a:buFont typeface="Wingdings" pitchFamily="2" charset="2"/>
              <a:buChar char="ü"/>
            </a:pPr>
            <a:r>
              <a:rPr lang="es-ES" dirty="0"/>
              <a:t>Elevada probabilidad de microM1 ganglionares (</a:t>
            </a:r>
            <a:r>
              <a:rPr lang="es-ES" dirty="0" err="1"/>
              <a:t>Roach</a:t>
            </a:r>
            <a:r>
              <a:rPr lang="es-ES" dirty="0"/>
              <a:t> formula)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dirty="0"/>
              <a:t>Escasa toxicidad con VMAT e IGRT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dirty="0"/>
              <a:t>Conjugar los campos próstata – pelvis en un segundo tiempo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0307B94-63D4-EFB0-0ADF-63EB3C12AE1B}"/>
              </a:ext>
            </a:extLst>
          </p:cNvPr>
          <p:cNvSpPr txBox="1"/>
          <p:nvPr/>
        </p:nvSpPr>
        <p:spPr>
          <a:xfrm>
            <a:off x="7445704" y="2204579"/>
            <a:ext cx="38882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ARGUMENTOS EN CONTRA</a:t>
            </a:r>
          </a:p>
          <a:p>
            <a:endParaRPr lang="es-ES" dirty="0"/>
          </a:p>
          <a:p>
            <a:endParaRPr lang="es-ES" dirty="0"/>
          </a:p>
          <a:p>
            <a:pPr marL="285750" indent="-285750">
              <a:buFont typeface="Letra del sistema regular"/>
              <a:buChar char="×"/>
            </a:pPr>
            <a:r>
              <a:rPr lang="es-ES" dirty="0"/>
              <a:t>No aumenta supervivencia</a:t>
            </a:r>
          </a:p>
          <a:p>
            <a:pPr marL="285750" indent="-285750">
              <a:buFont typeface="Letra del sistema regular"/>
              <a:buChar char="×"/>
            </a:pPr>
            <a:r>
              <a:rPr lang="es-ES" dirty="0"/>
              <a:t>ALARA</a:t>
            </a:r>
          </a:p>
          <a:p>
            <a:pPr marL="285750" indent="-285750">
              <a:buFont typeface="Letra del sistema regular"/>
              <a:buChar char="×"/>
            </a:pPr>
            <a:r>
              <a:rPr lang="es-ES" dirty="0"/>
              <a:t>Aumento precisión con PET-PSMA</a:t>
            </a:r>
          </a:p>
          <a:p>
            <a:pPr marL="285750" indent="-285750">
              <a:buFont typeface="Letra del sistema regular"/>
              <a:buChar char="×"/>
            </a:pPr>
            <a:r>
              <a:rPr lang="es-ES" dirty="0"/>
              <a:t>Se puede rescatar después</a:t>
            </a:r>
          </a:p>
          <a:p>
            <a:pPr marL="285750" indent="-285750">
              <a:buFont typeface="Letra del sistema regular"/>
              <a:buChar char="×"/>
            </a:pP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D61A60D-F4E2-CE74-370A-69FAA3A4B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521222" y="1360415"/>
            <a:ext cx="1334333" cy="1438203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BA47761F-26C5-E119-70D3-020A771F6C02}"/>
              </a:ext>
            </a:extLst>
          </p:cNvPr>
          <p:cNvGrpSpPr/>
          <p:nvPr/>
        </p:nvGrpSpPr>
        <p:grpSpPr>
          <a:xfrm>
            <a:off x="9972962" y="1360415"/>
            <a:ext cx="1575011" cy="1623177"/>
            <a:chOff x="10019467" y="1485746"/>
            <a:chExt cx="1575011" cy="1623177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6E683295-6A4F-F6C6-2C0A-DACFD1E94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10019467" y="1485746"/>
              <a:ext cx="1334333" cy="1437665"/>
            </a:xfrm>
            <a:prstGeom prst="rect">
              <a:avLst/>
            </a:prstGeom>
          </p:spPr>
        </p:pic>
        <p:sp>
          <p:nvSpPr>
            <p:cNvPr id="10" name="Multiplicación 9">
              <a:extLst>
                <a:ext uri="{FF2B5EF4-FFF2-40B4-BE49-F238E27FC236}">
                  <a16:creationId xmlns:a16="http://schemas.microsoft.com/office/drawing/2014/main" id="{8B1A2687-321F-1DC4-50D7-CD511F4C1810}"/>
                </a:ext>
              </a:extLst>
            </p:cNvPr>
            <p:cNvSpPr/>
            <p:nvPr/>
          </p:nvSpPr>
          <p:spPr>
            <a:xfrm>
              <a:off x="10019467" y="1584946"/>
              <a:ext cx="1575011" cy="1523977"/>
            </a:xfrm>
            <a:prstGeom prst="mathMultiply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227B07FB-A4D2-8731-A9C0-074AD7BAB5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7652" y="4580098"/>
            <a:ext cx="5235904" cy="1893677"/>
          </a:xfrm>
          <a:prstGeom prst="rect">
            <a:avLst/>
          </a:prstGeom>
        </p:spPr>
      </p:pic>
      <p:pic>
        <p:nvPicPr>
          <p:cNvPr id="14" name="Imagen 13" descr="Imagen que contiene interior, papel, tabla&#10;&#10;Descripción generada automáticamente">
            <a:extLst>
              <a:ext uri="{FF2B5EF4-FFF2-40B4-BE49-F238E27FC236}">
                <a16:creationId xmlns:a16="http://schemas.microsoft.com/office/drawing/2014/main" id="{C2119E8F-AF89-21F9-B75D-A90C52EA12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8233" y="4579560"/>
            <a:ext cx="5547644" cy="17990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760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966"/>
    </mc:Choice>
    <mc:Fallback xmlns="">
      <p:transition spd="slow" advTm="147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CE70FD-8BA9-D543-A17D-29D4BFEB0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7653" y="1825625"/>
            <a:ext cx="4168347" cy="1603375"/>
          </a:xfrm>
        </p:spPr>
        <p:txBody>
          <a:bodyPr>
            <a:normAutofit fontScale="92500" lnSpcReduction="20000"/>
          </a:bodyPr>
          <a:lstStyle/>
          <a:p>
            <a:r>
              <a:rPr lang="es-ES" dirty="0"/>
              <a:t>224 HRPC con </a:t>
            </a:r>
            <a:r>
              <a:rPr lang="es-ES" dirty="0" err="1"/>
              <a:t>Roach</a:t>
            </a:r>
            <a:r>
              <a:rPr lang="es-ES" dirty="0"/>
              <a:t> &gt;20%</a:t>
            </a:r>
          </a:p>
          <a:p>
            <a:r>
              <a:rPr lang="es-ES" dirty="0"/>
              <a:t>RANDOMIZADOS</a:t>
            </a:r>
          </a:p>
          <a:p>
            <a:r>
              <a:rPr lang="es-ES" dirty="0"/>
              <a:t>TDA x 24m</a:t>
            </a:r>
          </a:p>
          <a:p>
            <a:r>
              <a:rPr lang="es-ES" dirty="0"/>
              <a:t>68m seguimiento</a:t>
            </a:r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81F2256C-C7BD-F711-7027-7F0395916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7652" y="365126"/>
            <a:ext cx="9426148" cy="914472"/>
          </a:xfrm>
        </p:spPr>
        <p:txBody>
          <a:bodyPr/>
          <a:lstStyle/>
          <a:p>
            <a:r>
              <a:rPr lang="es-ES" dirty="0"/>
              <a:t>Tratamiento de la pelvis: POP-RT 2021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CDEB7E6-6596-DC09-DC7B-0171E04B71BC}"/>
              </a:ext>
            </a:extLst>
          </p:cNvPr>
          <p:cNvSpPr txBox="1"/>
          <p:nvPr/>
        </p:nvSpPr>
        <p:spPr>
          <a:xfrm>
            <a:off x="1927653" y="4040770"/>
            <a:ext cx="41683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bFFS</a:t>
            </a:r>
            <a:r>
              <a:rPr lang="es-ES" sz="2400" dirty="0"/>
              <a:t>: HR 0,23 (a favor de pelvis)</a:t>
            </a:r>
          </a:p>
          <a:p>
            <a:endParaRPr lang="es-ES" sz="2400" dirty="0"/>
          </a:p>
          <a:p>
            <a:r>
              <a:rPr lang="es-ES" sz="2400" dirty="0"/>
              <a:t>DFS: HR 0,40</a:t>
            </a:r>
          </a:p>
          <a:p>
            <a:r>
              <a:rPr lang="es-ES" sz="2400" dirty="0"/>
              <a:t>MFS: HR 0,35 </a:t>
            </a:r>
          </a:p>
          <a:p>
            <a:r>
              <a:rPr lang="es-ES" sz="2400" dirty="0"/>
              <a:t> </a:t>
            </a:r>
          </a:p>
        </p:txBody>
      </p:sp>
      <p:pic>
        <p:nvPicPr>
          <p:cNvPr id="5" name="Imagen 4" descr="Interfaz de usuario gráfica, Gráfico, Gráfico de líneas&#10;&#10;Descripción generada automáticamente">
            <a:extLst>
              <a:ext uri="{FF2B5EF4-FFF2-40B4-BE49-F238E27FC236}">
                <a16:creationId xmlns:a16="http://schemas.microsoft.com/office/drawing/2014/main" id="{4F06BDA4-2463-9E62-0CE6-C2DA51648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90687"/>
            <a:ext cx="5725124" cy="470016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98A095E-FBFB-A9B3-82B1-4687615F9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517863" y="38258"/>
            <a:ext cx="606522" cy="65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30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62"/>
    </mc:Choice>
    <mc:Fallback xmlns="">
      <p:transition spd="slow" advTm="4736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DC9772-5D57-A34E-A8E1-6EE4283857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744876"/>
            <a:ext cx="2840804" cy="850275"/>
          </a:xfrm>
        </p:spPr>
        <p:txBody>
          <a:bodyPr>
            <a:normAutofit fontScale="90000"/>
          </a:bodyPr>
          <a:lstStyle/>
          <a:p>
            <a:r>
              <a:rPr lang="es-ES" dirty="0"/>
              <a:t>Agenda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7187EDB-5238-3F43-AC17-9031B0A25D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04655" y="1917685"/>
            <a:ext cx="8296382" cy="4829479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s-ES" sz="2600" b="1" dirty="0"/>
              <a:t>Tratamiento local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dirty="0"/>
              <a:t>Radioterapia externa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s-ES" dirty="0"/>
              <a:t>Escalada de dosis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s-ES" dirty="0"/>
              <a:t>El papel del </a:t>
            </a:r>
            <a:r>
              <a:rPr lang="es-ES" dirty="0" err="1"/>
              <a:t>boost</a:t>
            </a:r>
            <a:endParaRPr lang="es-ES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s-ES" dirty="0"/>
              <a:t>¿Pelvis sí o pelvis no?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dirty="0"/>
              <a:t>Papel de la cirugía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ES" dirty="0"/>
          </a:p>
          <a:p>
            <a:pPr algn="l"/>
            <a:r>
              <a:rPr lang="es-ES" sz="2600" b="1" dirty="0"/>
              <a:t>Tratamiento sistémico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dirty="0"/>
              <a:t>Tratamiento de deprivación androgénica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dirty="0"/>
              <a:t>Intensificación con </a:t>
            </a:r>
            <a:r>
              <a:rPr lang="es-ES" dirty="0" err="1"/>
              <a:t>abiraterona</a:t>
            </a:r>
            <a:endParaRPr lang="es-E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ES" dirty="0"/>
          </a:p>
          <a:p>
            <a:pPr algn="l"/>
            <a:r>
              <a:rPr lang="es-ES" sz="2600" b="1" dirty="0"/>
              <a:t>Recaída de alto riesgo</a:t>
            </a:r>
            <a:r>
              <a:rPr lang="es-ES" dirty="0"/>
              <a:t>: estudio EMBARK</a:t>
            </a:r>
          </a:p>
          <a:p>
            <a:pPr algn="l"/>
            <a:r>
              <a:rPr lang="es-ES" dirty="0"/>
              <a:t>		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1DC5200-AF8E-FECA-10E6-3842241A0EEA}"/>
              </a:ext>
            </a:extLst>
          </p:cNvPr>
          <p:cNvSpPr/>
          <p:nvPr/>
        </p:nvSpPr>
        <p:spPr>
          <a:xfrm>
            <a:off x="6543675" y="410673"/>
            <a:ext cx="5227169" cy="3416320"/>
          </a:xfrm>
          <a:prstGeom prst="rect">
            <a:avLst/>
          </a:prstGeom>
          <a:solidFill>
            <a:srgbClr val="70C5C8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LO QUE SIEMPRE QUISO SABER (*) SOBRE EL CAP </a:t>
            </a:r>
          </a:p>
          <a:p>
            <a:pPr algn="ctr"/>
            <a:r>
              <a:rPr lang="es-E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DE ALTO RIESGO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1D688D2-97E7-AF4A-E6E6-901433F266C0}"/>
              </a:ext>
            </a:extLst>
          </p:cNvPr>
          <p:cNvSpPr txBox="1"/>
          <p:nvPr/>
        </p:nvSpPr>
        <p:spPr>
          <a:xfrm>
            <a:off x="5719763" y="6114249"/>
            <a:ext cx="6472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rgbClr val="47B496"/>
                </a:solidFill>
              </a:rPr>
              <a:t>*y nunca se atrevió a preguntar a sus adjuntos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465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02"/>
    </mc:Choice>
    <mc:Fallback xmlns="">
      <p:transition spd="slow" advTm="24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81F2256C-C7BD-F711-7027-7F0395916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7652" y="365125"/>
            <a:ext cx="9426148" cy="1325563"/>
          </a:xfrm>
        </p:spPr>
        <p:txBody>
          <a:bodyPr>
            <a:normAutofit fontScale="90000"/>
          </a:bodyPr>
          <a:lstStyle/>
          <a:p>
            <a:r>
              <a:rPr lang="es-ES" dirty="0"/>
              <a:t>Tratamiento de la pelvis: POP-RT 2024: </a:t>
            </a:r>
            <a:r>
              <a:rPr lang="es-ES" sz="3600" dirty="0"/>
              <a:t>75m FU</a:t>
            </a:r>
            <a:br>
              <a:rPr lang="es-ES" dirty="0"/>
            </a:br>
            <a:endParaRPr lang="es-ES" dirty="0"/>
          </a:p>
        </p:txBody>
      </p:sp>
      <p:pic>
        <p:nvPicPr>
          <p:cNvPr id="6" name="Imagen 5" descr="Imagen que contiene interior, pájaro&#10;&#10;Descripción generada automáticamente">
            <a:extLst>
              <a:ext uri="{FF2B5EF4-FFF2-40B4-BE49-F238E27FC236}">
                <a16:creationId xmlns:a16="http://schemas.microsoft.com/office/drawing/2014/main" id="{69749682-51A9-66C4-5C27-3CABE34C0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652" y="1489333"/>
            <a:ext cx="7772400" cy="319383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766F0E1-1C74-E7DE-6C8B-43EBC8C23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397238"/>
            <a:ext cx="5569650" cy="509563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A57703C-2930-A41A-DB3A-7FBF891EF2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7652" y="4437078"/>
            <a:ext cx="3886200" cy="18631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414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27"/>
    </mc:Choice>
    <mc:Fallback xmlns="">
      <p:transition spd="slow" advTm="36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CE70FD-8BA9-D543-A17D-29D4BFEB0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7652" y="1825626"/>
            <a:ext cx="9774197" cy="3932622"/>
          </a:xfrm>
        </p:spPr>
        <p:txBody>
          <a:bodyPr>
            <a:normAutofit/>
          </a:bodyPr>
          <a:lstStyle/>
          <a:p>
            <a:r>
              <a:rPr lang="es-ES" dirty="0"/>
              <a:t>2014-2016. 67 pacientes con recidiva pélvica (&lt;6 ganglios)</a:t>
            </a:r>
          </a:p>
          <a:p>
            <a:r>
              <a:rPr lang="es-ES" dirty="0"/>
              <a:t>No </a:t>
            </a:r>
            <a:r>
              <a:rPr lang="es-ES" dirty="0" err="1"/>
              <a:t>randomizado</a:t>
            </a:r>
            <a:r>
              <a:rPr lang="es-ES" dirty="0"/>
              <a:t>. </a:t>
            </a:r>
          </a:p>
          <a:p>
            <a:r>
              <a:rPr lang="es-ES" dirty="0"/>
              <a:t>50% RT próstata previa. 6m TDA.</a:t>
            </a:r>
          </a:p>
          <a:p>
            <a:r>
              <a:rPr lang="es-ES" dirty="0"/>
              <a:t>49,4m FU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sz="2400" dirty="0"/>
              <a:t>Toxicidad &gt;G2</a:t>
            </a:r>
          </a:p>
          <a:p>
            <a:pPr>
              <a:buFontTx/>
              <a:buChar char="-"/>
            </a:pPr>
            <a:r>
              <a:rPr lang="es-ES" sz="2400" dirty="0"/>
              <a:t>GU 10%</a:t>
            </a:r>
          </a:p>
          <a:p>
            <a:pPr>
              <a:buFontTx/>
              <a:buChar char="-"/>
            </a:pPr>
            <a:r>
              <a:rPr lang="es-ES" sz="2400" dirty="0"/>
              <a:t>GI 2%</a:t>
            </a:r>
          </a:p>
          <a:p>
            <a:endParaRPr lang="es-ES" dirty="0"/>
          </a:p>
          <a:p>
            <a:pPr marL="0" indent="0">
              <a:buNone/>
            </a:pPr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81F2256C-C7BD-F711-7027-7F0395916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7652" y="365125"/>
            <a:ext cx="9426148" cy="1325563"/>
          </a:xfrm>
        </p:spPr>
        <p:txBody>
          <a:bodyPr/>
          <a:lstStyle/>
          <a:p>
            <a:r>
              <a:rPr lang="es-ES" dirty="0"/>
              <a:t>Tratamiento de la pelvis: OLIGOPELVIS </a:t>
            </a:r>
            <a:r>
              <a:rPr lang="es-ES" sz="2400" dirty="0"/>
              <a:t>2021</a:t>
            </a:r>
            <a:endParaRPr lang="es-ES" dirty="0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6C855773-1B88-0627-B9D6-424EC7380FDB}"/>
              </a:ext>
            </a:extLst>
          </p:cNvPr>
          <p:cNvGrpSpPr/>
          <p:nvPr/>
        </p:nvGrpSpPr>
        <p:grpSpPr>
          <a:xfrm>
            <a:off x="11332622" y="0"/>
            <a:ext cx="859378" cy="895300"/>
            <a:chOff x="10019467" y="1485746"/>
            <a:chExt cx="1575011" cy="1623177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7E536AFE-7FD5-0D86-2806-EF46DF6FD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10019467" y="1485746"/>
              <a:ext cx="1334333" cy="1437665"/>
            </a:xfrm>
            <a:prstGeom prst="rect">
              <a:avLst/>
            </a:prstGeom>
          </p:spPr>
        </p:pic>
        <p:sp>
          <p:nvSpPr>
            <p:cNvPr id="5" name="Multiplicación 4">
              <a:extLst>
                <a:ext uri="{FF2B5EF4-FFF2-40B4-BE49-F238E27FC236}">
                  <a16:creationId xmlns:a16="http://schemas.microsoft.com/office/drawing/2014/main" id="{78C4A5D9-9AF3-84D8-C7E9-F51270FA0B11}"/>
                </a:ext>
              </a:extLst>
            </p:cNvPr>
            <p:cNvSpPr/>
            <p:nvPr/>
          </p:nvSpPr>
          <p:spPr>
            <a:xfrm>
              <a:off x="10019467" y="1584946"/>
              <a:ext cx="1575011" cy="1523977"/>
            </a:xfrm>
            <a:prstGeom prst="mathMultiply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7AF68949-250F-8A7B-7A9A-988748A4FF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775494"/>
              </p:ext>
            </p:extLst>
          </p:nvPr>
        </p:nvGraphicFramePr>
        <p:xfrm>
          <a:off x="5968315" y="3534032"/>
          <a:ext cx="5572896" cy="2224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7632">
                  <a:extLst>
                    <a:ext uri="{9D8B030D-6E8A-4147-A177-3AD203B41FA5}">
                      <a16:colId xmlns:a16="http://schemas.microsoft.com/office/drawing/2014/main" val="418381553"/>
                    </a:ext>
                  </a:extLst>
                </a:gridCol>
                <a:gridCol w="1857632">
                  <a:extLst>
                    <a:ext uri="{9D8B030D-6E8A-4147-A177-3AD203B41FA5}">
                      <a16:colId xmlns:a16="http://schemas.microsoft.com/office/drawing/2014/main" val="2172806824"/>
                    </a:ext>
                  </a:extLst>
                </a:gridCol>
                <a:gridCol w="1857632">
                  <a:extLst>
                    <a:ext uri="{9D8B030D-6E8A-4147-A177-3AD203B41FA5}">
                      <a16:colId xmlns:a16="http://schemas.microsoft.com/office/drawing/2014/main" val="1556068064"/>
                    </a:ext>
                  </a:extLst>
                </a:gridCol>
              </a:tblGrid>
              <a:tr h="741405">
                <a:tc>
                  <a:txBody>
                    <a:bodyPr/>
                    <a:lstStyle/>
                    <a:p>
                      <a:pPr algn="ctr"/>
                      <a:endParaRPr lang="es-E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/>
                        <a:t>2 años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/>
                        <a:t>3 años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838154"/>
                  </a:ext>
                </a:extLst>
              </a:tr>
              <a:tr h="741405">
                <a:tc>
                  <a:txBody>
                    <a:bodyPr/>
                    <a:lstStyle/>
                    <a:p>
                      <a:pPr algn="ctr"/>
                      <a:r>
                        <a:rPr lang="es-ES" sz="2800" dirty="0" err="1"/>
                        <a:t>mBRFS</a:t>
                      </a:r>
                      <a:endParaRPr lang="es-E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/>
                        <a:t>58%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/>
                        <a:t>46%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8661822"/>
                  </a:ext>
                </a:extLst>
              </a:tr>
              <a:tr h="741405">
                <a:tc>
                  <a:txBody>
                    <a:bodyPr/>
                    <a:lstStyle/>
                    <a:p>
                      <a:pPr algn="ctr"/>
                      <a:r>
                        <a:rPr lang="es-ES" sz="2800" dirty="0" err="1"/>
                        <a:t>mPFS</a:t>
                      </a:r>
                      <a:endParaRPr lang="es-E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/>
                        <a:t>81%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/>
                        <a:t>58%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99204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692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03"/>
    </mc:Choice>
    <mc:Fallback xmlns="">
      <p:transition spd="slow" advTm="65503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CE70FD-8BA9-D543-A17D-29D4BFEB0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7652" y="1825625"/>
            <a:ext cx="4361937" cy="4667249"/>
          </a:xfrm>
        </p:spPr>
        <p:txBody>
          <a:bodyPr>
            <a:normAutofit/>
          </a:bodyPr>
          <a:lstStyle/>
          <a:p>
            <a:r>
              <a:rPr lang="es-ES" sz="2400" dirty="0"/>
              <a:t>Resultados a largo plazo</a:t>
            </a:r>
          </a:p>
          <a:p>
            <a:r>
              <a:rPr lang="es-ES" sz="2400" dirty="0"/>
              <a:t>Patrones de recidiva</a:t>
            </a:r>
          </a:p>
          <a:p>
            <a:r>
              <a:rPr lang="es-ES" sz="2400" dirty="0" err="1"/>
              <a:t>mFU</a:t>
            </a:r>
            <a:r>
              <a:rPr lang="es-ES" sz="2400" dirty="0"/>
              <a:t> 6,1 años</a:t>
            </a:r>
          </a:p>
          <a:p>
            <a:endParaRPr lang="es-ES" dirty="0"/>
          </a:p>
          <a:p>
            <a:r>
              <a:rPr lang="es-ES" sz="2400" dirty="0"/>
              <a:t>División en 2 cohortes</a:t>
            </a:r>
          </a:p>
          <a:p>
            <a:pPr lvl="1"/>
            <a:r>
              <a:rPr lang="es-ES" sz="2000" dirty="0"/>
              <a:t>Pacientes con 1ª recaída</a:t>
            </a:r>
          </a:p>
          <a:p>
            <a:pPr lvl="1"/>
            <a:r>
              <a:rPr lang="es-ES" sz="2000" dirty="0"/>
              <a:t>Pacientes con 2ª recaída tras RT de rescate</a:t>
            </a:r>
          </a:p>
          <a:p>
            <a:pPr lvl="1"/>
            <a:endParaRPr lang="es-ES" sz="2000" dirty="0"/>
          </a:p>
          <a:p>
            <a:pPr marL="0" indent="0">
              <a:buNone/>
            </a:pPr>
            <a:r>
              <a:rPr lang="es-ES" dirty="0"/>
              <a:t>Recaída: N </a:t>
            </a:r>
            <a:r>
              <a:rPr lang="es-ES" dirty="0" err="1"/>
              <a:t>paraaórticos</a:t>
            </a:r>
            <a:endParaRPr lang="es-ES" dirty="0"/>
          </a:p>
          <a:p>
            <a:pPr marL="0" indent="0">
              <a:buNone/>
            </a:pPr>
            <a:r>
              <a:rPr lang="es-ES" sz="2400" dirty="0"/>
              <a:t>Si local (16%): zonas &lt;50Gy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81F2256C-C7BD-F711-7027-7F0395916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7652" y="365125"/>
            <a:ext cx="9426148" cy="1325563"/>
          </a:xfrm>
        </p:spPr>
        <p:txBody>
          <a:bodyPr/>
          <a:lstStyle/>
          <a:p>
            <a:r>
              <a:rPr lang="es-ES" dirty="0"/>
              <a:t>Tratamiento de la pelvis: OLIGOPELVIS </a:t>
            </a:r>
            <a:r>
              <a:rPr lang="es-ES" sz="2400" dirty="0"/>
              <a:t>2024</a:t>
            </a:r>
            <a:endParaRPr lang="es-ES" dirty="0"/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6C855773-1B88-0627-B9D6-424EC7380FDB}"/>
              </a:ext>
            </a:extLst>
          </p:cNvPr>
          <p:cNvGrpSpPr/>
          <p:nvPr/>
        </p:nvGrpSpPr>
        <p:grpSpPr>
          <a:xfrm>
            <a:off x="11332622" y="0"/>
            <a:ext cx="859378" cy="895300"/>
            <a:chOff x="10019467" y="1485746"/>
            <a:chExt cx="1575011" cy="1623177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7E536AFE-7FD5-0D86-2806-EF46DF6FD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10019467" y="1485746"/>
              <a:ext cx="1334333" cy="1437665"/>
            </a:xfrm>
            <a:prstGeom prst="rect">
              <a:avLst/>
            </a:prstGeom>
          </p:spPr>
        </p:pic>
        <p:sp>
          <p:nvSpPr>
            <p:cNvPr id="5" name="Multiplicación 4">
              <a:extLst>
                <a:ext uri="{FF2B5EF4-FFF2-40B4-BE49-F238E27FC236}">
                  <a16:creationId xmlns:a16="http://schemas.microsoft.com/office/drawing/2014/main" id="{78C4A5D9-9AF3-84D8-C7E9-F51270FA0B11}"/>
                </a:ext>
              </a:extLst>
            </p:cNvPr>
            <p:cNvSpPr/>
            <p:nvPr/>
          </p:nvSpPr>
          <p:spPr>
            <a:xfrm>
              <a:off x="10019467" y="1584946"/>
              <a:ext cx="1575011" cy="1523977"/>
            </a:xfrm>
            <a:prstGeom prst="mathMultiply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7051FA43-C699-655E-6FF8-BF6F82B771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711407"/>
              </p:ext>
            </p:extLst>
          </p:nvPr>
        </p:nvGraphicFramePr>
        <p:xfrm>
          <a:off x="6289589" y="1825626"/>
          <a:ext cx="5572896" cy="2224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3224">
                  <a:extLst>
                    <a:ext uri="{9D8B030D-6E8A-4147-A177-3AD203B41FA5}">
                      <a16:colId xmlns:a16="http://schemas.microsoft.com/office/drawing/2014/main" val="418381553"/>
                    </a:ext>
                  </a:extLst>
                </a:gridCol>
                <a:gridCol w="1393224">
                  <a:extLst>
                    <a:ext uri="{9D8B030D-6E8A-4147-A177-3AD203B41FA5}">
                      <a16:colId xmlns:a16="http://schemas.microsoft.com/office/drawing/2014/main" val="2172806824"/>
                    </a:ext>
                  </a:extLst>
                </a:gridCol>
                <a:gridCol w="1393224">
                  <a:extLst>
                    <a:ext uri="{9D8B030D-6E8A-4147-A177-3AD203B41FA5}">
                      <a16:colId xmlns:a16="http://schemas.microsoft.com/office/drawing/2014/main" val="1556068064"/>
                    </a:ext>
                  </a:extLst>
                </a:gridCol>
                <a:gridCol w="1393224">
                  <a:extLst>
                    <a:ext uri="{9D8B030D-6E8A-4147-A177-3AD203B41FA5}">
                      <a16:colId xmlns:a16="http://schemas.microsoft.com/office/drawing/2014/main" val="446794341"/>
                    </a:ext>
                  </a:extLst>
                </a:gridCol>
              </a:tblGrid>
              <a:tr h="741405">
                <a:tc>
                  <a:txBody>
                    <a:bodyPr/>
                    <a:lstStyle/>
                    <a:p>
                      <a:pPr algn="ctr"/>
                      <a:endParaRPr lang="es-E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/>
                        <a:t>2 años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/>
                        <a:t>3 años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/>
                        <a:t>5 años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838154"/>
                  </a:ext>
                </a:extLst>
              </a:tr>
              <a:tr h="741405">
                <a:tc>
                  <a:txBody>
                    <a:bodyPr/>
                    <a:lstStyle/>
                    <a:p>
                      <a:pPr algn="ctr"/>
                      <a:r>
                        <a:rPr lang="es-ES" sz="2800" dirty="0" err="1"/>
                        <a:t>mBRFS</a:t>
                      </a:r>
                      <a:endParaRPr lang="es-E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/>
                        <a:t>58%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/>
                        <a:t>46%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/>
                        <a:t>31%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8661822"/>
                  </a:ext>
                </a:extLst>
              </a:tr>
              <a:tr h="741405">
                <a:tc>
                  <a:txBody>
                    <a:bodyPr/>
                    <a:lstStyle/>
                    <a:p>
                      <a:pPr algn="ctr"/>
                      <a:r>
                        <a:rPr lang="es-ES" sz="2800" dirty="0" err="1"/>
                        <a:t>mPFS</a:t>
                      </a:r>
                      <a:endParaRPr lang="es-E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/>
                        <a:t>81%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/>
                        <a:t>58%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/>
                        <a:t>39%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9920465"/>
                  </a:ext>
                </a:extLst>
              </a:tr>
            </a:tbl>
          </a:graphicData>
        </a:graphic>
      </p:graphicFrame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9CD8E6DF-1BE8-0838-C092-D23519F9C3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597259"/>
              </p:ext>
            </p:extLst>
          </p:nvPr>
        </p:nvGraphicFramePr>
        <p:xfrm>
          <a:off x="6289589" y="4268660"/>
          <a:ext cx="5572896" cy="2224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3224">
                  <a:extLst>
                    <a:ext uri="{9D8B030D-6E8A-4147-A177-3AD203B41FA5}">
                      <a16:colId xmlns:a16="http://schemas.microsoft.com/office/drawing/2014/main" val="418381553"/>
                    </a:ext>
                  </a:extLst>
                </a:gridCol>
                <a:gridCol w="1393224">
                  <a:extLst>
                    <a:ext uri="{9D8B030D-6E8A-4147-A177-3AD203B41FA5}">
                      <a16:colId xmlns:a16="http://schemas.microsoft.com/office/drawing/2014/main" val="2172806824"/>
                    </a:ext>
                  </a:extLst>
                </a:gridCol>
                <a:gridCol w="1393224">
                  <a:extLst>
                    <a:ext uri="{9D8B030D-6E8A-4147-A177-3AD203B41FA5}">
                      <a16:colId xmlns:a16="http://schemas.microsoft.com/office/drawing/2014/main" val="1556068064"/>
                    </a:ext>
                  </a:extLst>
                </a:gridCol>
                <a:gridCol w="1393224">
                  <a:extLst>
                    <a:ext uri="{9D8B030D-6E8A-4147-A177-3AD203B41FA5}">
                      <a16:colId xmlns:a16="http://schemas.microsoft.com/office/drawing/2014/main" val="446794341"/>
                    </a:ext>
                  </a:extLst>
                </a:gridCol>
              </a:tblGrid>
              <a:tr h="741405">
                <a:tc>
                  <a:txBody>
                    <a:bodyPr/>
                    <a:lstStyle/>
                    <a:p>
                      <a:pPr algn="ctr"/>
                      <a:r>
                        <a:rPr lang="es-ES" sz="2800" dirty="0" err="1"/>
                        <a:t>Tox</a:t>
                      </a:r>
                      <a:r>
                        <a:rPr lang="es-ES" sz="2800" dirty="0"/>
                        <a:t> &gt;G2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/>
                        <a:t>3 años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/>
                        <a:t>4 años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/>
                        <a:t>5 años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838154"/>
                  </a:ext>
                </a:extLst>
              </a:tr>
              <a:tr h="741405">
                <a:tc>
                  <a:txBody>
                    <a:bodyPr/>
                    <a:lstStyle/>
                    <a:p>
                      <a:pPr algn="ctr"/>
                      <a:r>
                        <a:rPr lang="es-ES" sz="2800" dirty="0"/>
                        <a:t>GU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/>
                        <a:t>15%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/>
                        <a:t>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/>
                        <a:t>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8661822"/>
                  </a:ext>
                </a:extLst>
              </a:tr>
              <a:tr h="741405">
                <a:tc>
                  <a:txBody>
                    <a:bodyPr/>
                    <a:lstStyle/>
                    <a:p>
                      <a:pPr algn="ctr"/>
                      <a:r>
                        <a:rPr lang="es-ES" sz="2800" dirty="0"/>
                        <a:t>GI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/>
                        <a:t>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/>
                        <a:t>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/>
                        <a:t>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9920465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458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47"/>
    </mc:Choice>
    <mc:Fallback xmlns="">
      <p:transition spd="slow" advTm="82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DC9772-5D57-A34E-A8E1-6EE4283857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744876"/>
            <a:ext cx="2840804" cy="850275"/>
          </a:xfrm>
        </p:spPr>
        <p:txBody>
          <a:bodyPr>
            <a:normAutofit fontScale="90000"/>
          </a:bodyPr>
          <a:lstStyle/>
          <a:p>
            <a:r>
              <a:rPr lang="es-ES" dirty="0"/>
              <a:t>Agenda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7187EDB-5238-3F43-AC17-9031B0A25D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04655" y="1917685"/>
            <a:ext cx="8296382" cy="4335695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s-ES" sz="4200" b="1" dirty="0">
                <a:solidFill>
                  <a:srgbClr val="47B496"/>
                </a:solidFill>
              </a:rPr>
              <a:t>Tratamiento local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3300" dirty="0"/>
              <a:t>Radioterapia externa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s-ES" sz="2800" dirty="0"/>
              <a:t>Escalada de dosis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s-ES" sz="2800" dirty="0"/>
              <a:t>El papel del </a:t>
            </a:r>
            <a:r>
              <a:rPr lang="es-ES" sz="2800" dirty="0" err="1"/>
              <a:t>boost</a:t>
            </a:r>
            <a:endParaRPr lang="es-ES" sz="28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s-ES" sz="2800" dirty="0"/>
              <a:t>¿Pelvis sí o pelvis no?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rgbClr val="47B496"/>
                </a:solidFill>
              </a:rPr>
              <a:t>Papel de la cirugía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ES" dirty="0"/>
          </a:p>
          <a:p>
            <a:pPr algn="l"/>
            <a:r>
              <a:rPr lang="es-ES" sz="1900" b="1" dirty="0"/>
              <a:t>Tratamiento sistémico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1900" dirty="0"/>
              <a:t>Tratamiento de deprivación androgénica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1900" dirty="0"/>
              <a:t>Intensificación con </a:t>
            </a:r>
            <a:r>
              <a:rPr lang="es-ES" sz="1900" dirty="0" err="1"/>
              <a:t>abiraterona</a:t>
            </a:r>
            <a:endParaRPr lang="es-ES" sz="19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ES" sz="1900" dirty="0"/>
          </a:p>
          <a:p>
            <a:pPr algn="l"/>
            <a:r>
              <a:rPr lang="es-ES" sz="1900" b="1" dirty="0"/>
              <a:t>Recaída de alto riesgo</a:t>
            </a:r>
            <a:r>
              <a:rPr lang="es-ES" sz="1900" dirty="0"/>
              <a:t>: estudio EMBARK</a:t>
            </a:r>
          </a:p>
          <a:p>
            <a:pPr algn="l"/>
            <a:r>
              <a:rPr lang="es-ES" dirty="0"/>
              <a:t>		</a:t>
            </a:r>
          </a:p>
        </p:txBody>
      </p:sp>
      <p:pic>
        <p:nvPicPr>
          <p:cNvPr id="8" name="Imagen 7" descr="Imagen que contiene persona, hombre, sostener, vistiendo&#10;&#10;Descripción generada automáticamente">
            <a:extLst>
              <a:ext uri="{FF2B5EF4-FFF2-40B4-BE49-F238E27FC236}">
                <a16:creationId xmlns:a16="http://schemas.microsoft.com/office/drawing/2014/main" id="{50A57C9D-EBA6-3521-1A5F-EFC0EDC44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2846" y="1716981"/>
            <a:ext cx="5080000" cy="486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0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4"/>
    </mc:Choice>
    <mc:Fallback xmlns="">
      <p:transition spd="slow" advTm="4324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81F2256C-C7BD-F711-7027-7F0395916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6052" y="288361"/>
            <a:ext cx="9426148" cy="851858"/>
          </a:xfrm>
        </p:spPr>
        <p:txBody>
          <a:bodyPr>
            <a:normAutofit fontScale="90000"/>
          </a:bodyPr>
          <a:lstStyle/>
          <a:p>
            <a:r>
              <a:rPr lang="es-ES" dirty="0"/>
              <a:t>Papel de la cirugía: tratamiento multimodal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6F72739-DDFB-E685-A590-54BCA18CC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502" y="1473496"/>
            <a:ext cx="7308879" cy="4853987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1E5523DF-44A2-D989-047C-0B07BB4D6B79}"/>
              </a:ext>
            </a:extLst>
          </p:cNvPr>
          <p:cNvGrpSpPr/>
          <p:nvPr/>
        </p:nvGrpSpPr>
        <p:grpSpPr>
          <a:xfrm>
            <a:off x="1826052" y="2203714"/>
            <a:ext cx="5811966" cy="4123769"/>
            <a:chOff x="1797050" y="2098351"/>
            <a:chExt cx="5811966" cy="4123769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C5FD757D-BD3B-8EC4-9363-DB083843C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97050" y="2098351"/>
              <a:ext cx="5811966" cy="4123769"/>
            </a:xfrm>
            <a:prstGeom prst="rect">
              <a:avLst/>
            </a:prstGeom>
          </p:spPr>
        </p:pic>
        <p:sp>
          <p:nvSpPr>
            <p:cNvPr id="5" name="Rectángulo redondeado 4">
              <a:extLst>
                <a:ext uri="{FF2B5EF4-FFF2-40B4-BE49-F238E27FC236}">
                  <a16:creationId xmlns:a16="http://schemas.microsoft.com/office/drawing/2014/main" id="{AC4412A0-238A-7505-3979-72C661B1B9C6}"/>
                </a:ext>
              </a:extLst>
            </p:cNvPr>
            <p:cNvSpPr/>
            <p:nvPr/>
          </p:nvSpPr>
          <p:spPr>
            <a:xfrm>
              <a:off x="1826052" y="2938669"/>
              <a:ext cx="5387548" cy="121022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9462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352"/>
    </mc:Choice>
    <mc:Fallback xmlns="">
      <p:transition spd="slow" advTm="108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DC9772-5D57-A34E-A8E1-6EE4283857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744876"/>
            <a:ext cx="2840804" cy="850275"/>
          </a:xfrm>
        </p:spPr>
        <p:txBody>
          <a:bodyPr>
            <a:normAutofit fontScale="90000"/>
          </a:bodyPr>
          <a:lstStyle/>
          <a:p>
            <a:r>
              <a:rPr lang="es-ES" dirty="0"/>
              <a:t>Agenda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7187EDB-5238-3F43-AC17-9031B0A25D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04655" y="1917685"/>
            <a:ext cx="8296382" cy="433569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s-ES" sz="1700" b="1" dirty="0"/>
              <a:t>Tratamiento local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1700" dirty="0"/>
              <a:t>Radioterapia externa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s-ES" sz="1500" dirty="0"/>
              <a:t>El papel del </a:t>
            </a:r>
            <a:r>
              <a:rPr lang="es-ES" sz="1500" dirty="0" err="1"/>
              <a:t>boost</a:t>
            </a:r>
            <a:endParaRPr lang="es-ES" sz="15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s-ES" sz="1500" dirty="0"/>
              <a:t>¿Pelvis sí o pelvis no?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1700" dirty="0"/>
              <a:t>Papel de la cirugía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ES" dirty="0"/>
          </a:p>
          <a:p>
            <a:pPr algn="l"/>
            <a:r>
              <a:rPr lang="es-ES" sz="3500" b="1" dirty="0">
                <a:solidFill>
                  <a:srgbClr val="47B496"/>
                </a:solidFill>
              </a:rPr>
              <a:t>Tratamiento sistémico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3500" dirty="0"/>
              <a:t>Tratamiento de deprivación androgénica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3500" dirty="0"/>
              <a:t>Intensificación con </a:t>
            </a:r>
            <a:r>
              <a:rPr lang="es-ES" sz="3500" dirty="0" err="1"/>
              <a:t>abiraterona</a:t>
            </a:r>
            <a:endParaRPr lang="es-ES" sz="35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ES" dirty="0"/>
          </a:p>
          <a:p>
            <a:pPr algn="l"/>
            <a:r>
              <a:rPr lang="es-ES" sz="1700" b="1" dirty="0"/>
              <a:t>Recaída de alto riesgo</a:t>
            </a:r>
            <a:r>
              <a:rPr lang="es-ES" sz="1700" dirty="0"/>
              <a:t>: estudio EMBARK</a:t>
            </a:r>
          </a:p>
          <a:p>
            <a:pPr algn="l"/>
            <a:r>
              <a:rPr lang="es-ES" dirty="0"/>
              <a:t>		</a:t>
            </a:r>
          </a:p>
        </p:txBody>
      </p:sp>
      <p:pic>
        <p:nvPicPr>
          <p:cNvPr id="5" name="Imagen 4" descr="Forma, Flecha&#10;&#10;Descripción generada automáticamente">
            <a:extLst>
              <a:ext uri="{FF2B5EF4-FFF2-40B4-BE49-F238E27FC236}">
                <a16:creationId xmlns:a16="http://schemas.microsoft.com/office/drawing/2014/main" id="{0CBF2B1A-7641-5458-7643-99E3AF448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8144" y="401782"/>
            <a:ext cx="3401291" cy="340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59"/>
    </mc:Choice>
    <mc:Fallback xmlns="">
      <p:transition spd="slow" advTm="15259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FA8B26-D556-2349-9D03-FD8A96DD2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563" y="417872"/>
            <a:ext cx="9417746" cy="752475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¿Por qué damos TDA en CAP alto riesgo?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3133ABD-8B42-AF55-9AA2-5A2364787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563" y="1372403"/>
            <a:ext cx="6245515" cy="5116216"/>
          </a:xfrm>
          <a:prstGeom prst="rect">
            <a:avLst/>
          </a:prstGeom>
        </p:spPr>
      </p:pic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66DB559B-3866-8EF6-2ACE-629E84122E8B}"/>
              </a:ext>
            </a:extLst>
          </p:cNvPr>
          <p:cNvSpPr/>
          <p:nvPr/>
        </p:nvSpPr>
        <p:spPr>
          <a:xfrm>
            <a:off x="1887563" y="5278582"/>
            <a:ext cx="6245515" cy="121003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979DEFE-0F10-7ADF-006C-D04DE0506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563" y="1300132"/>
            <a:ext cx="6954271" cy="384866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DD8984D2-F9E5-3ACC-1DFA-8B931F49AF4D}"/>
              </a:ext>
            </a:extLst>
          </p:cNvPr>
          <p:cNvSpPr txBox="1"/>
          <p:nvPr/>
        </p:nvSpPr>
        <p:spPr>
          <a:xfrm>
            <a:off x="8841834" y="2604655"/>
            <a:ext cx="30592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12 estudios</a:t>
            </a:r>
          </a:p>
          <a:p>
            <a:endParaRPr lang="es-ES" sz="2400" dirty="0"/>
          </a:p>
          <a:p>
            <a:r>
              <a:rPr lang="es-ES" sz="2400" dirty="0"/>
              <a:t>Añadir ADT HR 0,83</a:t>
            </a:r>
          </a:p>
          <a:p>
            <a:endParaRPr lang="es-ES" sz="2400" dirty="0"/>
          </a:p>
          <a:p>
            <a:r>
              <a:rPr lang="es-ES" sz="2400" dirty="0"/>
              <a:t>Prolongar ADT HR 0,84</a:t>
            </a:r>
          </a:p>
          <a:p>
            <a:r>
              <a:rPr lang="es-ES" sz="2400" dirty="0"/>
              <a:t>(4-6 a 18-36)</a:t>
            </a:r>
          </a:p>
        </p:txBody>
      </p:sp>
    </p:spTree>
    <p:extLst>
      <p:ext uri="{BB962C8B-B14F-4D97-AF65-F5344CB8AC3E}">
        <p14:creationId xmlns:p14="http://schemas.microsoft.com/office/powerpoint/2010/main" val="361566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46"/>
    </mc:Choice>
    <mc:Fallback xmlns="">
      <p:transition spd="slow" advTm="36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FA8B26-D556-2349-9D03-FD8A96DD2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7653" y="365125"/>
            <a:ext cx="5931243" cy="1068259"/>
          </a:xfrm>
        </p:spPr>
        <p:txBody>
          <a:bodyPr>
            <a:normAutofit fontScale="90000"/>
          </a:bodyPr>
          <a:lstStyle/>
          <a:p>
            <a:r>
              <a:rPr lang="es-ES" dirty="0"/>
              <a:t>Pero tiene toxicidad…</a:t>
            </a:r>
            <a:br>
              <a:rPr lang="es-ES" dirty="0"/>
            </a:br>
            <a:r>
              <a:rPr lang="es-ES" dirty="0"/>
              <a:t>¿4 vs 24 meses?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A14D0C5-0EA0-872B-2F66-2D34247CD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917" y="3505961"/>
            <a:ext cx="4032083" cy="304014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DA4E61A-65C4-B5A2-04D4-8B59D2F0B3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323" y="1590215"/>
            <a:ext cx="4289269" cy="183878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2F078C7-8D2E-2E1B-9635-E71A740ED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0727" y="549488"/>
            <a:ext cx="5184856" cy="157006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FFB7B0F-86A3-B4F2-E62B-0D215A62D4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4496" y="2154127"/>
            <a:ext cx="2148016" cy="433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0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29"/>
    </mc:Choice>
    <mc:Fallback xmlns="">
      <p:transition spd="slow" advTm="79729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FA8B26-D556-2349-9D03-FD8A96DD2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7654" y="365125"/>
            <a:ext cx="9972246" cy="803275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¿Hay diferencia entre alto y muy alto riesgo?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2470459-1F30-D2AA-3BAA-C9BF2F705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545" y="1690688"/>
            <a:ext cx="5868156" cy="185602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7212644-7717-3BFA-5C07-3047C2E73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500" y="2987392"/>
            <a:ext cx="4470400" cy="356785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C82C342-C879-3A5F-7B51-0A8298FF0F98}"/>
              </a:ext>
            </a:extLst>
          </p:cNvPr>
          <p:cNvSpPr txBox="1"/>
          <p:nvPr/>
        </p:nvSpPr>
        <p:spPr>
          <a:xfrm>
            <a:off x="1927654" y="5027152"/>
            <a:ext cx="4470399" cy="830997"/>
          </a:xfrm>
          <a:prstGeom prst="rect">
            <a:avLst/>
          </a:prstGeom>
          <a:noFill/>
          <a:ln w="31750">
            <a:solidFill>
              <a:srgbClr val="47B496"/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 dirty="0"/>
              <a:t>ISUP 5: alta tasa de microM1</a:t>
            </a:r>
          </a:p>
          <a:p>
            <a:r>
              <a:rPr lang="es-ES" sz="2400" dirty="0"/>
              <a:t>TDA crónica mejoró la OS</a:t>
            </a:r>
          </a:p>
        </p:txBody>
      </p:sp>
    </p:spTree>
    <p:extLst>
      <p:ext uri="{BB962C8B-B14F-4D97-AF65-F5344CB8AC3E}">
        <p14:creationId xmlns:p14="http://schemas.microsoft.com/office/powerpoint/2010/main" val="251911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645"/>
    </mc:Choice>
    <mc:Fallback xmlns="">
      <p:transition spd="slow" advTm="69645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DC9772-5D57-A34E-A8E1-6EE4283857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744876"/>
            <a:ext cx="2840804" cy="850275"/>
          </a:xfrm>
        </p:spPr>
        <p:txBody>
          <a:bodyPr>
            <a:normAutofit fontScale="90000"/>
          </a:bodyPr>
          <a:lstStyle/>
          <a:p>
            <a:r>
              <a:rPr lang="es-ES" dirty="0"/>
              <a:t>Agenda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7187EDB-5238-3F43-AC17-9031B0A25D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04655" y="1917685"/>
            <a:ext cx="8296382" cy="433569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s-ES" sz="1700" b="1" dirty="0"/>
              <a:t>Tratamiento local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1700" dirty="0"/>
              <a:t>Radioterapia externa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s-ES" sz="1500" dirty="0"/>
              <a:t>El papel del </a:t>
            </a:r>
            <a:r>
              <a:rPr lang="es-ES" sz="1500" dirty="0" err="1"/>
              <a:t>boost</a:t>
            </a:r>
            <a:endParaRPr lang="es-ES" sz="15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s-ES" sz="1500" dirty="0"/>
              <a:t>¿Pelvis sí o pelvis no?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1700" dirty="0"/>
              <a:t>Papel de la cirugía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ES" dirty="0"/>
          </a:p>
          <a:p>
            <a:pPr algn="l"/>
            <a:r>
              <a:rPr lang="es-ES" sz="3500" b="1" dirty="0">
                <a:solidFill>
                  <a:srgbClr val="47B496"/>
                </a:solidFill>
              </a:rPr>
              <a:t>Tratamiento sistémico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3500" dirty="0"/>
              <a:t>Tratamiento de deprivación androgénica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3500" dirty="0">
                <a:solidFill>
                  <a:srgbClr val="47B496"/>
                </a:solidFill>
              </a:rPr>
              <a:t>Intensificación con </a:t>
            </a:r>
            <a:r>
              <a:rPr lang="es-ES" sz="3500" dirty="0" err="1">
                <a:solidFill>
                  <a:srgbClr val="47B496"/>
                </a:solidFill>
              </a:rPr>
              <a:t>abiraterona</a:t>
            </a:r>
            <a:endParaRPr lang="es-ES" sz="3500" dirty="0">
              <a:solidFill>
                <a:srgbClr val="47B496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ES" dirty="0"/>
          </a:p>
          <a:p>
            <a:pPr algn="l"/>
            <a:r>
              <a:rPr lang="es-ES" sz="1700" b="1" dirty="0"/>
              <a:t>Recaída de alto riesgo</a:t>
            </a:r>
            <a:r>
              <a:rPr lang="es-ES" sz="1700" dirty="0"/>
              <a:t>: estudio EMBARK</a:t>
            </a:r>
          </a:p>
          <a:p>
            <a:pPr algn="l"/>
            <a:r>
              <a:rPr lang="es-ES" dirty="0"/>
              <a:t>		</a:t>
            </a:r>
          </a:p>
        </p:txBody>
      </p:sp>
      <p:pic>
        <p:nvPicPr>
          <p:cNvPr id="5" name="Imagen 4" descr="Forma, Flecha&#10;&#10;Descripción generada automáticamente">
            <a:extLst>
              <a:ext uri="{FF2B5EF4-FFF2-40B4-BE49-F238E27FC236}">
                <a16:creationId xmlns:a16="http://schemas.microsoft.com/office/drawing/2014/main" id="{F1A03130-86E9-FB05-4275-7D6E89FF0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254" y="429491"/>
            <a:ext cx="3179618" cy="317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7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5"/>
    </mc:Choice>
    <mc:Fallback xmlns="">
      <p:transition spd="slow" advTm="370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DC9772-5D57-A34E-A8E1-6EE4283857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744876"/>
            <a:ext cx="2840804" cy="850275"/>
          </a:xfrm>
        </p:spPr>
        <p:txBody>
          <a:bodyPr>
            <a:normAutofit fontScale="90000"/>
          </a:bodyPr>
          <a:lstStyle/>
          <a:p>
            <a:r>
              <a:rPr lang="es-ES" dirty="0"/>
              <a:t>Agenda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7187EDB-5238-3F43-AC17-9031B0A25D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04655" y="1917685"/>
            <a:ext cx="8296382" cy="4335695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s-ES" sz="4200" b="1" dirty="0">
                <a:solidFill>
                  <a:srgbClr val="47B496"/>
                </a:solidFill>
              </a:rPr>
              <a:t>Tratamiento local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4100" dirty="0">
                <a:solidFill>
                  <a:srgbClr val="47B496"/>
                </a:solidFill>
              </a:rPr>
              <a:t>Radioterapia externa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s-ES" sz="2800" dirty="0"/>
              <a:t>Escalada de dosis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s-ES" sz="2800" dirty="0"/>
              <a:t>El papel del </a:t>
            </a:r>
            <a:r>
              <a:rPr lang="es-ES" sz="2800" dirty="0" err="1"/>
              <a:t>boost</a:t>
            </a:r>
            <a:endParaRPr lang="es-ES" sz="28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s-ES" sz="2800" dirty="0"/>
              <a:t>¿Pelvis sí o pelvis no?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3300" dirty="0"/>
              <a:t>Papel de la cirugía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ES" dirty="0"/>
          </a:p>
          <a:p>
            <a:pPr algn="l"/>
            <a:r>
              <a:rPr lang="es-ES" sz="1900" b="1" dirty="0"/>
              <a:t>Tratamiento sistémico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1900" dirty="0"/>
              <a:t>Tratamiento de deprivación androgénica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1900" dirty="0"/>
              <a:t>Intensificación con </a:t>
            </a:r>
            <a:r>
              <a:rPr lang="es-ES" sz="1900" dirty="0" err="1"/>
              <a:t>abiraterona</a:t>
            </a:r>
            <a:endParaRPr lang="es-ES" sz="19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ES" sz="1900" dirty="0"/>
          </a:p>
          <a:p>
            <a:pPr algn="l"/>
            <a:r>
              <a:rPr lang="es-ES" sz="1900" b="1" dirty="0"/>
              <a:t>Recaída de alto riesgo</a:t>
            </a:r>
            <a:r>
              <a:rPr lang="es-ES" sz="1900" dirty="0"/>
              <a:t>: estudio EMBARK</a:t>
            </a:r>
          </a:p>
          <a:p>
            <a:pPr algn="l"/>
            <a:r>
              <a:rPr lang="es-ES" dirty="0"/>
              <a:t>		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EABFE38-99D9-CEFF-3186-F3D502AF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3728" y="1111250"/>
            <a:ext cx="33020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1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8"/>
    </mc:Choice>
    <mc:Fallback xmlns="">
      <p:transition spd="slow" advTm="3888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81F2256C-C7BD-F711-7027-7F0395916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681" y="301355"/>
            <a:ext cx="9426148" cy="1325563"/>
          </a:xfrm>
        </p:spPr>
        <p:txBody>
          <a:bodyPr>
            <a:normAutofit fontScale="90000"/>
          </a:bodyPr>
          <a:lstStyle/>
          <a:p>
            <a:r>
              <a:rPr lang="es-ES" dirty="0">
                <a:solidFill>
                  <a:srgbClr val="47B496"/>
                </a:solidFill>
              </a:rPr>
              <a:t>¿Por qué mis adjuntos se pelean con Farmacia para poner </a:t>
            </a:r>
            <a:r>
              <a:rPr lang="es-ES" dirty="0" err="1">
                <a:solidFill>
                  <a:srgbClr val="47B496"/>
                </a:solidFill>
              </a:rPr>
              <a:t>abiraterona</a:t>
            </a:r>
            <a:r>
              <a:rPr lang="es-ES" dirty="0">
                <a:solidFill>
                  <a:srgbClr val="47B496"/>
                </a:solidFill>
              </a:rPr>
              <a:t> en VHRPC?</a:t>
            </a:r>
          </a:p>
        </p:txBody>
      </p:sp>
      <p:pic>
        <p:nvPicPr>
          <p:cNvPr id="4" name="Imagen 3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310B9EF9-AD31-202F-1D40-D853A33316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681" y="4066356"/>
            <a:ext cx="4335910" cy="249028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9551BA8-0F9A-470E-E16E-B2D333445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5755" y="3051826"/>
            <a:ext cx="5298089" cy="3083105"/>
          </a:xfrm>
          <a:prstGeom prst="rect">
            <a:avLst/>
          </a:prstGeom>
        </p:spPr>
      </p:pic>
      <p:pic>
        <p:nvPicPr>
          <p:cNvPr id="8" name="Imagen 7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6FD93C60-4747-132B-3344-2DDD34C17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0256" y="3026528"/>
            <a:ext cx="4695499" cy="80494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1BAC60C-2D90-432C-0287-6A055AF38019}"/>
              </a:ext>
            </a:extLst>
          </p:cNvPr>
          <p:cNvSpPr txBox="1"/>
          <p:nvPr/>
        </p:nvSpPr>
        <p:spPr>
          <a:xfrm>
            <a:off x="1957740" y="2005781"/>
            <a:ext cx="9426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s-ES" sz="2800" dirty="0"/>
              <a:t>VHRPC: N1 o al menos 2 factores: PSA&gt; 40/ISUP 4-5/T3-T4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721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510"/>
    </mc:Choice>
    <mc:Fallback xmlns="">
      <p:transition spd="slow" advTm="81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F84C7A0-A151-2456-B11D-09D5EF40F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987" y="261160"/>
            <a:ext cx="4990225" cy="24364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CBD31F7-3EAF-FE4C-729B-E3DA495AC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3212" y="1278184"/>
            <a:ext cx="4989856" cy="481497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97C7845-D270-DFFB-8040-10478C51EA8C}"/>
              </a:ext>
            </a:extLst>
          </p:cNvPr>
          <p:cNvSpPr txBox="1"/>
          <p:nvPr/>
        </p:nvSpPr>
        <p:spPr>
          <a:xfrm>
            <a:off x="1822988" y="3685673"/>
            <a:ext cx="4625938" cy="1477328"/>
          </a:xfrm>
          <a:prstGeom prst="rect">
            <a:avLst/>
          </a:prstGeom>
          <a:noFill/>
          <a:ln w="31750">
            <a:solidFill>
              <a:srgbClr val="47B496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/>
              <a:t>Análisis conjunto 2 </a:t>
            </a:r>
            <a:r>
              <a:rPr lang="es-ES" dirty="0" err="1"/>
              <a:t>randomizados</a:t>
            </a:r>
            <a:r>
              <a:rPr lang="es-ES" dirty="0"/>
              <a:t> fase III</a:t>
            </a:r>
          </a:p>
          <a:p>
            <a:endParaRPr lang="es-ES" dirty="0"/>
          </a:p>
          <a:p>
            <a:r>
              <a:rPr lang="es-ES" dirty="0"/>
              <a:t>Añadir ADT reduce a la mitad el riesgo de M1 con seguimiento de 72 meses</a:t>
            </a:r>
          </a:p>
          <a:p>
            <a:r>
              <a:rPr lang="es-ES" dirty="0"/>
              <a:t>(HR 0,53)</a:t>
            </a:r>
          </a:p>
        </p:txBody>
      </p:sp>
    </p:spTree>
    <p:extLst>
      <p:ext uri="{BB962C8B-B14F-4D97-AF65-F5344CB8AC3E}">
        <p14:creationId xmlns:p14="http://schemas.microsoft.com/office/powerpoint/2010/main" val="62514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52"/>
    </mc:Choice>
    <mc:Fallback xmlns="">
      <p:transition spd="slow" advTm="24152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DC9772-5D57-A34E-A8E1-6EE4283857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744876"/>
            <a:ext cx="2840804" cy="850275"/>
          </a:xfrm>
        </p:spPr>
        <p:txBody>
          <a:bodyPr>
            <a:normAutofit fontScale="90000"/>
          </a:bodyPr>
          <a:lstStyle/>
          <a:p>
            <a:r>
              <a:rPr lang="es-ES" dirty="0"/>
              <a:t>Agenda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7187EDB-5238-3F43-AC17-9031B0A25D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04655" y="1917685"/>
            <a:ext cx="8296382" cy="4335695"/>
          </a:xfrm>
        </p:spPr>
        <p:txBody>
          <a:bodyPr>
            <a:normAutofit lnSpcReduction="10000"/>
          </a:bodyPr>
          <a:lstStyle/>
          <a:p>
            <a:pPr algn="l"/>
            <a:r>
              <a:rPr lang="es-ES" sz="1700" b="1" dirty="0"/>
              <a:t>Tratamiento local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1700" dirty="0"/>
              <a:t>Radioterapia externa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s-ES" sz="1500" dirty="0"/>
              <a:t>El papel del </a:t>
            </a:r>
            <a:r>
              <a:rPr lang="es-ES" sz="1500" dirty="0" err="1"/>
              <a:t>boost</a:t>
            </a:r>
            <a:endParaRPr lang="es-ES" sz="15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s-ES" sz="1500" dirty="0"/>
              <a:t>¿Pelvis sí o pelvis no?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1700" dirty="0"/>
              <a:t>Papel de la cirugía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ES" sz="1700" dirty="0"/>
          </a:p>
          <a:p>
            <a:pPr algn="l"/>
            <a:r>
              <a:rPr lang="es-ES" sz="1700" b="1" dirty="0"/>
              <a:t>Tratamiento sistémico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1700" dirty="0"/>
              <a:t>Tratamiento de deprivación androgénica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sz="1700" dirty="0"/>
              <a:t>Intensificación con </a:t>
            </a:r>
            <a:r>
              <a:rPr lang="es-ES" sz="1700" dirty="0" err="1"/>
              <a:t>abiraterona</a:t>
            </a:r>
            <a:endParaRPr lang="es-ES" sz="17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ES" dirty="0"/>
          </a:p>
          <a:p>
            <a:pPr algn="l"/>
            <a:r>
              <a:rPr lang="es-ES" sz="3600" b="1" dirty="0">
                <a:solidFill>
                  <a:srgbClr val="47B496"/>
                </a:solidFill>
              </a:rPr>
              <a:t>Recaída de alto riesgo</a:t>
            </a:r>
            <a:r>
              <a:rPr lang="es-ES" sz="3600" dirty="0">
                <a:solidFill>
                  <a:srgbClr val="47B496"/>
                </a:solidFill>
              </a:rPr>
              <a:t>: estudio EMBARK</a:t>
            </a:r>
          </a:p>
          <a:p>
            <a:pPr algn="l"/>
            <a:r>
              <a:rPr lang="es-ES" dirty="0">
                <a:solidFill>
                  <a:srgbClr val="47B496"/>
                </a:solidFill>
              </a:rPr>
              <a:t>		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D691C7C-DD0F-04F3-7168-93363DA66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02619"/>
            <a:ext cx="5597236" cy="272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6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66"/>
    </mc:Choice>
    <mc:Fallback xmlns="">
      <p:transition spd="slow" advTm="25666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FA8B26-D556-2349-9D03-FD8A96DD2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7654" y="365125"/>
            <a:ext cx="9426146" cy="1325563"/>
          </a:xfrm>
        </p:spPr>
        <p:txBody>
          <a:bodyPr/>
          <a:lstStyle/>
          <a:p>
            <a:r>
              <a:rPr lang="es-ES" b="1" dirty="0"/>
              <a:t>¿Qué hacemos cuando recaen?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CE70FD-8BA9-D543-A17D-29D4BFEB0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7653" y="1975932"/>
            <a:ext cx="9426147" cy="587375"/>
          </a:xfrm>
        </p:spPr>
        <p:txBody>
          <a:bodyPr/>
          <a:lstStyle/>
          <a:p>
            <a:r>
              <a:rPr lang="es-ES" dirty="0"/>
              <a:t>Criterios de Phoenix de recidiva BQ: &gt;0,1 / nadir + 2</a:t>
            </a:r>
          </a:p>
          <a:p>
            <a:endParaRPr lang="es-ES" dirty="0"/>
          </a:p>
          <a:p>
            <a:endParaRPr lang="es-ES" dirty="0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932FDCDA-F96A-C442-8D56-F516953DE06B}"/>
              </a:ext>
            </a:extLst>
          </p:cNvPr>
          <p:cNvGrpSpPr/>
          <p:nvPr/>
        </p:nvGrpSpPr>
        <p:grpSpPr>
          <a:xfrm>
            <a:off x="2989476" y="3311236"/>
            <a:ext cx="7302500" cy="2184400"/>
            <a:chOff x="2032000" y="2413000"/>
            <a:chExt cx="7772400" cy="2336165"/>
          </a:xfrm>
        </p:grpSpPr>
        <p:pic>
          <p:nvPicPr>
            <p:cNvPr id="7" name="Imagen 6" descr="Imagen que contiene naranja, botella, foto, frente&#10;&#10;Descripción generada automáticamente">
              <a:extLst>
                <a:ext uri="{FF2B5EF4-FFF2-40B4-BE49-F238E27FC236}">
                  <a16:creationId xmlns:a16="http://schemas.microsoft.com/office/drawing/2014/main" id="{01FA558F-1E42-2101-949A-AF2D6E05B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2000" y="4317365"/>
              <a:ext cx="2908300" cy="431800"/>
            </a:xfrm>
            <a:prstGeom prst="rect">
              <a:avLst/>
            </a:prstGeom>
          </p:spPr>
        </p:pic>
        <p:pic>
          <p:nvPicPr>
            <p:cNvPr id="9" name="Imagen 8" descr="Imagen que contiene interior, tabla, foto&#10;&#10;Descripción generada automáticamente">
              <a:extLst>
                <a:ext uri="{FF2B5EF4-FFF2-40B4-BE49-F238E27FC236}">
                  <a16:creationId xmlns:a16="http://schemas.microsoft.com/office/drawing/2014/main" id="{FE5F86A6-0A1B-780C-5DC1-8C08CC5DD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32000" y="2413000"/>
              <a:ext cx="7772400" cy="174879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26895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23"/>
    </mc:Choice>
    <mc:Fallback xmlns="">
      <p:transition spd="slow" advTm="53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FA8B26-D556-2349-9D03-FD8A96DD2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7654" y="365125"/>
            <a:ext cx="9426146" cy="1325563"/>
          </a:xfrm>
        </p:spPr>
        <p:txBody>
          <a:bodyPr/>
          <a:lstStyle/>
          <a:p>
            <a:r>
              <a:rPr lang="es-ES" dirty="0"/>
              <a:t>¿Qué hacemos cuando recaen?</a:t>
            </a:r>
          </a:p>
        </p:txBody>
      </p:sp>
      <p:pic>
        <p:nvPicPr>
          <p:cNvPr id="12" name="Imagen 11" descr="Tabla&#10;&#10;Descripción generada automáticamente">
            <a:extLst>
              <a:ext uri="{FF2B5EF4-FFF2-40B4-BE49-F238E27FC236}">
                <a16:creationId xmlns:a16="http://schemas.microsoft.com/office/drawing/2014/main" id="{F3A5FD7A-C831-03C6-AE44-7FFABF347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600" y="1523700"/>
            <a:ext cx="6096000" cy="4778725"/>
          </a:xfrm>
          <a:prstGeom prst="rect">
            <a:avLst/>
          </a:prstGeom>
        </p:spPr>
      </p:pic>
      <p:pic>
        <p:nvPicPr>
          <p:cNvPr id="14" name="Imagen 13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C62E44A7-11CC-3753-2791-9231F50C42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7" t="2703" r="504" b="2703"/>
          <a:stretch/>
        </p:blipFill>
        <p:spPr>
          <a:xfrm>
            <a:off x="2067353" y="2527300"/>
            <a:ext cx="8703129" cy="2603500"/>
          </a:xfrm>
          <a:prstGeom prst="rect">
            <a:avLst/>
          </a:prstGeom>
          <a:ln w="47625">
            <a:solidFill>
              <a:srgbClr val="70C5C8"/>
            </a:solidFill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9999E98-46B1-42A3-90C7-9A197F7FF4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8082" y="2145346"/>
            <a:ext cx="7772400" cy="31889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847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39"/>
    </mc:Choice>
    <mc:Fallback xmlns="">
      <p:transition spd="slow" advTm="65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6902700-3A31-7D56-350E-5E387E9E21CB}"/>
              </a:ext>
            </a:extLst>
          </p:cNvPr>
          <p:cNvSpPr txBox="1">
            <a:spLocks/>
          </p:cNvSpPr>
          <p:nvPr/>
        </p:nvSpPr>
        <p:spPr>
          <a:xfrm>
            <a:off x="8154558" y="2033558"/>
            <a:ext cx="2542422" cy="23237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ctr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Arial" panose="020B0604020202020204" pitchFamily="34" charset="0"/>
                <a:cs typeface="Arial" panose="020B0604020202020204" pitchFamily="34" charset="0"/>
              </a:rPr>
              <a:t>Key secondary endpoints</a:t>
            </a:r>
            <a:r>
              <a:rPr kumimoji="0" lang="en-US" sz="1300" b="1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‡</a:t>
            </a:r>
            <a:r>
              <a:rPr kumimoji="0" lang="en-US" sz="1300" b="1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Arial" panose="020B0604020202020204" pitchFamily="34" charset="0"/>
                <a:cs typeface="Arial" panose="020B0604020202020204" pitchFamily="34" charset="0"/>
              </a:rPr>
              <a:t>§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130175" marR="0" lvl="2" indent="-130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Arial" panose="020B0604020202020204" pitchFamily="34" charset="0"/>
                <a:cs typeface="Arial" panose="020B0604020202020204" pitchFamily="34" charset="0"/>
              </a:rPr>
              <a:t>MFS by BICR, enzalutamide monotherapy vs. </a:t>
            </a:r>
            <a:r>
              <a:rPr lang="en-US" sz="1300" dirty="0">
                <a:solidFill>
                  <a:schemeClr val="tx1"/>
                </a:solidFill>
                <a:ea typeface="Arial" panose="020B0604020202020204" pitchFamily="34" charset="0"/>
                <a:cs typeface="Arial" panose="020B0604020202020204" pitchFamily="34" charset="0"/>
              </a:rPr>
              <a:t>leuprolide acetate alone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130175" marR="0" lvl="2" indent="-130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Arial" panose="020B0604020202020204" pitchFamily="34" charset="0"/>
                <a:cs typeface="Arial" panose="020B0604020202020204" pitchFamily="34" charset="0"/>
              </a:rPr>
              <a:t>Time to PSA progression</a:t>
            </a:r>
          </a:p>
          <a:p>
            <a:pPr marL="130175" marR="0" lvl="2" indent="-130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Arial" panose="020B0604020202020204" pitchFamily="34" charset="0"/>
                <a:cs typeface="Arial" panose="020B0604020202020204" pitchFamily="34" charset="0"/>
              </a:rPr>
              <a:t>Time to first use of new antineoplastic therapy</a:t>
            </a:r>
          </a:p>
          <a:p>
            <a:pPr marL="130175" marR="0" lvl="2" indent="-130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kumimoji="0" lang="en-US" sz="13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Arial" panose="020B0604020202020204" pitchFamily="34" charset="0"/>
                <a:cs typeface="Arial" panose="020B0604020202020204" pitchFamily="34" charset="0"/>
              </a:rPr>
              <a:t>§</a:t>
            </a: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Tx/>
              <a:buNone/>
              <a:tabLst>
                <a:tab pos="457200" algn="l"/>
              </a:tabLst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Arial" panose="020B0604020202020204" pitchFamily="34" charset="0"/>
                <a:cs typeface="Arial" panose="020B0604020202020204" pitchFamily="34" charset="0"/>
              </a:rPr>
              <a:t>Other secondary endpoints: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130175" marR="0" lvl="2" indent="-1301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92640"/>
              </a:buClr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Safety</a:t>
            </a:r>
            <a:r>
              <a:rPr kumimoji="0" lang="en-US" sz="13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Arial" panose="020B0604020202020204" pitchFamily="34" charset="0"/>
                <a:cs typeface="Arial" panose="020B0604020202020204" pitchFamily="34" charset="0"/>
              </a:rPr>
              <a:t>║</a:t>
            </a:r>
            <a:endParaRPr kumimoji="0" lang="en-US" sz="1300" b="0" i="0" u="none" strike="noStrike" kern="1200" cap="none" spc="0" normalizeH="0" baseline="30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5CC8BEA9-ABC8-B140-0336-7C7A31C57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7908" y="2968045"/>
            <a:ext cx="80512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ea typeface="Arial" panose="020B0604020202020204" pitchFamily="34" charset="0"/>
                <a:cs typeface="Arial" panose="020B0604020202020204" pitchFamily="34" charset="0"/>
              </a:rPr>
              <a:t>N=1068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7" name="Ink 2">
                <a:extLst>
                  <a:ext uri="{FF2B5EF4-FFF2-40B4-BE49-F238E27FC236}">
                    <a16:creationId xmlns:a16="http://schemas.microsoft.com/office/drawing/2014/main" id="{3AEEA630-1DF9-758A-9935-A9AC1DBF518E}"/>
                  </a:ext>
                </a:extLst>
              </p14:cNvPr>
              <p14:cNvContentPartPr/>
              <p14:nvPr/>
            </p14:nvContentPartPr>
            <p14:xfrm>
              <a:off x="9089555" y="1178345"/>
              <a:ext cx="346" cy="346"/>
            </p14:xfrm>
          </p:contentPart>
        </mc:Choice>
        <mc:Fallback xmlns="">
          <p:pic>
            <p:nvPicPr>
              <p:cNvPr id="7" name="Ink 2">
                <a:extLst>
                  <a:ext uri="{FF2B5EF4-FFF2-40B4-BE49-F238E27FC236}">
                    <a16:creationId xmlns:a16="http://schemas.microsoft.com/office/drawing/2014/main" id="{3AEEA630-1DF9-758A-9935-A9AC1DBF518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072255" y="1074545"/>
                <a:ext cx="34600" cy="20760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2">
            <a:extLst>
              <a:ext uri="{FF2B5EF4-FFF2-40B4-BE49-F238E27FC236}">
                <a16:creationId xmlns:a16="http://schemas.microsoft.com/office/drawing/2014/main" id="{B2ED1516-57EB-C1DE-E994-62290BC78485}"/>
              </a:ext>
            </a:extLst>
          </p:cNvPr>
          <p:cNvGrpSpPr/>
          <p:nvPr/>
        </p:nvGrpSpPr>
        <p:grpSpPr>
          <a:xfrm>
            <a:off x="8566537" y="763871"/>
            <a:ext cx="346" cy="346"/>
            <a:chOff x="10027294" y="1705348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">
              <p14:nvContentPartPr>
                <p14:cNvPr id="9" name="Ink 5">
                  <a:extLst>
                    <a:ext uri="{FF2B5EF4-FFF2-40B4-BE49-F238E27FC236}">
                      <a16:creationId xmlns:a16="http://schemas.microsoft.com/office/drawing/2014/main" id="{61BC8535-21E8-5B3A-98C5-4FBEF1898D2C}"/>
                    </a:ext>
                  </a:extLst>
                </p14:cNvPr>
                <p14:cNvContentPartPr/>
                <p14:nvPr/>
              </p14:nvContentPartPr>
              <p14:xfrm>
                <a:off x="10027294" y="1705348"/>
                <a:ext cx="360" cy="360"/>
              </p14:xfrm>
            </p:contentPart>
          </mc:Choice>
          <mc:Fallback xmlns="">
            <p:pic>
              <p:nvPicPr>
                <p:cNvPr id="70" name="Ink 5">
                  <a:extLst>
                    <a:ext uri="{FF2B5EF4-FFF2-40B4-BE49-F238E27FC236}">
                      <a16:creationId xmlns:a16="http://schemas.microsoft.com/office/drawing/2014/main" id="{D2F06A37-9396-BEC4-F45A-EE975EE55FB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009294" y="1597348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A85327D-8F6D-5C74-8189-2BFF139CC06D}"/>
                    </a:ext>
                  </a:extLst>
                </p14:cNvPr>
                <p14:cNvContentPartPr/>
                <p14:nvPr/>
              </p14:nvContentPartPr>
              <p14:xfrm>
                <a:off x="10027294" y="1705348"/>
                <a:ext cx="360" cy="360"/>
              </p14:xfrm>
            </p:contentPart>
          </mc:Choice>
          <mc:Fallback xmlns="">
            <p:pic>
              <p:nvPicPr>
                <p:cNvPr id="71" name="Ink 9">
                  <a:extLst>
                    <a:ext uri="{FF2B5EF4-FFF2-40B4-BE49-F238E27FC236}">
                      <a16:creationId xmlns:a16="http://schemas.microsoft.com/office/drawing/2014/main" id="{E9D7542B-09BB-C677-9F83-A86FE577E77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009294" y="1597348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19BD21B3-72CF-8EC3-A8B5-F2A21B57ECC3}"/>
                    </a:ext>
                  </a:extLst>
                </p14:cNvPr>
                <p14:cNvContentPartPr/>
                <p14:nvPr/>
              </p14:nvContentPartPr>
              <p14:xfrm>
                <a:off x="10027294" y="1705348"/>
                <a:ext cx="360" cy="360"/>
              </p14:xfrm>
            </p:contentPart>
          </mc:Choice>
          <mc:Fallback xmlns="">
            <p:pic>
              <p:nvPicPr>
                <p:cNvPr id="72" name="Ink 10">
                  <a:extLst>
                    <a:ext uri="{FF2B5EF4-FFF2-40B4-BE49-F238E27FC236}">
                      <a16:creationId xmlns:a16="http://schemas.microsoft.com/office/drawing/2014/main" id="{6B9DD9CF-CF51-3E1D-0BE6-15C5A4023AC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009294" y="1597348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4CDF862-8DC3-0FCA-1C0D-2FC004EC04B8}"/>
                    </a:ext>
                  </a:extLst>
                </p14:cNvPr>
                <p14:cNvContentPartPr/>
                <p14:nvPr/>
              </p14:nvContentPartPr>
              <p14:xfrm>
                <a:off x="10027294" y="1705348"/>
                <a:ext cx="360" cy="360"/>
              </p14:xfrm>
            </p:contentPart>
          </mc:Choice>
          <mc:Fallback xmlns="">
            <p:pic>
              <p:nvPicPr>
                <p:cNvPr id="73" name="Ink 11">
                  <a:extLst>
                    <a:ext uri="{FF2B5EF4-FFF2-40B4-BE49-F238E27FC236}">
                      <a16:creationId xmlns:a16="http://schemas.microsoft.com/office/drawing/2014/main" id="{560BBE39-3E5B-0E1C-AF4F-3C28BFFC743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009294" y="1597348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13" name="Ink 2">
                <a:extLst>
                  <a:ext uri="{FF2B5EF4-FFF2-40B4-BE49-F238E27FC236}">
                    <a16:creationId xmlns:a16="http://schemas.microsoft.com/office/drawing/2014/main" id="{7C2DF111-E1B7-4912-E438-CF15EE27A925}"/>
                  </a:ext>
                </a:extLst>
              </p14:cNvPr>
              <p14:cNvContentPartPr/>
              <p14:nvPr/>
            </p14:nvContentPartPr>
            <p14:xfrm>
              <a:off x="7623481" y="3783067"/>
              <a:ext cx="346" cy="346"/>
            </p14:xfrm>
          </p:contentPart>
        </mc:Choice>
        <mc:Fallback xmlns="">
          <p:pic>
            <p:nvPicPr>
              <p:cNvPr id="13" name="Ink 2">
                <a:extLst>
                  <a:ext uri="{FF2B5EF4-FFF2-40B4-BE49-F238E27FC236}">
                    <a16:creationId xmlns:a16="http://schemas.microsoft.com/office/drawing/2014/main" id="{7C2DF111-E1B7-4912-E438-CF15EE27A92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606181" y="3679267"/>
                <a:ext cx="34600" cy="20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">
            <p14:nvContentPartPr>
              <p14:cNvPr id="14" name="Ink 2">
                <a:extLst>
                  <a:ext uri="{FF2B5EF4-FFF2-40B4-BE49-F238E27FC236}">
                    <a16:creationId xmlns:a16="http://schemas.microsoft.com/office/drawing/2014/main" id="{3ABDE1A0-F5F0-46DB-FFD0-E2EA81279C94}"/>
                  </a:ext>
                </a:extLst>
              </p14:cNvPr>
              <p14:cNvContentPartPr/>
              <p14:nvPr/>
            </p14:nvContentPartPr>
            <p14:xfrm>
              <a:off x="7614147" y="2164924"/>
              <a:ext cx="346" cy="346"/>
            </p14:xfrm>
          </p:contentPart>
        </mc:Choice>
        <mc:Fallback xmlns="">
          <p:pic>
            <p:nvPicPr>
              <p:cNvPr id="14" name="Ink 2">
                <a:extLst>
                  <a:ext uri="{FF2B5EF4-FFF2-40B4-BE49-F238E27FC236}">
                    <a16:creationId xmlns:a16="http://schemas.microsoft.com/office/drawing/2014/main" id="{3ABDE1A0-F5F0-46DB-FFD0-E2EA81279C9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596847" y="2061124"/>
                <a:ext cx="34600" cy="207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2">
            <a:extLst>
              <a:ext uri="{FF2B5EF4-FFF2-40B4-BE49-F238E27FC236}">
                <a16:creationId xmlns:a16="http://schemas.microsoft.com/office/drawing/2014/main" id="{85C61481-EE96-9AA1-A608-402C093640B6}"/>
              </a:ext>
            </a:extLst>
          </p:cNvPr>
          <p:cNvGrpSpPr/>
          <p:nvPr/>
        </p:nvGrpSpPr>
        <p:grpSpPr>
          <a:xfrm>
            <a:off x="9306410" y="676451"/>
            <a:ext cx="88922" cy="99302"/>
            <a:chOff x="10787974" y="1612828"/>
            <a:chExt cx="92520" cy="1033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94C145E2-5752-5B8A-DDD8-F6AB67620A96}"/>
                    </a:ext>
                  </a:extLst>
                </p14:cNvPr>
                <p14:cNvContentPartPr/>
                <p14:nvPr/>
              </p14:nvContentPartPr>
              <p14:xfrm>
                <a:off x="10787974" y="1705348"/>
                <a:ext cx="360" cy="360"/>
              </p14:xfrm>
            </p:contentPart>
          </mc:Choice>
          <mc:Fallback xmlns="">
            <p:pic>
              <p:nvPicPr>
                <p:cNvPr id="77" name="Ink 15">
                  <a:extLst>
                    <a:ext uri="{FF2B5EF4-FFF2-40B4-BE49-F238E27FC236}">
                      <a16:creationId xmlns:a16="http://schemas.microsoft.com/office/drawing/2014/main" id="{49B7F898-FC50-3EF7-DE8F-CA7D5213535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769974" y="1597348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7439660-2F97-5CFD-F205-F5108861FD55}"/>
                    </a:ext>
                  </a:extLst>
                </p14:cNvPr>
                <p14:cNvContentPartPr/>
                <p14:nvPr/>
              </p14:nvContentPartPr>
              <p14:xfrm>
                <a:off x="10797694" y="1684828"/>
                <a:ext cx="360" cy="360"/>
              </p14:xfrm>
            </p:contentPart>
          </mc:Choice>
          <mc:Fallback xmlns="">
            <p:pic>
              <p:nvPicPr>
                <p:cNvPr id="78" name="Ink 16">
                  <a:extLst>
                    <a:ext uri="{FF2B5EF4-FFF2-40B4-BE49-F238E27FC236}">
                      <a16:creationId xmlns:a16="http://schemas.microsoft.com/office/drawing/2014/main" id="{AE97548F-0D42-4374-9F47-911559EEED4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779694" y="1576828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EF570A5-2338-54CA-26BE-1235B7E3D449}"/>
                    </a:ext>
                  </a:extLst>
                </p14:cNvPr>
                <p14:cNvContentPartPr/>
                <p14:nvPr/>
              </p14:nvContentPartPr>
              <p14:xfrm>
                <a:off x="10839094" y="1612828"/>
                <a:ext cx="360" cy="360"/>
              </p14:xfrm>
            </p:contentPart>
          </mc:Choice>
          <mc:Fallback xmlns="">
            <p:pic>
              <p:nvPicPr>
                <p:cNvPr id="79" name="Ink 17">
                  <a:extLst>
                    <a:ext uri="{FF2B5EF4-FFF2-40B4-BE49-F238E27FC236}">
                      <a16:creationId xmlns:a16="http://schemas.microsoft.com/office/drawing/2014/main" id="{C0848D6C-37A8-6661-1C3A-7B4D644AA8C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821094" y="1504828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456852E-0A81-4949-ACA8-3458B647932A}"/>
                    </a:ext>
                  </a:extLst>
                </p14:cNvPr>
                <p14:cNvContentPartPr/>
                <p14:nvPr/>
              </p14:nvContentPartPr>
              <p14:xfrm>
                <a:off x="10880134" y="1715788"/>
                <a:ext cx="360" cy="360"/>
              </p14:xfrm>
            </p:contentPart>
          </mc:Choice>
          <mc:Fallback xmlns="">
            <p:pic>
              <p:nvPicPr>
                <p:cNvPr id="80" name="Ink 18">
                  <a:extLst>
                    <a:ext uri="{FF2B5EF4-FFF2-40B4-BE49-F238E27FC236}">
                      <a16:creationId xmlns:a16="http://schemas.microsoft.com/office/drawing/2014/main" id="{1AC7E2E6-5B3E-3E52-6C5E-7C6005462E3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862134" y="1607788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4">
            <p14:nvContentPartPr>
              <p14:cNvPr id="20" name="Ink 2">
                <a:extLst>
                  <a:ext uri="{FF2B5EF4-FFF2-40B4-BE49-F238E27FC236}">
                    <a16:creationId xmlns:a16="http://schemas.microsoft.com/office/drawing/2014/main" id="{CAEF6C70-2B3E-0CC8-50CB-7E0006A68AF9}"/>
                  </a:ext>
                </a:extLst>
              </p14:cNvPr>
              <p14:cNvContentPartPr/>
              <p14:nvPr/>
            </p14:nvContentPartPr>
            <p14:xfrm>
              <a:off x="5394171" y="3338864"/>
              <a:ext cx="346" cy="346"/>
            </p14:xfrm>
          </p:contentPart>
        </mc:Choice>
        <mc:Fallback xmlns="">
          <p:pic>
            <p:nvPicPr>
              <p:cNvPr id="20" name="Ink 2">
                <a:extLst>
                  <a:ext uri="{FF2B5EF4-FFF2-40B4-BE49-F238E27FC236}">
                    <a16:creationId xmlns:a16="http://schemas.microsoft.com/office/drawing/2014/main" id="{CAEF6C70-2B3E-0CC8-50CB-7E0006A68AF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376871" y="3235064"/>
                <a:ext cx="34600" cy="207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">
            <a:extLst>
              <a:ext uri="{FF2B5EF4-FFF2-40B4-BE49-F238E27FC236}">
                <a16:creationId xmlns:a16="http://schemas.microsoft.com/office/drawing/2014/main" id="{C9BC4425-5020-0EF9-606E-6FB86D60DEEC}"/>
              </a:ext>
            </a:extLst>
          </p:cNvPr>
          <p:cNvGrpSpPr/>
          <p:nvPr/>
        </p:nvGrpSpPr>
        <p:grpSpPr>
          <a:xfrm>
            <a:off x="4575247" y="1355680"/>
            <a:ext cx="346" cy="346"/>
            <a:chOff x="5578774" y="2321668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02EBBB01-978B-4DEE-4090-5AAF5379642D}"/>
                    </a:ext>
                  </a:extLst>
                </p14:cNvPr>
                <p14:cNvContentPartPr/>
                <p14:nvPr/>
              </p14:nvContentPartPr>
              <p14:xfrm>
                <a:off x="5578774" y="2321668"/>
                <a:ext cx="360" cy="360"/>
              </p14:xfrm>
            </p:contentPart>
          </mc:Choice>
          <mc:Fallback xmlns="">
            <p:pic>
              <p:nvPicPr>
                <p:cNvPr id="83" name="Ink 21">
                  <a:extLst>
                    <a:ext uri="{FF2B5EF4-FFF2-40B4-BE49-F238E27FC236}">
                      <a16:creationId xmlns:a16="http://schemas.microsoft.com/office/drawing/2014/main" id="{DDA3CC5D-BA49-0927-9C42-FBC0049C632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560774" y="2213668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DD2900F-A497-9D7D-3484-417379F79662}"/>
                    </a:ext>
                  </a:extLst>
                </p14:cNvPr>
                <p14:cNvContentPartPr/>
                <p14:nvPr/>
              </p14:nvContentPartPr>
              <p14:xfrm>
                <a:off x="5578774" y="2321668"/>
                <a:ext cx="360" cy="360"/>
              </p14:xfrm>
            </p:contentPart>
          </mc:Choice>
          <mc:Fallback xmlns="">
            <p:pic>
              <p:nvPicPr>
                <p:cNvPr id="84" name="Ink 22">
                  <a:extLst>
                    <a:ext uri="{FF2B5EF4-FFF2-40B4-BE49-F238E27FC236}">
                      <a16:creationId xmlns:a16="http://schemas.microsoft.com/office/drawing/2014/main" id="{3FA83431-090C-524D-2D6B-A80708310B5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560774" y="2213668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">
            <a:extLst>
              <a:ext uri="{FF2B5EF4-FFF2-40B4-BE49-F238E27FC236}">
                <a16:creationId xmlns:a16="http://schemas.microsoft.com/office/drawing/2014/main" id="{E37B7F19-2EFA-0651-D86B-42776C2583D3}"/>
              </a:ext>
            </a:extLst>
          </p:cNvPr>
          <p:cNvGrpSpPr/>
          <p:nvPr/>
        </p:nvGrpSpPr>
        <p:grpSpPr>
          <a:xfrm>
            <a:off x="4545519" y="3496495"/>
            <a:ext cx="346" cy="346"/>
            <a:chOff x="5547814" y="4551148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1462D4D-DE07-AAF1-4125-743B8BBFC973}"/>
                    </a:ext>
                  </a:extLst>
                </p14:cNvPr>
                <p14:cNvContentPartPr/>
                <p14:nvPr/>
              </p14:nvContentPartPr>
              <p14:xfrm>
                <a:off x="5547814" y="4551148"/>
                <a:ext cx="360" cy="360"/>
              </p14:xfrm>
            </p:contentPart>
          </mc:Choice>
          <mc:Fallback xmlns="">
            <p:pic>
              <p:nvPicPr>
                <p:cNvPr id="86" name="Ink 24">
                  <a:extLst>
                    <a:ext uri="{FF2B5EF4-FFF2-40B4-BE49-F238E27FC236}">
                      <a16:creationId xmlns:a16="http://schemas.microsoft.com/office/drawing/2014/main" id="{5D000B53-5DD7-2732-39F5-C6E8A01CD12B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529814" y="4443148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FD81A85-4B26-2CA3-5ED1-0CDE79AC1080}"/>
                    </a:ext>
                  </a:extLst>
                </p14:cNvPr>
                <p14:cNvContentPartPr/>
                <p14:nvPr/>
              </p14:nvContentPartPr>
              <p14:xfrm>
                <a:off x="5547814" y="4551148"/>
                <a:ext cx="360" cy="360"/>
              </p14:xfrm>
            </p:contentPart>
          </mc:Choice>
          <mc:Fallback xmlns="">
            <p:pic>
              <p:nvPicPr>
                <p:cNvPr id="87" name="Ink 25">
                  <a:extLst>
                    <a:ext uri="{FF2B5EF4-FFF2-40B4-BE49-F238E27FC236}">
                      <a16:creationId xmlns:a16="http://schemas.microsoft.com/office/drawing/2014/main" id="{48F07D64-8FEE-7EE1-435E-97E4E1D7117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529814" y="4443148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8E393E0D-5EBF-A245-187F-9350B1448796}"/>
                    </a:ext>
                  </a:extLst>
                </p14:cNvPr>
                <p14:cNvContentPartPr/>
                <p14:nvPr/>
              </p14:nvContentPartPr>
              <p14:xfrm>
                <a:off x="5547814" y="4551148"/>
                <a:ext cx="360" cy="360"/>
              </p14:xfrm>
            </p:contentPart>
          </mc:Choice>
          <mc:Fallback xmlns="">
            <p:pic>
              <p:nvPicPr>
                <p:cNvPr id="88" name="Ink 26">
                  <a:extLst>
                    <a:ext uri="{FF2B5EF4-FFF2-40B4-BE49-F238E27FC236}">
                      <a16:creationId xmlns:a16="http://schemas.microsoft.com/office/drawing/2014/main" id="{5C6A4DBC-4F9D-1001-5B73-F58C480374D9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529814" y="4443148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0A15DB94-127B-8D38-34D9-DEDD4068FFF7}"/>
                    </a:ext>
                  </a:extLst>
                </p14:cNvPr>
                <p14:cNvContentPartPr/>
                <p14:nvPr/>
              </p14:nvContentPartPr>
              <p14:xfrm>
                <a:off x="5547814" y="4551148"/>
                <a:ext cx="360" cy="360"/>
              </p14:xfrm>
            </p:contentPart>
          </mc:Choice>
          <mc:Fallback xmlns="">
            <p:pic>
              <p:nvPicPr>
                <p:cNvPr id="89" name="Ink 27">
                  <a:extLst>
                    <a:ext uri="{FF2B5EF4-FFF2-40B4-BE49-F238E27FC236}">
                      <a16:creationId xmlns:a16="http://schemas.microsoft.com/office/drawing/2014/main" id="{5E405527-A7D3-48EE-7C7B-19E0ED6C23D8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529814" y="4443148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9BB7524-69A0-BE5F-BE8B-C8C1548A55CF}"/>
                    </a:ext>
                  </a:extLst>
                </p14:cNvPr>
                <p14:cNvContentPartPr/>
                <p14:nvPr/>
              </p14:nvContentPartPr>
              <p14:xfrm>
                <a:off x="5547814" y="4551148"/>
                <a:ext cx="360" cy="360"/>
              </p14:xfrm>
            </p:contentPart>
          </mc:Choice>
          <mc:Fallback xmlns="">
            <p:pic>
              <p:nvPicPr>
                <p:cNvPr id="90" name="Ink 28">
                  <a:extLst>
                    <a:ext uri="{FF2B5EF4-FFF2-40B4-BE49-F238E27FC236}">
                      <a16:creationId xmlns:a16="http://schemas.microsoft.com/office/drawing/2014/main" id="{086FF39F-5D95-76BB-D004-FEC13A3C68C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529814" y="4443148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5">
            <p14:nvContentPartPr>
              <p14:cNvPr id="30" name="Ink 2">
                <a:extLst>
                  <a:ext uri="{FF2B5EF4-FFF2-40B4-BE49-F238E27FC236}">
                    <a16:creationId xmlns:a16="http://schemas.microsoft.com/office/drawing/2014/main" id="{A6211229-CA05-205D-3DBC-9E280D656FED}"/>
                  </a:ext>
                </a:extLst>
              </p14:cNvPr>
              <p14:cNvContentPartPr/>
              <p14:nvPr/>
            </p14:nvContentPartPr>
            <p14:xfrm>
              <a:off x="10697327" y="2086109"/>
              <a:ext cx="346" cy="346"/>
            </p14:xfrm>
          </p:contentPart>
        </mc:Choice>
        <mc:Fallback xmlns="">
          <p:pic>
            <p:nvPicPr>
              <p:cNvPr id="30" name="Ink 2">
                <a:extLst>
                  <a:ext uri="{FF2B5EF4-FFF2-40B4-BE49-F238E27FC236}">
                    <a16:creationId xmlns:a16="http://schemas.microsoft.com/office/drawing/2014/main" id="{A6211229-CA05-205D-3DBC-9E280D656FE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0680027" y="1982309"/>
                <a:ext cx="34600" cy="20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7">
            <p14:nvContentPartPr>
              <p14:cNvPr id="31" name="Ink 2">
                <a:extLst>
                  <a:ext uri="{FF2B5EF4-FFF2-40B4-BE49-F238E27FC236}">
                    <a16:creationId xmlns:a16="http://schemas.microsoft.com/office/drawing/2014/main" id="{D58F5D63-E2C1-DC99-0E44-71073A9A4C88}"/>
                  </a:ext>
                </a:extLst>
              </p14:cNvPr>
              <p14:cNvContentPartPr/>
              <p14:nvPr/>
            </p14:nvContentPartPr>
            <p14:xfrm>
              <a:off x="5453282" y="3802425"/>
              <a:ext cx="346" cy="346"/>
            </p14:xfrm>
          </p:contentPart>
        </mc:Choice>
        <mc:Fallback xmlns="">
          <p:pic>
            <p:nvPicPr>
              <p:cNvPr id="31" name="Ink 2">
                <a:extLst>
                  <a:ext uri="{FF2B5EF4-FFF2-40B4-BE49-F238E27FC236}">
                    <a16:creationId xmlns:a16="http://schemas.microsoft.com/office/drawing/2014/main" id="{D58F5D63-E2C1-DC99-0E44-71073A9A4C88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435982" y="3698625"/>
                <a:ext cx="34600" cy="20760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2">
            <a:extLst>
              <a:ext uri="{FF2B5EF4-FFF2-40B4-BE49-F238E27FC236}">
                <a16:creationId xmlns:a16="http://schemas.microsoft.com/office/drawing/2014/main" id="{8CB61872-B657-994B-85B3-E683048D14BA}"/>
              </a:ext>
            </a:extLst>
          </p:cNvPr>
          <p:cNvGrpSpPr/>
          <p:nvPr/>
        </p:nvGrpSpPr>
        <p:grpSpPr>
          <a:xfrm>
            <a:off x="7660964" y="2236886"/>
            <a:ext cx="89268" cy="49478"/>
            <a:chOff x="8784214" y="3236424"/>
            <a:chExt cx="92880" cy="514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9">
              <p14:nvContentPartPr>
                <p14:cNvPr id="33" name="Ink 33">
                  <a:extLst>
                    <a:ext uri="{FF2B5EF4-FFF2-40B4-BE49-F238E27FC236}">
                      <a16:creationId xmlns:a16="http://schemas.microsoft.com/office/drawing/2014/main" id="{82463253-931B-2A6B-A26F-2321D36AA144}"/>
                    </a:ext>
                  </a:extLst>
                </p14:cNvPr>
                <p14:cNvContentPartPr/>
                <p14:nvPr/>
              </p14:nvContentPartPr>
              <p14:xfrm>
                <a:off x="8876734" y="3287544"/>
                <a:ext cx="360" cy="360"/>
              </p14:xfrm>
            </p:contentPart>
          </mc:Choice>
          <mc:Fallback xmlns="">
            <p:pic>
              <p:nvPicPr>
                <p:cNvPr id="98" name="Ink 33">
                  <a:extLst>
                    <a:ext uri="{FF2B5EF4-FFF2-40B4-BE49-F238E27FC236}">
                      <a16:creationId xmlns:a16="http://schemas.microsoft.com/office/drawing/2014/main" id="{6A9B9CC6-5045-723A-7AD8-5F87C3C8102C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8858734" y="3179544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1">
              <p14:nvContentPartPr>
                <p14:cNvPr id="34" name="Ink 34">
                  <a:extLst>
                    <a:ext uri="{FF2B5EF4-FFF2-40B4-BE49-F238E27FC236}">
                      <a16:creationId xmlns:a16="http://schemas.microsoft.com/office/drawing/2014/main" id="{8F6A3191-406B-93BA-7534-D0EC94BD5804}"/>
                    </a:ext>
                  </a:extLst>
                </p14:cNvPr>
                <p14:cNvContentPartPr/>
                <p14:nvPr/>
              </p14:nvContentPartPr>
              <p14:xfrm>
                <a:off x="8784214" y="3236424"/>
                <a:ext cx="360" cy="360"/>
              </p14:xfrm>
            </p:contentPart>
          </mc:Choice>
          <mc:Fallback xmlns="">
            <p:pic>
              <p:nvPicPr>
                <p:cNvPr id="99" name="Ink 34">
                  <a:extLst>
                    <a:ext uri="{FF2B5EF4-FFF2-40B4-BE49-F238E27FC236}">
                      <a16:creationId xmlns:a16="http://schemas.microsoft.com/office/drawing/2014/main" id="{AB281C6A-5435-B018-B258-0C8D3DF22A4D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766214" y="3128424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3">
            <p14:nvContentPartPr>
              <p14:cNvPr id="35" name="Ink 32">
                <a:extLst>
                  <a:ext uri="{FF2B5EF4-FFF2-40B4-BE49-F238E27FC236}">
                    <a16:creationId xmlns:a16="http://schemas.microsoft.com/office/drawing/2014/main" id="{714B8AC6-AD58-E50A-F3A8-A4EEE437D14D}"/>
                  </a:ext>
                </a:extLst>
              </p14:cNvPr>
              <p14:cNvContentPartPr/>
              <p14:nvPr/>
            </p14:nvContentPartPr>
            <p14:xfrm>
              <a:off x="7712321" y="1661952"/>
              <a:ext cx="346" cy="346"/>
            </p14:xfrm>
          </p:contentPart>
        </mc:Choice>
        <mc:Fallback xmlns="">
          <p:pic>
            <p:nvPicPr>
              <p:cNvPr id="35" name="Ink 32">
                <a:extLst>
                  <a:ext uri="{FF2B5EF4-FFF2-40B4-BE49-F238E27FC236}">
                    <a16:creationId xmlns:a16="http://schemas.microsoft.com/office/drawing/2014/main" id="{714B8AC6-AD58-E50A-F3A8-A4EEE437D14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695021" y="1558152"/>
                <a:ext cx="34600" cy="207600"/>
              </a:xfrm>
              <a:prstGeom prst="rect">
                <a:avLst/>
              </a:prstGeom>
            </p:spPr>
          </p:pic>
        </mc:Fallback>
      </mc:AlternateContent>
      <p:sp>
        <p:nvSpPr>
          <p:cNvPr id="36" name="TextBox 100">
            <a:extLst>
              <a:ext uri="{FF2B5EF4-FFF2-40B4-BE49-F238E27FC236}">
                <a16:creationId xmlns:a16="http://schemas.microsoft.com/office/drawing/2014/main" id="{58C516EC-4DED-3CBB-5040-B6B1F3B2B80B}"/>
              </a:ext>
            </a:extLst>
          </p:cNvPr>
          <p:cNvSpPr txBox="1"/>
          <p:nvPr/>
        </p:nvSpPr>
        <p:spPr>
          <a:xfrm rot="5400000">
            <a:off x="4173845" y="2431598"/>
            <a:ext cx="3607096" cy="29238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 PSA &lt;0.2 ng/mL at week 36</a:t>
            </a:r>
            <a:endParaRPr kumimoji="0" lang="en-US" sz="1300" b="0" i="0" u="none" strike="noStrike" kern="0" cap="none" spc="0" normalizeH="0" baseline="30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37" name="TextBox 101">
            <a:extLst>
              <a:ext uri="{FF2B5EF4-FFF2-40B4-BE49-F238E27FC236}">
                <a16:creationId xmlns:a16="http://schemas.microsoft.com/office/drawing/2014/main" id="{035789B4-AA98-5BA1-6545-F816BAA0A06A}"/>
              </a:ext>
            </a:extLst>
          </p:cNvPr>
          <p:cNvSpPr txBox="1"/>
          <p:nvPr/>
        </p:nvSpPr>
        <p:spPr>
          <a:xfrm>
            <a:off x="6822646" y="1287092"/>
            <a:ext cx="1186376" cy="13215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Suspend treatment at week 37 Monitor PSA (reinitiate if PSA rises)</a:t>
            </a:r>
            <a:r>
              <a:rPr kumimoji="0" lang="en-US" sz="1300" b="0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†</a:t>
            </a:r>
            <a:endParaRPr kumimoji="0" lang="en-US" sz="13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8" name="TextBox 102">
            <a:extLst>
              <a:ext uri="{FF2B5EF4-FFF2-40B4-BE49-F238E27FC236}">
                <a16:creationId xmlns:a16="http://schemas.microsoft.com/office/drawing/2014/main" id="{2B586DF4-2467-4859-14A7-6968922011EE}"/>
              </a:ext>
            </a:extLst>
          </p:cNvPr>
          <p:cNvSpPr txBox="1"/>
          <p:nvPr/>
        </p:nvSpPr>
        <p:spPr>
          <a:xfrm>
            <a:off x="6822646" y="3216191"/>
            <a:ext cx="1188000" cy="4924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Remain on treatment</a:t>
            </a:r>
          </a:p>
        </p:txBody>
      </p:sp>
      <p:sp>
        <p:nvSpPr>
          <p:cNvPr id="39" name="TextBox 105">
            <a:extLst>
              <a:ext uri="{FF2B5EF4-FFF2-40B4-BE49-F238E27FC236}">
                <a16:creationId xmlns:a16="http://schemas.microsoft.com/office/drawing/2014/main" id="{1BADD101-5DC1-4AEF-BFAD-95FF8255CBEB}"/>
              </a:ext>
            </a:extLst>
          </p:cNvPr>
          <p:cNvSpPr txBox="1"/>
          <p:nvPr/>
        </p:nvSpPr>
        <p:spPr>
          <a:xfrm>
            <a:off x="6862647" y="889759"/>
            <a:ext cx="110799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Week 37</a:t>
            </a:r>
          </a:p>
        </p:txBody>
      </p:sp>
      <p:sp>
        <p:nvSpPr>
          <p:cNvPr id="40" name="TextBox 106">
            <a:extLst>
              <a:ext uri="{FF2B5EF4-FFF2-40B4-BE49-F238E27FC236}">
                <a16:creationId xmlns:a16="http://schemas.microsoft.com/office/drawing/2014/main" id="{CB72A0EE-A577-ED98-8933-C659FF13F500}"/>
              </a:ext>
            </a:extLst>
          </p:cNvPr>
          <p:cNvSpPr txBox="1"/>
          <p:nvPr/>
        </p:nvSpPr>
        <p:spPr>
          <a:xfrm>
            <a:off x="6170583" y="1684914"/>
            <a:ext cx="477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cs typeface="Arial" panose="020B0604020202020204" pitchFamily="34" charset="0"/>
              </a:rPr>
              <a:t>Yes</a:t>
            </a:r>
          </a:p>
        </p:txBody>
      </p:sp>
      <p:sp>
        <p:nvSpPr>
          <p:cNvPr id="41" name="TextBox 107">
            <a:extLst>
              <a:ext uri="{FF2B5EF4-FFF2-40B4-BE49-F238E27FC236}">
                <a16:creationId xmlns:a16="http://schemas.microsoft.com/office/drawing/2014/main" id="{B1913CB7-59F8-8949-1765-FEFEDF65C21B}"/>
              </a:ext>
            </a:extLst>
          </p:cNvPr>
          <p:cNvSpPr txBox="1"/>
          <p:nvPr/>
        </p:nvSpPr>
        <p:spPr>
          <a:xfrm>
            <a:off x="6202419" y="3149150"/>
            <a:ext cx="413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cs typeface="Arial" panose="020B0604020202020204" pitchFamily="34" charset="0"/>
              </a:rPr>
              <a:t>No</a:t>
            </a:r>
          </a:p>
        </p:txBody>
      </p:sp>
      <p:sp>
        <p:nvSpPr>
          <p:cNvPr id="42" name="TextBox 108">
            <a:extLst>
              <a:ext uri="{FF2B5EF4-FFF2-40B4-BE49-F238E27FC236}">
                <a16:creationId xmlns:a16="http://schemas.microsoft.com/office/drawing/2014/main" id="{6E563B1C-5CDD-C813-615A-0068A1C5EC9E}"/>
              </a:ext>
            </a:extLst>
          </p:cNvPr>
          <p:cNvSpPr txBox="1"/>
          <p:nvPr/>
        </p:nvSpPr>
        <p:spPr>
          <a:xfrm>
            <a:off x="8154557" y="802457"/>
            <a:ext cx="2542422" cy="9310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Primary endpoint</a:t>
            </a:r>
            <a:r>
              <a:rPr kumimoji="0" lang="en-US" sz="1300" b="1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‡</a:t>
            </a: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:</a:t>
            </a:r>
          </a:p>
          <a:p>
            <a:pPr marL="0" marR="0" lvl="0" indent="0" defTabSz="914400" eaLnBrk="1" fontAlgn="auto" latinLnBrk="0" hangingPunct="1"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MFS by BICR, enzalutamide + </a:t>
            </a:r>
            <a:r>
              <a:rPr lang="en-US" sz="1300" kern="0" dirty="0">
                <a:cs typeface="Arial" panose="020B0604020202020204" pitchFamily="34" charset="0"/>
              </a:rPr>
              <a:t>leuprolide acetate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vs. leuprolide acetate alone</a:t>
            </a:r>
          </a:p>
        </p:txBody>
      </p:sp>
      <p:cxnSp>
        <p:nvCxnSpPr>
          <p:cNvPr id="44" name="Connector: Elbow 120">
            <a:extLst>
              <a:ext uri="{FF2B5EF4-FFF2-40B4-BE49-F238E27FC236}">
                <a16:creationId xmlns:a16="http://schemas.microsoft.com/office/drawing/2014/main" id="{B613CE76-9CB0-A599-8035-0E09E14DBE7E}"/>
              </a:ext>
            </a:extLst>
          </p:cNvPr>
          <p:cNvCxnSpPr>
            <a:cxnSpLocks/>
            <a:stCxn id="52" idx="6"/>
            <a:endCxn id="51" idx="1"/>
          </p:cNvCxnSpPr>
          <p:nvPr/>
        </p:nvCxnSpPr>
        <p:spPr>
          <a:xfrm flipV="1">
            <a:off x="2884793" y="1287091"/>
            <a:ext cx="636463" cy="1373458"/>
          </a:xfrm>
          <a:prstGeom prst="bentConnector3">
            <a:avLst>
              <a:gd name="adj1" fmla="val 50000"/>
            </a:avLst>
          </a:prstGeom>
          <a:ln w="19050" cap="sq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Elbow 122">
            <a:extLst>
              <a:ext uri="{FF2B5EF4-FFF2-40B4-BE49-F238E27FC236}">
                <a16:creationId xmlns:a16="http://schemas.microsoft.com/office/drawing/2014/main" id="{EBA6725C-C8A2-2448-E9A5-5742A46BFBFC}"/>
              </a:ext>
            </a:extLst>
          </p:cNvPr>
          <p:cNvCxnSpPr>
            <a:cxnSpLocks/>
            <a:stCxn id="52" idx="6"/>
            <a:endCxn id="50" idx="1"/>
          </p:cNvCxnSpPr>
          <p:nvPr/>
        </p:nvCxnSpPr>
        <p:spPr>
          <a:xfrm>
            <a:off x="2884793" y="2660549"/>
            <a:ext cx="647035" cy="1251067"/>
          </a:xfrm>
          <a:prstGeom prst="bentConnector3">
            <a:avLst>
              <a:gd name="adj1" fmla="val 50000"/>
            </a:avLst>
          </a:prstGeom>
          <a:ln w="19050" cap="sq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124">
            <a:extLst>
              <a:ext uri="{FF2B5EF4-FFF2-40B4-BE49-F238E27FC236}">
                <a16:creationId xmlns:a16="http://schemas.microsoft.com/office/drawing/2014/main" id="{EE0F4BBE-B0D7-2ED1-68FD-D827F2471FFA}"/>
              </a:ext>
            </a:extLst>
          </p:cNvPr>
          <p:cNvCxnSpPr>
            <a:cxnSpLocks/>
          </p:cNvCxnSpPr>
          <p:nvPr/>
        </p:nvCxnSpPr>
        <p:spPr>
          <a:xfrm>
            <a:off x="3195515" y="2659790"/>
            <a:ext cx="341564" cy="0"/>
          </a:xfrm>
          <a:prstGeom prst="line">
            <a:avLst/>
          </a:prstGeom>
          <a:ln w="19050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132">
            <a:extLst>
              <a:ext uri="{FF2B5EF4-FFF2-40B4-BE49-F238E27FC236}">
                <a16:creationId xmlns:a16="http://schemas.microsoft.com/office/drawing/2014/main" id="{1F5B637E-A28B-912E-43C0-00329924D1E5}"/>
              </a:ext>
            </a:extLst>
          </p:cNvPr>
          <p:cNvCxnSpPr>
            <a:cxnSpLocks/>
          </p:cNvCxnSpPr>
          <p:nvPr/>
        </p:nvCxnSpPr>
        <p:spPr>
          <a:xfrm>
            <a:off x="6123587" y="1992691"/>
            <a:ext cx="699059" cy="0"/>
          </a:xfrm>
          <a:prstGeom prst="line">
            <a:avLst/>
          </a:prstGeom>
          <a:ln w="19050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133">
            <a:extLst>
              <a:ext uri="{FF2B5EF4-FFF2-40B4-BE49-F238E27FC236}">
                <a16:creationId xmlns:a16="http://schemas.microsoft.com/office/drawing/2014/main" id="{99128016-8B90-2179-6D67-C5226D064768}"/>
              </a:ext>
            </a:extLst>
          </p:cNvPr>
          <p:cNvCxnSpPr>
            <a:cxnSpLocks/>
          </p:cNvCxnSpPr>
          <p:nvPr/>
        </p:nvCxnSpPr>
        <p:spPr>
          <a:xfrm>
            <a:off x="6123587" y="3462412"/>
            <a:ext cx="699059" cy="0"/>
          </a:xfrm>
          <a:prstGeom prst="line">
            <a:avLst/>
          </a:prstGeom>
          <a:ln w="19050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AutoShape 13">
            <a:extLst>
              <a:ext uri="{FF2B5EF4-FFF2-40B4-BE49-F238E27FC236}">
                <a16:creationId xmlns:a16="http://schemas.microsoft.com/office/drawing/2014/main" id="{420E7F2D-393B-660A-78D9-558CB2C33A1F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3540335" y="2248200"/>
            <a:ext cx="2178000" cy="830997"/>
          </a:xfrm>
          <a:prstGeom prst="rect">
            <a:avLst/>
          </a:prstGeom>
          <a:solidFill>
            <a:srgbClr val="61B5E5"/>
          </a:solidFill>
          <a:ln w="0" algn="ctr">
            <a:noFill/>
            <a:miter lim="800000"/>
            <a:headEnd/>
            <a:tailEnd/>
          </a:ln>
        </p:spPr>
        <p:txBody>
          <a:bodyPr lIns="45720" rIns="45720" anchor="ctr">
            <a:noAutofit/>
          </a:bodyPr>
          <a:lstStyle/>
          <a:p>
            <a:pPr marL="0" marR="0" lvl="0" indent="0" algn="ctr" defTabSz="85883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" panose="020B0604020202020204" pitchFamily="34" charset="0"/>
                <a:cs typeface="Arial" panose="020B0604020202020204" pitchFamily="34" charset="0"/>
              </a:rPr>
              <a:t>Placebo + </a:t>
            </a:r>
            <a:r>
              <a:rPr lang="en-US" sz="1200" b="1" kern="0" dirty="0">
                <a:solidFill>
                  <a:prstClr val="white"/>
                </a:solidFill>
                <a:ea typeface="Arial" panose="020B0604020202020204" pitchFamily="34" charset="0"/>
                <a:cs typeface="Arial" panose="020B0604020202020204" pitchFamily="34" charset="0"/>
              </a:rPr>
              <a:t>leuprolide acetate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" panose="020B0604020202020204" pitchFamily="34" charset="0"/>
                <a:cs typeface="Arial" panose="020B0604020202020204" pitchFamily="34" charset="0"/>
              </a:rPr>
              <a:t>22.5 mg IM/q12w)</a:t>
            </a:r>
          </a:p>
          <a:p>
            <a:pPr marL="0" marR="0" lvl="0" indent="0" algn="ctr" defTabSz="85883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" panose="020B0604020202020204" pitchFamily="34" charset="0"/>
                <a:cs typeface="Arial" panose="020B0604020202020204" pitchFamily="34" charset="0"/>
              </a:rPr>
              <a:t>n=358</a:t>
            </a:r>
          </a:p>
          <a:p>
            <a:pPr marL="0" marR="0" lvl="0" indent="0" algn="ctr" defTabSz="85883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0" dirty="0">
                <a:solidFill>
                  <a:prstClr val="white"/>
                </a:solidFill>
                <a:ea typeface="Arial" panose="020B0604020202020204" pitchFamily="34" charset="0"/>
                <a:cs typeface="Arial" panose="020B0604020202020204" pitchFamily="34" charset="0"/>
              </a:rPr>
              <a:t>Blinded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AutoShape 13">
            <a:extLst>
              <a:ext uri="{FF2B5EF4-FFF2-40B4-BE49-F238E27FC236}">
                <a16:creationId xmlns:a16="http://schemas.microsoft.com/office/drawing/2014/main" id="{94EECFBD-B030-B5A5-AB21-4D2A40CAD708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3531828" y="3465961"/>
            <a:ext cx="2178000" cy="891310"/>
          </a:xfrm>
          <a:prstGeom prst="rect">
            <a:avLst/>
          </a:prstGeom>
          <a:solidFill>
            <a:srgbClr val="C81E36"/>
          </a:solidFill>
          <a:ln w="0" algn="ctr">
            <a:noFill/>
            <a:miter lim="800000"/>
            <a:headEnd/>
            <a:tailEnd/>
          </a:ln>
        </p:spPr>
        <p:txBody>
          <a:bodyPr anchor="ctr" anchorCtr="1">
            <a:noAutofit/>
          </a:bodyPr>
          <a:lstStyle/>
          <a:p>
            <a:pPr marL="0" marR="0" lvl="0" indent="0" algn="ctr" defTabSz="82073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3188" algn="l"/>
              </a:tabLst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" panose="020B0604020202020204" pitchFamily="34" charset="0"/>
                <a:cs typeface="Arial" panose="020B0604020202020204" pitchFamily="34" charset="0"/>
              </a:rPr>
              <a:t>Enzalutamide monotherapy (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" panose="020B0604020202020204" pitchFamily="34" charset="0"/>
                <a:cs typeface="Arial" panose="020B0604020202020204" pitchFamily="34" charset="0"/>
              </a:rPr>
              <a:t>160 mg oral qd)</a:t>
            </a:r>
          </a:p>
          <a:p>
            <a:pPr marL="0" marR="0" lvl="0" indent="0" algn="ctr" defTabSz="82073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3188" algn="l"/>
              </a:tabLst>
              <a:defRPr/>
            </a:pPr>
            <a:r>
              <a:rPr lang="en-US" altLang="ja-JP" sz="1200" b="1" kern="0" dirty="0">
                <a:solidFill>
                  <a:prstClr val="white"/>
                </a:solidFill>
                <a:cs typeface="Arial" panose="020B0604020202020204" pitchFamily="34" charset="0"/>
              </a:rPr>
              <a:t>n</a:t>
            </a:r>
            <a:r>
              <a:rPr kumimoji="0" lang="en-US" altLang="ja-JP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=355</a:t>
            </a:r>
          </a:p>
          <a:p>
            <a:pPr marL="0" marR="0" lvl="0" indent="0" algn="ctr" defTabSz="820738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3188" algn="l"/>
              </a:tabLst>
              <a:defRPr/>
            </a:pPr>
            <a:r>
              <a:rPr kumimoji="0" lang="en-US" altLang="ja-JP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Arial" panose="020B0604020202020204" pitchFamily="34" charset="0"/>
                <a:cs typeface="Arial" panose="020B0604020202020204" pitchFamily="34" charset="0"/>
              </a:rPr>
              <a:t>Open label</a:t>
            </a:r>
          </a:p>
        </p:txBody>
      </p:sp>
      <p:sp>
        <p:nvSpPr>
          <p:cNvPr id="51" name="AutoShape 13">
            <a:extLst>
              <a:ext uri="{FF2B5EF4-FFF2-40B4-BE49-F238E27FC236}">
                <a16:creationId xmlns:a16="http://schemas.microsoft.com/office/drawing/2014/main" id="{A4AB5A6D-23D3-37DD-DD5C-398BACD23418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3521256" y="779259"/>
            <a:ext cx="2178000" cy="1015663"/>
          </a:xfrm>
          <a:prstGeom prst="rect">
            <a:avLst/>
          </a:prstGeom>
          <a:solidFill>
            <a:srgbClr val="ED8B00"/>
          </a:solidFill>
          <a:ln w="0" algn="ctr">
            <a:noFill/>
            <a:miter lim="800000"/>
            <a:headEnd/>
            <a:tailEnd/>
          </a:ln>
        </p:spPr>
        <p:txBody>
          <a:bodyPr lIns="45720" rIns="45720" anchor="ctr">
            <a:noAutofit/>
          </a:bodyPr>
          <a:lstStyle/>
          <a:p>
            <a:pPr algn="ctr" defTabSz="85883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prstClr val="white"/>
                </a:solidFill>
                <a:ea typeface="Arial" panose="020B0604020202020204" pitchFamily="34" charset="0"/>
                <a:cs typeface="Arial" panose="020B0604020202020204" pitchFamily="34" charset="0"/>
              </a:rPr>
              <a:t>Enzalutamide (</a:t>
            </a:r>
            <a:r>
              <a:rPr lang="en-US" sz="1000" b="1" kern="0" dirty="0">
                <a:solidFill>
                  <a:prstClr val="white"/>
                </a:solidFill>
                <a:ea typeface="Arial" panose="020B0604020202020204" pitchFamily="34" charset="0"/>
                <a:cs typeface="Arial" panose="020B0604020202020204" pitchFamily="34" charset="0"/>
              </a:rPr>
              <a:t>160 mg oral qd) </a:t>
            </a:r>
            <a:r>
              <a:rPr lang="en-US" sz="1200" b="1" kern="0" dirty="0">
                <a:solidFill>
                  <a:prstClr val="white"/>
                </a:solidFill>
                <a:ea typeface="Arial" panose="020B0604020202020204" pitchFamily="34" charset="0"/>
                <a:cs typeface="Arial" panose="020B0604020202020204" pitchFamily="34" charset="0"/>
              </a:rPr>
              <a:t>+ leuprolide acetate</a:t>
            </a:r>
            <a:br>
              <a:rPr lang="en-US" sz="1200" b="1" kern="0" dirty="0">
                <a:solidFill>
                  <a:prstClr val="white"/>
                </a:solidFill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kern="0" dirty="0">
                <a:solidFill>
                  <a:prstClr val="white"/>
                </a:solidFill>
                <a:ea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000" b="1" kern="0" dirty="0">
                <a:solidFill>
                  <a:prstClr val="white"/>
                </a:solidFill>
                <a:ea typeface="Arial" panose="020B0604020202020204" pitchFamily="34" charset="0"/>
                <a:cs typeface="Arial" panose="020B0604020202020204" pitchFamily="34" charset="0"/>
              </a:rPr>
              <a:t>22.5 mg IM/q12w)</a:t>
            </a:r>
          </a:p>
          <a:p>
            <a:pPr algn="ctr" defTabSz="85883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prstClr val="white"/>
                </a:solidFill>
                <a:ea typeface="Arial" panose="020B0604020202020204" pitchFamily="34" charset="0"/>
                <a:cs typeface="Arial" panose="020B0604020202020204" pitchFamily="34" charset="0"/>
              </a:rPr>
              <a:t>n=355</a:t>
            </a:r>
          </a:p>
          <a:p>
            <a:pPr algn="ctr" defTabSz="85883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kern="0" dirty="0">
                <a:solidFill>
                  <a:prstClr val="white"/>
                </a:solidFill>
                <a:ea typeface="Arial" panose="020B0604020202020204" pitchFamily="34" charset="0"/>
                <a:cs typeface="Arial" panose="020B0604020202020204" pitchFamily="34" charset="0"/>
              </a:rPr>
              <a:t>Blinded</a:t>
            </a:r>
          </a:p>
        </p:txBody>
      </p:sp>
      <p:sp>
        <p:nvSpPr>
          <p:cNvPr id="52" name="Oval 115">
            <a:extLst>
              <a:ext uri="{FF2B5EF4-FFF2-40B4-BE49-F238E27FC236}">
                <a16:creationId xmlns:a16="http://schemas.microsoft.com/office/drawing/2014/main" id="{438A523D-55A2-0522-F363-575A2BBEE8ED}"/>
              </a:ext>
            </a:extLst>
          </p:cNvPr>
          <p:cNvSpPr/>
          <p:nvPr/>
        </p:nvSpPr>
        <p:spPr bwMode="auto">
          <a:xfrm>
            <a:off x="2299721" y="2368013"/>
            <a:ext cx="585072" cy="58507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lIns="0" rIns="0" rtlCol="0" anchor="ctr">
            <a:noAutofit/>
          </a:bodyPr>
          <a:lstStyle/>
          <a:p>
            <a:pPr algn="ctr"/>
            <a:r>
              <a:rPr lang="en-US" sz="1600" b="1" kern="0" dirty="0"/>
              <a:t>R</a:t>
            </a:r>
          </a:p>
          <a:p>
            <a:pPr algn="ctr"/>
            <a:r>
              <a:rPr lang="en-US" sz="1300" kern="0" dirty="0"/>
              <a:t>1:1:1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60A9674E-C123-8E84-332D-9F13DA5B4027}"/>
              </a:ext>
            </a:extLst>
          </p:cNvPr>
          <p:cNvSpPr txBox="1"/>
          <p:nvPr/>
        </p:nvSpPr>
        <p:spPr>
          <a:xfrm>
            <a:off x="1822153" y="4632743"/>
            <a:ext cx="43484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Recaída alto </a:t>
            </a:r>
            <a:r>
              <a:rPr lang="es-ES" sz="2400" dirty="0" err="1"/>
              <a:t>Rº</a:t>
            </a:r>
            <a:endParaRPr lang="es-ES" sz="2400" dirty="0"/>
          </a:p>
          <a:p>
            <a:pPr marL="285750" indent="-285750">
              <a:buFontTx/>
              <a:buChar char="-"/>
            </a:pPr>
            <a:r>
              <a:rPr lang="en-US" sz="2400" kern="0" dirty="0">
                <a:ea typeface="Arial" panose="020B0604020202020204" pitchFamily="34" charset="0"/>
                <a:cs typeface="Arial" panose="020B0604020202020204" pitchFamily="34" charset="0"/>
              </a:rPr>
              <a:t>PSA ≥0,</a:t>
            </a:r>
            <a:r>
              <a:rPr lang="en-US" sz="2400" kern="0" dirty="0">
                <a:cs typeface="Arial" panose="020B0604020202020204" pitchFamily="34" charset="0"/>
              </a:rPr>
              <a:t>1 (</a:t>
            </a:r>
            <a:r>
              <a:rPr lang="en-US" sz="2400" kern="0" dirty="0" err="1">
                <a:cs typeface="Arial" panose="020B0604020202020204" pitchFamily="34" charset="0"/>
              </a:rPr>
              <a:t>qx</a:t>
            </a:r>
            <a:r>
              <a:rPr lang="en-US" sz="2400" kern="0" dirty="0">
                <a:cs typeface="Arial" panose="020B0604020202020204" pitchFamily="34" charset="0"/>
              </a:rPr>
              <a:t>) / 2+nadir (RT)</a:t>
            </a:r>
          </a:p>
          <a:p>
            <a:pPr marL="285750" indent="-285750">
              <a:buFontTx/>
              <a:buChar char="-"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Arial" panose="020B0604020202020204" pitchFamily="34" charset="0"/>
                <a:cs typeface="Arial" panose="020B0604020202020204" pitchFamily="34" charset="0"/>
              </a:rPr>
              <a:t>PSADT ≤9 m</a:t>
            </a:r>
          </a:p>
          <a:p>
            <a:pPr marL="285750" indent="-285750">
              <a:buFontTx/>
              <a:buChar char="-"/>
            </a:pPr>
            <a:r>
              <a:rPr lang="en-US" sz="2400" kern="0" dirty="0">
                <a:ea typeface="Arial" panose="020B0604020202020204" pitchFamily="34" charset="0"/>
                <a:cs typeface="Arial" panose="020B0604020202020204" pitchFamily="34" charset="0"/>
              </a:rPr>
              <a:t>M0 (</a:t>
            </a:r>
            <a:r>
              <a:rPr lang="en-US" sz="2400" kern="0" dirty="0" err="1">
                <a:ea typeface="Arial" panose="020B0604020202020204" pitchFamily="34" charset="0"/>
                <a:cs typeface="Arial" panose="020B0604020202020204" pitchFamily="34" charset="0"/>
              </a:rPr>
              <a:t>pruebas</a:t>
            </a:r>
            <a:r>
              <a:rPr lang="en-US" sz="2400" kern="0" dirty="0"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ea typeface="Arial" panose="020B0604020202020204" pitchFamily="34" charset="0"/>
                <a:cs typeface="Arial" panose="020B0604020202020204" pitchFamily="34" charset="0"/>
              </a:rPr>
              <a:t>convencionales</a:t>
            </a:r>
            <a:r>
              <a:rPr lang="en-US" sz="2400" kern="0" dirty="0">
                <a:ea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sz="2400" kern="0" dirty="0">
                <a:ea typeface="Arial" panose="020B0604020202020204" pitchFamily="34" charset="0"/>
                <a:cs typeface="Arial" panose="020B0604020202020204" pitchFamily="34" charset="0"/>
              </a:rPr>
              <a:t>Si TDA,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Arial" panose="020B0604020202020204" pitchFamily="34" charset="0"/>
                <a:cs typeface="Arial" panose="020B0604020202020204" pitchFamily="34" charset="0"/>
              </a:rPr>
              <a:t>≥9 m antes de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" panose="020B0604020202020204" pitchFamily="34" charset="0"/>
                <a:cs typeface="Arial" panose="020B0604020202020204" pitchFamily="34" charset="0"/>
              </a:rPr>
              <a:t>inclusión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s-ES" sz="2400" dirty="0"/>
          </a:p>
        </p:txBody>
      </p:sp>
      <p:sp>
        <p:nvSpPr>
          <p:cNvPr id="59" name="Título 1">
            <a:extLst>
              <a:ext uri="{FF2B5EF4-FFF2-40B4-BE49-F238E27FC236}">
                <a16:creationId xmlns:a16="http://schemas.microsoft.com/office/drawing/2014/main" id="{A945C288-7EA6-7156-65DE-463CDA6A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0964" y="5200439"/>
            <a:ext cx="4092146" cy="1019956"/>
          </a:xfrm>
        </p:spPr>
        <p:txBody>
          <a:bodyPr/>
          <a:lstStyle/>
          <a:p>
            <a:r>
              <a:rPr lang="es-ES" dirty="0">
                <a:solidFill>
                  <a:srgbClr val="47B496"/>
                </a:solidFill>
              </a:rPr>
              <a:t>Estudio EMBARK</a:t>
            </a:r>
          </a:p>
        </p:txBody>
      </p:sp>
    </p:spTree>
    <p:extLst>
      <p:ext uri="{BB962C8B-B14F-4D97-AF65-F5344CB8AC3E}">
        <p14:creationId xmlns:p14="http://schemas.microsoft.com/office/powerpoint/2010/main" val="19120111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n 42">
            <a:extLst>
              <a:ext uri="{FF2B5EF4-FFF2-40B4-BE49-F238E27FC236}">
                <a16:creationId xmlns:a16="http://schemas.microsoft.com/office/drawing/2014/main" id="{BFF8AA0B-11FD-8E4D-F052-7E01D9A36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500" y="427693"/>
            <a:ext cx="7772400" cy="3284813"/>
          </a:xfrm>
          <a:prstGeom prst="rect">
            <a:avLst/>
          </a:prstGeom>
        </p:spPr>
      </p:pic>
      <p:sp>
        <p:nvSpPr>
          <p:cNvPr id="53" name="CuadroTexto 52">
            <a:extLst>
              <a:ext uri="{FF2B5EF4-FFF2-40B4-BE49-F238E27FC236}">
                <a16:creationId xmlns:a16="http://schemas.microsoft.com/office/drawing/2014/main" id="{94B218A4-A81C-37BD-1C2F-677004FA53A5}"/>
              </a:ext>
            </a:extLst>
          </p:cNvPr>
          <p:cNvSpPr txBox="1"/>
          <p:nvPr/>
        </p:nvSpPr>
        <p:spPr>
          <a:xfrm>
            <a:off x="9880600" y="427693"/>
            <a:ext cx="1536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Comunicación AUA 2023</a:t>
            </a:r>
          </a:p>
          <a:p>
            <a:r>
              <a:rPr lang="es-ES" dirty="0"/>
              <a:t>Shore et al.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287D002-2541-F2C4-A146-1086EB2DA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200" y="3908632"/>
            <a:ext cx="7772400" cy="252167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C8A4067-D0DE-5371-BCA9-88834A15AE08}"/>
              </a:ext>
            </a:extLst>
          </p:cNvPr>
          <p:cNvSpPr txBox="1"/>
          <p:nvPr/>
        </p:nvSpPr>
        <p:spPr>
          <a:xfrm>
            <a:off x="9969500" y="1778000"/>
            <a:ext cx="162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OBJ 1º</a:t>
            </a:r>
          </a:p>
          <a:p>
            <a:r>
              <a:rPr lang="es-ES" dirty="0"/>
              <a:t>HR 0,42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86B15E1-048D-5A9C-F3DE-9FF9047C76A1}"/>
              </a:ext>
            </a:extLst>
          </p:cNvPr>
          <p:cNvSpPr txBox="1"/>
          <p:nvPr/>
        </p:nvSpPr>
        <p:spPr>
          <a:xfrm>
            <a:off x="2387600" y="4267200"/>
            <a:ext cx="162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OBJ 2º </a:t>
            </a:r>
          </a:p>
          <a:p>
            <a:r>
              <a:rPr lang="es-ES" dirty="0"/>
              <a:t>-HR 0,07</a:t>
            </a:r>
          </a:p>
          <a:p>
            <a:endParaRPr lang="es-ES" dirty="0"/>
          </a:p>
          <a:p>
            <a:r>
              <a:rPr lang="es-ES" dirty="0"/>
              <a:t>-HR 0,36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F9F3967-5EA7-FDA6-763A-CBB6E2A853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3200" y="3908631"/>
            <a:ext cx="7772400" cy="252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5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DC9772-5D57-A34E-A8E1-6EE4283857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3818" y="758731"/>
            <a:ext cx="8742218" cy="850275"/>
          </a:xfrm>
        </p:spPr>
        <p:txBody>
          <a:bodyPr>
            <a:normAutofit fontScale="90000"/>
          </a:bodyPr>
          <a:lstStyle/>
          <a:p>
            <a:r>
              <a:rPr lang="es-ES" dirty="0">
                <a:solidFill>
                  <a:srgbClr val="47B496"/>
                </a:solidFill>
              </a:rPr>
              <a:t>Resumen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7187EDB-5238-3F43-AC17-9031B0A25D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04655" y="1917685"/>
            <a:ext cx="9035410" cy="433569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s-ES" sz="2600" b="1" dirty="0"/>
              <a:t>Tratamiento local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dirty="0"/>
              <a:t>Radioterapia externa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s-ES" sz="2600" dirty="0"/>
              <a:t>El papel del </a:t>
            </a:r>
            <a:r>
              <a:rPr lang="es-ES" sz="2600" dirty="0" err="1"/>
              <a:t>boost</a:t>
            </a:r>
            <a:r>
              <a:rPr lang="es-ES" sz="2600" dirty="0"/>
              <a:t> </a:t>
            </a:r>
            <a:r>
              <a:rPr lang="es-ES" sz="2600" dirty="0">
                <a:sym typeface="Wingdings" pitchFamily="2" charset="2"/>
              </a:rPr>
              <a:t> usar HDR si disponible</a:t>
            </a:r>
            <a:endParaRPr lang="es-ES" sz="2600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s-ES" sz="2600" dirty="0"/>
              <a:t>¿Pelvis sí o pelvis no? </a:t>
            </a:r>
            <a:r>
              <a:rPr lang="es-ES" sz="2600" dirty="0">
                <a:sym typeface="Wingdings" pitchFamily="2" charset="2"/>
              </a:rPr>
              <a:t> depende</a:t>
            </a:r>
            <a:endParaRPr lang="es-ES" sz="26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dirty="0"/>
              <a:t>Papel de la cirugía </a:t>
            </a:r>
            <a:r>
              <a:rPr lang="es-ES" dirty="0">
                <a:sym typeface="Wingdings" pitchFamily="2" charset="2"/>
              </a:rPr>
              <a:t> en centros de referencia</a:t>
            </a:r>
            <a:endParaRPr lang="es-E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ES" dirty="0"/>
          </a:p>
          <a:p>
            <a:pPr algn="l"/>
            <a:r>
              <a:rPr lang="es-ES" sz="2600" b="1" dirty="0"/>
              <a:t>Tratamiento sistémico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dirty="0"/>
              <a:t>Tratamiento de deprivación androgénica </a:t>
            </a:r>
            <a:r>
              <a:rPr lang="es-ES" dirty="0">
                <a:sym typeface="Wingdings" pitchFamily="2" charset="2"/>
              </a:rPr>
              <a:t> 24-36 meses (individualizar)</a:t>
            </a:r>
            <a:endParaRPr lang="es-E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s-ES" dirty="0"/>
              <a:t>Intensificación con </a:t>
            </a:r>
            <a:r>
              <a:rPr lang="es-ES" dirty="0" err="1"/>
              <a:t>abiraterona</a:t>
            </a:r>
            <a:r>
              <a:rPr lang="es-ES" dirty="0"/>
              <a:t> </a:t>
            </a:r>
            <a:r>
              <a:rPr lang="es-ES" dirty="0">
                <a:sym typeface="Wingdings" pitchFamily="2" charset="2"/>
              </a:rPr>
              <a:t> SOC</a:t>
            </a:r>
            <a:endParaRPr lang="es-E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s-ES" dirty="0"/>
          </a:p>
          <a:p>
            <a:pPr algn="l"/>
            <a:r>
              <a:rPr lang="es-ES" sz="2600" b="1" dirty="0"/>
              <a:t>Recaída de alto riesgo</a:t>
            </a:r>
            <a:r>
              <a:rPr lang="es-ES" dirty="0"/>
              <a:t>: estudio EMBARK </a:t>
            </a:r>
            <a:r>
              <a:rPr lang="es-ES" dirty="0">
                <a:sym typeface="Wingdings" pitchFamily="2" charset="2"/>
              </a:rPr>
              <a:t> SOC 2025</a:t>
            </a:r>
            <a:endParaRPr lang="es-ES" dirty="0"/>
          </a:p>
          <a:p>
            <a:pPr algn="l"/>
            <a:r>
              <a:rPr lang="es-ES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6637222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Una estación de trenes&#10;&#10;Descripción generada automáticamente con confianza media">
            <a:extLst>
              <a:ext uri="{FF2B5EF4-FFF2-40B4-BE49-F238E27FC236}">
                <a16:creationId xmlns:a16="http://schemas.microsoft.com/office/drawing/2014/main" id="{3B0BEE28-6BD3-944C-AF5F-B70E88ECDB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0758" y="1218265"/>
            <a:ext cx="9358522" cy="4835236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FFA8B26-D556-2349-9D03-FD8A96DD2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758" y="195366"/>
            <a:ext cx="3780418" cy="1218265"/>
          </a:xfrm>
        </p:spPr>
        <p:txBody>
          <a:bodyPr/>
          <a:lstStyle/>
          <a:p>
            <a:r>
              <a:rPr lang="es-ES" dirty="0"/>
              <a:t>Muchas gracias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29DFD2CC-9106-6791-E875-383CB12766D4}"/>
              </a:ext>
            </a:extLst>
          </p:cNvPr>
          <p:cNvSpPr txBox="1">
            <a:spLocks/>
          </p:cNvSpPr>
          <p:nvPr/>
        </p:nvSpPr>
        <p:spPr>
          <a:xfrm>
            <a:off x="7294509" y="5985164"/>
            <a:ext cx="4287891" cy="6363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dirty="0" err="1"/>
              <a:t>mmarbano@saludcastillayleon.es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4133563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4AC29B-7070-D553-617F-B93040AFE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6580" y="322123"/>
            <a:ext cx="10057463" cy="811790"/>
          </a:xfrm>
        </p:spPr>
        <p:txBody>
          <a:bodyPr>
            <a:noAutofit/>
          </a:bodyPr>
          <a:lstStyle/>
          <a:p>
            <a:r>
              <a:rPr lang="es-ES" sz="3600" b="1" dirty="0"/>
              <a:t>¿Por qué usamos los fraccionamientos actuales?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85D597C-4D43-776E-9610-2F88450FC375}"/>
              </a:ext>
            </a:extLst>
          </p:cNvPr>
          <p:cNvSpPr txBox="1"/>
          <p:nvPr/>
        </p:nvSpPr>
        <p:spPr>
          <a:xfrm>
            <a:off x="2156782" y="4549676"/>
            <a:ext cx="8517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Revisión sistemática y metaanálisis de </a:t>
            </a:r>
            <a:r>
              <a:rPr lang="es-ES" sz="2400" dirty="0">
                <a:solidFill>
                  <a:srgbClr val="C00000"/>
                </a:solidFill>
              </a:rPr>
              <a:t>55 estudios 2003-2013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C00000"/>
                </a:solidFill>
              </a:rPr>
              <a:t>12756</a:t>
            </a:r>
            <a:r>
              <a:rPr lang="es-ES" sz="2400" dirty="0"/>
              <a:t> pacientes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EBRT: </a:t>
            </a:r>
            <a:r>
              <a:rPr lang="es-ES" sz="2400" dirty="0" err="1"/>
              <a:t>normofx</a:t>
            </a:r>
            <a:r>
              <a:rPr lang="es-ES" sz="2400" dirty="0"/>
              <a:t>, </a:t>
            </a:r>
            <a:r>
              <a:rPr lang="es-ES" sz="2400" dirty="0" err="1"/>
              <a:t>normofx</a:t>
            </a:r>
            <a:r>
              <a:rPr lang="es-ES" sz="2400" dirty="0"/>
              <a:t> escalada, </a:t>
            </a:r>
            <a:r>
              <a:rPr lang="es-ES" sz="2400" dirty="0" err="1"/>
              <a:t>hipofx</a:t>
            </a:r>
            <a:r>
              <a:rPr lang="es-ES" sz="2400" dirty="0"/>
              <a:t> (BED)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BT-HDR: mono o </a:t>
            </a:r>
            <a:r>
              <a:rPr lang="es-ES" sz="2400" dirty="0" err="1"/>
              <a:t>boost</a:t>
            </a:r>
            <a:r>
              <a:rPr lang="es-ES" sz="2400" dirty="0"/>
              <a:t> (BED)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rgbClr val="C00000"/>
                </a:solidFill>
              </a:rPr>
              <a:t>Subanálisis por grupo</a:t>
            </a:r>
            <a:r>
              <a:rPr lang="es-ES" sz="2400" dirty="0"/>
              <a:t>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400" dirty="0"/>
          </a:p>
        </p:txBody>
      </p:sp>
      <p:pic>
        <p:nvPicPr>
          <p:cNvPr id="5" name="Imagen 4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BE8D21CE-EF2F-B4A9-7170-B96A59955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950" y="1363385"/>
            <a:ext cx="7772400" cy="27273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222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07"/>
    </mc:Choice>
    <mc:Fallback xmlns="">
      <p:transition spd="slow" advTm="63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4AC29B-7070-D553-617F-B93040AFE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2028" y="260640"/>
            <a:ext cx="7391400" cy="629048"/>
          </a:xfrm>
        </p:spPr>
        <p:txBody>
          <a:bodyPr>
            <a:normAutofit/>
          </a:bodyPr>
          <a:lstStyle/>
          <a:p>
            <a:r>
              <a:rPr lang="es-ES" sz="3200" dirty="0"/>
              <a:t>Escalada de dosis en próstata: </a:t>
            </a:r>
            <a:r>
              <a:rPr lang="es-ES" sz="3200" dirty="0" err="1"/>
              <a:t>Zaorsky</a:t>
            </a:r>
            <a:r>
              <a:rPr lang="es-ES" sz="3200" dirty="0"/>
              <a:t> 2015</a:t>
            </a:r>
          </a:p>
        </p:txBody>
      </p:sp>
      <p:pic>
        <p:nvPicPr>
          <p:cNvPr id="3" name="Marcador de contenido 4" descr="Gráfico, Gráfico de dispersión&#10;&#10;Descripción generada automáticamente">
            <a:extLst>
              <a:ext uri="{FF2B5EF4-FFF2-40B4-BE49-F238E27FC236}">
                <a16:creationId xmlns:a16="http://schemas.microsoft.com/office/drawing/2014/main" id="{454A3D06-E0DF-1410-99F2-4562E62FC1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" t="51128" r="49986"/>
          <a:stretch/>
        </p:blipFill>
        <p:spPr>
          <a:xfrm>
            <a:off x="4921921" y="1379695"/>
            <a:ext cx="6600566" cy="4918047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716CF43-A81D-6AF0-5984-91B26E40E00C}"/>
              </a:ext>
            </a:extLst>
          </p:cNvPr>
          <p:cNvSpPr txBox="1"/>
          <p:nvPr/>
        </p:nvSpPr>
        <p:spPr>
          <a:xfrm>
            <a:off x="1890522" y="1887150"/>
            <a:ext cx="36947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BED =200:</a:t>
            </a:r>
          </a:p>
          <a:p>
            <a:r>
              <a:rPr lang="es-ES" sz="2800" dirty="0"/>
              <a:t>mejoría  55% ⇾ 79%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2A823B9-F18C-CF54-08E8-3741E6CE4EB3}"/>
              </a:ext>
            </a:extLst>
          </p:cNvPr>
          <p:cNvSpPr txBox="1"/>
          <p:nvPr/>
        </p:nvSpPr>
        <p:spPr>
          <a:xfrm>
            <a:off x="1890522" y="3838719"/>
            <a:ext cx="24758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BED &gt;200:  </a:t>
            </a:r>
          </a:p>
          <a:p>
            <a:r>
              <a:rPr lang="es-ES" sz="2800" dirty="0"/>
              <a:t>estabilidad </a:t>
            </a:r>
          </a:p>
          <a:p>
            <a:r>
              <a:rPr lang="es-ES" sz="2800" dirty="0"/>
              <a:t>81% </a:t>
            </a:r>
            <a:r>
              <a:rPr lang="es-ES" sz="2400" dirty="0"/>
              <a:t>(66,5-95,5%)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108006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06"/>
    </mc:Choice>
    <mc:Fallback xmlns="">
      <p:transition spd="slow" advTm="3600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A12E9E-CDCC-F9ED-4862-99772DBFA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592" y="254837"/>
            <a:ext cx="10216532" cy="905911"/>
          </a:xfrm>
        </p:spPr>
        <p:txBody>
          <a:bodyPr/>
          <a:lstStyle/>
          <a:p>
            <a:r>
              <a:rPr lang="es-ES" dirty="0"/>
              <a:t>¿Cómo escalamos la dosis?</a:t>
            </a:r>
          </a:p>
        </p:txBody>
      </p:sp>
      <p:pic>
        <p:nvPicPr>
          <p:cNvPr id="5" name="Marcador de contenido 4" descr="Imagen que contiene foto, diferente, tabla, cubierto&#10;&#10;Descripción generada automáticamente">
            <a:extLst>
              <a:ext uri="{FF2B5EF4-FFF2-40B4-BE49-F238E27FC236}">
                <a16:creationId xmlns:a16="http://schemas.microsoft.com/office/drawing/2014/main" id="{1AC8D41C-E758-F878-CF5D-D8508C922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6876" y="3622219"/>
            <a:ext cx="11698248" cy="2980944"/>
          </a:xfrm>
        </p:spPr>
      </p:pic>
      <p:pic>
        <p:nvPicPr>
          <p:cNvPr id="7" name="Imagen 6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39BFC698-BFD6-2155-D551-D39ED3694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76" y="1925727"/>
            <a:ext cx="7118764" cy="158972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B07C29E-1969-8F33-B948-95825C587A2A}"/>
              </a:ext>
            </a:extLst>
          </p:cNvPr>
          <p:cNvSpPr txBox="1"/>
          <p:nvPr/>
        </p:nvSpPr>
        <p:spPr>
          <a:xfrm>
            <a:off x="7805998" y="1520260"/>
            <a:ext cx="386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Fall</a:t>
            </a:r>
            <a:r>
              <a:rPr lang="es-ES" dirty="0"/>
              <a:t> 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Optimización y escalada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Control en tiempo real de la dosis y del posicionamiento</a:t>
            </a:r>
          </a:p>
        </p:txBody>
      </p:sp>
    </p:spTree>
    <p:extLst>
      <p:ext uri="{BB962C8B-B14F-4D97-AF65-F5344CB8AC3E}">
        <p14:creationId xmlns:p14="http://schemas.microsoft.com/office/powerpoint/2010/main" val="95856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513"/>
    </mc:Choice>
    <mc:Fallback xmlns="">
      <p:transition spd="slow" advTm="7651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Captura de pantalla de un celular con texto&#10;&#10;Descripción generada automáticamente">
            <a:extLst>
              <a:ext uri="{FF2B5EF4-FFF2-40B4-BE49-F238E27FC236}">
                <a16:creationId xmlns:a16="http://schemas.microsoft.com/office/drawing/2014/main" id="{BE5AD365-93BE-A970-35B0-8EA047C63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335" y="929899"/>
            <a:ext cx="6340064" cy="2679913"/>
          </a:xfrm>
          <a:prstGeom prst="rect">
            <a:avLst/>
          </a:prstGeom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1A1E7D7-033D-4131-A144-8A64DF894F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68736" y="2972238"/>
            <a:ext cx="8380213" cy="354063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6A00A93-5C4F-400D-CEA1-4AD1061470CA}"/>
              </a:ext>
            </a:extLst>
          </p:cNvPr>
          <p:cNvSpPr txBox="1"/>
          <p:nvPr/>
        </p:nvSpPr>
        <p:spPr>
          <a:xfrm>
            <a:off x="1760835" y="345124"/>
            <a:ext cx="10196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/>
              <a:t>Evidencia nivel 1 del </a:t>
            </a:r>
            <a:r>
              <a:rPr lang="es-ES" sz="3200" dirty="0" err="1"/>
              <a:t>boost</a:t>
            </a:r>
            <a:r>
              <a:rPr lang="es-ES" sz="3200" dirty="0"/>
              <a:t> con braquiterapia en CAP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299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77"/>
    </mc:Choice>
    <mc:Fallback xmlns="">
      <p:transition spd="slow" advTm="29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19DC07-EC9D-791C-16AA-10E98EC02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696" y="425609"/>
            <a:ext cx="5895109" cy="1211117"/>
          </a:xfrm>
        </p:spPr>
        <p:txBody>
          <a:bodyPr/>
          <a:lstStyle/>
          <a:p>
            <a:r>
              <a:rPr lang="es-ES" dirty="0"/>
              <a:t>HOSKIN               </a:t>
            </a:r>
            <a:r>
              <a:rPr lang="es-ES" dirty="0">
                <a:sym typeface="Wingdings" pitchFamily="2" charset="2"/>
              </a:rPr>
              <a:t>HDR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482654-54B5-F161-CA49-2E32873CB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0100" y="1636726"/>
            <a:ext cx="4794504" cy="2929255"/>
          </a:xfrm>
        </p:spPr>
        <p:txBody>
          <a:bodyPr>
            <a:noAutofit/>
          </a:bodyPr>
          <a:lstStyle/>
          <a:p>
            <a:r>
              <a:rPr lang="es-ES" sz="3200" dirty="0"/>
              <a:t>1997-2005</a:t>
            </a:r>
          </a:p>
          <a:p>
            <a:r>
              <a:rPr lang="es-ES" sz="3200" dirty="0"/>
              <a:t>218 pacientes</a:t>
            </a:r>
          </a:p>
          <a:p>
            <a:r>
              <a:rPr lang="es-ES" dirty="0"/>
              <a:t>75% ADT (6/36m)</a:t>
            </a:r>
          </a:p>
          <a:p>
            <a:r>
              <a:rPr lang="es-ES" dirty="0" err="1"/>
              <a:t>Med</a:t>
            </a:r>
            <a:r>
              <a:rPr lang="es-ES" dirty="0"/>
              <a:t> </a:t>
            </a:r>
            <a:r>
              <a:rPr lang="es-ES" dirty="0" err="1"/>
              <a:t>seg</a:t>
            </a:r>
            <a:r>
              <a:rPr lang="es-ES" dirty="0"/>
              <a:t> 131 m = 9a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A3CA692C-B02D-42E3-7352-F642BF341AA8}"/>
              </a:ext>
            </a:extLst>
          </p:cNvPr>
          <p:cNvSpPr txBox="1">
            <a:spLocks/>
          </p:cNvSpPr>
          <p:nvPr/>
        </p:nvSpPr>
        <p:spPr>
          <a:xfrm>
            <a:off x="2070100" y="5248984"/>
            <a:ext cx="2965704" cy="1039495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OBJ 1º: RFS</a:t>
            </a:r>
          </a:p>
          <a:p>
            <a:r>
              <a:rPr lang="es-ES" dirty="0"/>
              <a:t>2º: OS, </a:t>
            </a:r>
            <a:r>
              <a:rPr lang="es-ES" dirty="0" err="1"/>
              <a:t>tox</a:t>
            </a:r>
            <a:r>
              <a:rPr lang="es-ES" dirty="0"/>
              <a:t>, </a:t>
            </a:r>
            <a:r>
              <a:rPr lang="es-ES" dirty="0" err="1"/>
              <a:t>QoL</a:t>
            </a:r>
            <a:endParaRPr lang="es-ES" dirty="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417F68F2-E1E9-4DD8-FE3D-C255763AC49E}"/>
              </a:ext>
            </a:extLst>
          </p:cNvPr>
          <p:cNvGrpSpPr/>
          <p:nvPr/>
        </p:nvGrpSpPr>
        <p:grpSpPr>
          <a:xfrm>
            <a:off x="2109851" y="1503960"/>
            <a:ext cx="5168900" cy="2421774"/>
            <a:chOff x="838200" y="1953505"/>
            <a:chExt cx="5989598" cy="2673494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12FC5FF1-115C-A705-33ED-33EAC97CCF83}"/>
                </a:ext>
              </a:extLst>
            </p:cNvPr>
            <p:cNvGrpSpPr/>
            <p:nvPr/>
          </p:nvGrpSpPr>
          <p:grpSpPr>
            <a:xfrm>
              <a:off x="3887031" y="2445904"/>
              <a:ext cx="2940767" cy="1100455"/>
              <a:chOff x="4853802" y="2200188"/>
              <a:chExt cx="2940767" cy="1100455"/>
            </a:xfrm>
          </p:grpSpPr>
          <p:sp>
            <p:nvSpPr>
              <p:cNvPr id="5" name="Marcador de contenido 2">
                <a:extLst>
                  <a:ext uri="{FF2B5EF4-FFF2-40B4-BE49-F238E27FC236}">
                    <a16:creationId xmlns:a16="http://schemas.microsoft.com/office/drawing/2014/main" id="{223A5498-1B32-5868-1183-092279ED72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94041" y="2200188"/>
                <a:ext cx="2700528" cy="110045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s-ES" sz="2400" dirty="0"/>
                  <a:t>51 IR (43/48)</a:t>
                </a:r>
              </a:p>
              <a:p>
                <a:pPr marL="0" indent="0">
                  <a:buNone/>
                </a:pPr>
                <a:r>
                  <a:rPr lang="es-ES" sz="2400" dirty="0"/>
                  <a:t>116 HR (56/60)</a:t>
                </a:r>
              </a:p>
            </p:txBody>
          </p:sp>
          <p:sp>
            <p:nvSpPr>
              <p:cNvPr id="7" name="Abrir llave 6">
                <a:extLst>
                  <a:ext uri="{FF2B5EF4-FFF2-40B4-BE49-F238E27FC236}">
                    <a16:creationId xmlns:a16="http://schemas.microsoft.com/office/drawing/2014/main" id="{A56698AB-E004-912F-9B9D-E34AD1F1AD00}"/>
                  </a:ext>
                </a:extLst>
              </p:cNvPr>
              <p:cNvSpPr/>
              <p:nvPr/>
            </p:nvSpPr>
            <p:spPr>
              <a:xfrm>
                <a:off x="4853802" y="2200188"/>
                <a:ext cx="480477" cy="1010603"/>
              </a:xfrm>
              <a:prstGeom prst="leftBrace">
                <a:avLst>
                  <a:gd name="adj1" fmla="val 38610"/>
                  <a:gd name="adj2" fmla="val 50000"/>
                </a:avLst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EA227949-A280-1981-1F0A-68913FD3C911}"/>
                </a:ext>
              </a:extLst>
            </p:cNvPr>
            <p:cNvSpPr/>
            <p:nvPr/>
          </p:nvSpPr>
          <p:spPr>
            <a:xfrm>
              <a:off x="838200" y="1953505"/>
              <a:ext cx="5895109" cy="2673494"/>
            </a:xfrm>
            <a:prstGeom prst="rect">
              <a:avLst/>
            </a:prstGeom>
            <a:noFill/>
            <a:ln w="412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46BAA510-ADFC-0E58-2E11-5199F720C489}"/>
              </a:ext>
            </a:extLst>
          </p:cNvPr>
          <p:cNvCxnSpPr>
            <a:cxnSpLocks/>
          </p:cNvCxnSpPr>
          <p:nvPr/>
        </p:nvCxnSpPr>
        <p:spPr>
          <a:xfrm>
            <a:off x="4044142" y="1033635"/>
            <a:ext cx="1410552" cy="0"/>
          </a:xfrm>
          <a:prstGeom prst="straightConnector1">
            <a:avLst/>
          </a:prstGeom>
          <a:ln w="25400">
            <a:prstDash val="solid"/>
            <a:headEnd w="lg" len="lg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o 21">
            <a:extLst>
              <a:ext uri="{FF2B5EF4-FFF2-40B4-BE49-F238E27FC236}">
                <a16:creationId xmlns:a16="http://schemas.microsoft.com/office/drawing/2014/main" id="{98E14FFD-8D3C-4EFE-59DC-4EEDC52EC6C5}"/>
              </a:ext>
            </a:extLst>
          </p:cNvPr>
          <p:cNvGrpSpPr/>
          <p:nvPr/>
        </p:nvGrpSpPr>
        <p:grpSpPr>
          <a:xfrm>
            <a:off x="7338560" y="3754735"/>
            <a:ext cx="4322618" cy="2677656"/>
            <a:chOff x="7338950" y="3539634"/>
            <a:chExt cx="4322618" cy="2677656"/>
          </a:xfrm>
        </p:grpSpPr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4974203B-1108-9CED-D287-D4CA8B1844CA}"/>
                </a:ext>
              </a:extLst>
            </p:cNvPr>
            <p:cNvSpPr txBox="1"/>
            <p:nvPr/>
          </p:nvSpPr>
          <p:spPr>
            <a:xfrm>
              <a:off x="7338950" y="3539634"/>
              <a:ext cx="4322618" cy="2677656"/>
            </a:xfrm>
            <a:prstGeom prst="rect">
              <a:avLst/>
            </a:prstGeom>
            <a:noFill/>
            <a:ln w="34925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ES" sz="2400" dirty="0"/>
                <a:t>EBRT 3D conformada</a:t>
              </a:r>
            </a:p>
            <a:p>
              <a:r>
                <a:rPr lang="es-ES" sz="2400" dirty="0"/>
                <a:t>- 55Gy/20</a:t>
              </a:r>
            </a:p>
            <a:p>
              <a:r>
                <a:rPr lang="es-ES" sz="2400" dirty="0"/>
                <a:t>- BED 155,8</a:t>
              </a:r>
            </a:p>
            <a:p>
              <a:endParaRPr lang="es-ES" sz="2400" dirty="0"/>
            </a:p>
            <a:p>
              <a:r>
                <a:rPr lang="es-ES" sz="2400" dirty="0"/>
                <a:t>EBRT + BT          </a:t>
              </a:r>
              <a:r>
                <a:rPr lang="es-ES" sz="2000" dirty="0"/>
                <a:t>CT-</a:t>
              </a:r>
              <a:r>
                <a:rPr lang="es-ES" sz="2000" dirty="0" err="1"/>
                <a:t>based</a:t>
              </a:r>
              <a:r>
                <a:rPr lang="es-ES" sz="2000" dirty="0"/>
                <a:t>, no </a:t>
              </a:r>
              <a:r>
                <a:rPr lang="es-ES" sz="2000" dirty="0" err="1"/>
                <a:t>urethra</a:t>
              </a:r>
              <a:endParaRPr lang="es-ES" sz="2000" dirty="0"/>
            </a:p>
            <a:p>
              <a:r>
                <a:rPr lang="es-ES" sz="2400" dirty="0"/>
                <a:t>- 37,75/13 + 17/2 (24h)</a:t>
              </a:r>
            </a:p>
            <a:p>
              <a:r>
                <a:rPr lang="es-ES" sz="2400" dirty="0"/>
                <a:t>- BED  110,8 + 113 (223,9)</a:t>
              </a:r>
              <a:endParaRPr lang="es-ES" sz="2800" dirty="0"/>
            </a:p>
          </p:txBody>
        </p:sp>
        <p:cxnSp>
          <p:nvCxnSpPr>
            <p:cNvPr id="20" name="Conector recto de flecha 19">
              <a:extLst>
                <a:ext uri="{FF2B5EF4-FFF2-40B4-BE49-F238E27FC236}">
                  <a16:creationId xmlns:a16="http://schemas.microsoft.com/office/drawing/2014/main" id="{4522B436-5C38-9E89-799B-0B4A918CF7FC}"/>
                </a:ext>
              </a:extLst>
            </p:cNvPr>
            <p:cNvCxnSpPr>
              <a:cxnSpLocks/>
            </p:cNvCxnSpPr>
            <p:nvPr/>
          </p:nvCxnSpPr>
          <p:spPr>
            <a:xfrm>
              <a:off x="8797636" y="5214544"/>
              <a:ext cx="370114" cy="0"/>
            </a:xfrm>
            <a:prstGeom prst="straightConnector1">
              <a:avLst/>
            </a:prstGeom>
            <a:ln w="15875">
              <a:prstDash val="solid"/>
              <a:headEnd w="lg" len="lg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96473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48"/>
    </mc:Choice>
    <mc:Fallback xmlns="">
      <p:transition spd="slow" advTm="56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19DC07-EC9D-791C-16AA-10E98EC02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534" y="241300"/>
            <a:ext cx="5257800" cy="1332088"/>
          </a:xfrm>
        </p:spPr>
        <p:txBody>
          <a:bodyPr/>
          <a:lstStyle/>
          <a:p>
            <a:r>
              <a:rPr lang="es-ES" dirty="0"/>
              <a:t>HOSKIN               </a:t>
            </a:r>
            <a:r>
              <a:rPr lang="es-ES" dirty="0">
                <a:sym typeface="Wingdings" pitchFamily="2" charset="2"/>
              </a:rPr>
              <a:t>HDR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482654-54B5-F161-CA49-2E32873CB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8534" y="1404609"/>
            <a:ext cx="9996769" cy="1236990"/>
          </a:xfrm>
        </p:spPr>
        <p:txBody>
          <a:bodyPr>
            <a:noAutofit/>
          </a:bodyPr>
          <a:lstStyle/>
          <a:p>
            <a:r>
              <a:rPr lang="es-ES" sz="3200" dirty="0">
                <a:solidFill>
                  <a:srgbClr val="C00000"/>
                </a:solidFill>
              </a:rPr>
              <a:t>21% </a:t>
            </a:r>
            <a:r>
              <a:rPr lang="es-ES" sz="3200" dirty="0"/>
              <a:t>de reducción de riesgo de recaída (BQ/tratamiento)</a:t>
            </a:r>
            <a:endParaRPr lang="es-ES" sz="2200" dirty="0"/>
          </a:p>
          <a:p>
            <a:r>
              <a:rPr lang="es-ES" sz="3200" dirty="0"/>
              <a:t>Perfil de toxicidad crónica similar </a:t>
            </a:r>
          </a:p>
        </p:txBody>
      </p: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46BAA510-ADFC-0E58-2E11-5199F720C489}"/>
              </a:ext>
            </a:extLst>
          </p:cNvPr>
          <p:cNvCxnSpPr>
            <a:cxnSpLocks/>
          </p:cNvCxnSpPr>
          <p:nvPr/>
        </p:nvCxnSpPr>
        <p:spPr>
          <a:xfrm>
            <a:off x="4013750" y="907344"/>
            <a:ext cx="1410552" cy="0"/>
          </a:xfrm>
          <a:prstGeom prst="straightConnector1">
            <a:avLst/>
          </a:prstGeom>
          <a:ln w="25400">
            <a:prstDash val="solid"/>
            <a:headEnd w="lg" len="lg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485C3744-CEEF-AE4F-090A-279424893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854" y="2846203"/>
            <a:ext cx="4738969" cy="3680154"/>
          </a:xfrm>
          <a:prstGeom prst="rect">
            <a:avLst/>
          </a:prstGeom>
        </p:spPr>
      </p:pic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6815D526-2E12-E8F6-C85E-873A8FF4B4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568193"/>
              </p:ext>
            </p:extLst>
          </p:nvPr>
        </p:nvGraphicFramePr>
        <p:xfrm>
          <a:off x="5853682" y="2949246"/>
          <a:ext cx="6031621" cy="35771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7518">
                  <a:extLst>
                    <a:ext uri="{9D8B030D-6E8A-4147-A177-3AD203B41FA5}">
                      <a16:colId xmlns:a16="http://schemas.microsoft.com/office/drawing/2014/main" val="2291460118"/>
                    </a:ext>
                  </a:extLst>
                </a:gridCol>
                <a:gridCol w="1076072">
                  <a:extLst>
                    <a:ext uri="{9D8B030D-6E8A-4147-A177-3AD203B41FA5}">
                      <a16:colId xmlns:a16="http://schemas.microsoft.com/office/drawing/2014/main" val="1263616864"/>
                    </a:ext>
                  </a:extLst>
                </a:gridCol>
                <a:gridCol w="1314435">
                  <a:extLst>
                    <a:ext uri="{9D8B030D-6E8A-4147-A177-3AD203B41FA5}">
                      <a16:colId xmlns:a16="http://schemas.microsoft.com/office/drawing/2014/main" val="1893914443"/>
                    </a:ext>
                  </a:extLst>
                </a:gridCol>
                <a:gridCol w="1113596">
                  <a:extLst>
                    <a:ext uri="{9D8B030D-6E8A-4147-A177-3AD203B41FA5}">
                      <a16:colId xmlns:a16="http://schemas.microsoft.com/office/drawing/2014/main" val="985835694"/>
                    </a:ext>
                  </a:extLst>
                </a:gridCol>
              </a:tblGrid>
              <a:tr h="557464">
                <a:tc>
                  <a:txBody>
                    <a:bodyPr/>
                    <a:lstStyle/>
                    <a:p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6 años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12 años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2487139"/>
                  </a:ext>
                </a:extLst>
              </a:tr>
              <a:tr h="419133">
                <a:tc>
                  <a:txBody>
                    <a:bodyPr/>
                    <a:lstStyle/>
                    <a:p>
                      <a:r>
                        <a:rPr lang="es-ES" sz="2000" dirty="0"/>
                        <a:t>RFS EBRT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2000" dirty="0"/>
                        <a:t>55%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2000" dirty="0"/>
                        <a:t>27%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p=0.008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7009048"/>
                  </a:ext>
                </a:extLst>
              </a:tr>
              <a:tr h="557464">
                <a:tc>
                  <a:txBody>
                    <a:bodyPr/>
                    <a:lstStyle/>
                    <a:p>
                      <a:r>
                        <a:rPr lang="es-ES" sz="2000" dirty="0"/>
                        <a:t>RFS EBRT + BT </a:t>
                      </a:r>
                      <a:r>
                        <a:rPr lang="es-ES" sz="2000" dirty="0" err="1"/>
                        <a:t>boost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2000" dirty="0"/>
                        <a:t>71%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2000" dirty="0"/>
                        <a:t>48%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6129503"/>
                  </a:ext>
                </a:extLst>
              </a:tr>
              <a:tr h="508989">
                <a:tc>
                  <a:txBody>
                    <a:bodyPr/>
                    <a:lstStyle/>
                    <a:p>
                      <a:r>
                        <a:rPr lang="es-ES" sz="2000" dirty="0"/>
                        <a:t>GU EBRT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2000" dirty="0"/>
                        <a:t>29% </a:t>
                      </a:r>
                      <a:r>
                        <a:rPr lang="es-ES" sz="1600" dirty="0"/>
                        <a:t>(3)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2000" dirty="0"/>
                        <a:t>38% </a:t>
                      </a:r>
                      <a:r>
                        <a:rPr lang="es-ES" sz="1600" dirty="0"/>
                        <a:t>(8 G4)</a:t>
                      </a:r>
                      <a:endParaRPr lang="es-ES" sz="20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p=0.6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5005591"/>
                  </a:ext>
                </a:extLst>
              </a:tr>
              <a:tr h="557464">
                <a:tc>
                  <a:txBody>
                    <a:bodyPr/>
                    <a:lstStyle/>
                    <a:p>
                      <a:r>
                        <a:rPr lang="es-ES" sz="2000" dirty="0"/>
                        <a:t>GU EBRT + BT </a:t>
                      </a:r>
                      <a:r>
                        <a:rPr lang="es-ES" sz="2000" dirty="0" err="1"/>
                        <a:t>boost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2000" dirty="0"/>
                        <a:t>30% </a:t>
                      </a:r>
                      <a:r>
                        <a:rPr lang="es-ES" sz="1600" dirty="0"/>
                        <a:t>(6)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2000" dirty="0"/>
                        <a:t>42% </a:t>
                      </a:r>
                      <a:r>
                        <a:rPr lang="es-ES" sz="1800" dirty="0"/>
                        <a:t>(10)</a:t>
                      </a:r>
                      <a:endParaRPr lang="es-ES" sz="20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792662"/>
                  </a:ext>
                </a:extLst>
              </a:tr>
              <a:tr h="419133">
                <a:tc>
                  <a:txBody>
                    <a:bodyPr/>
                    <a:lstStyle/>
                    <a:p>
                      <a:r>
                        <a:rPr lang="es-ES" sz="2000" dirty="0"/>
                        <a:t>GI EBRT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2000" dirty="0"/>
                        <a:t>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2000" dirty="0"/>
                        <a:t>7%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p=0.9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72963442"/>
                  </a:ext>
                </a:extLst>
              </a:tr>
              <a:tr h="557464">
                <a:tc>
                  <a:txBody>
                    <a:bodyPr/>
                    <a:lstStyle/>
                    <a:p>
                      <a:r>
                        <a:rPr lang="es-ES" sz="2000" dirty="0"/>
                        <a:t>GI EBRT + BT </a:t>
                      </a:r>
                      <a:r>
                        <a:rPr lang="es-ES" sz="2000" dirty="0" err="1"/>
                        <a:t>boost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2000" dirty="0"/>
                        <a:t>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2000" dirty="0"/>
                        <a:t>8%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997768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89336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39"/>
    </mc:Choice>
    <mc:Fallback xmlns="">
      <p:transition spd="slow" advTm="16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|4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6.4|3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8|0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|12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5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1|3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4|13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9|2.2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14642</TotalTime>
  <Words>2067</Words>
  <Application>Microsoft Macintosh PowerPoint</Application>
  <PresentationFormat>Panorámica</PresentationFormat>
  <Paragraphs>445</Paragraphs>
  <Slides>38</Slides>
  <Notes>23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7" baseType="lpstr">
      <vt:lpstr>Aptos</vt:lpstr>
      <vt:lpstr>Arial</vt:lpstr>
      <vt:lpstr>BlinkMacSystemFont</vt:lpstr>
      <vt:lpstr>Calibri</vt:lpstr>
      <vt:lpstr>Calibri Light</vt:lpstr>
      <vt:lpstr>Letra del sistema regular</vt:lpstr>
      <vt:lpstr>Roboto</vt:lpstr>
      <vt:lpstr>Wingdings</vt:lpstr>
      <vt:lpstr>Tema de Office</vt:lpstr>
      <vt:lpstr>Presentación de PowerPoint</vt:lpstr>
      <vt:lpstr>Agenda</vt:lpstr>
      <vt:lpstr>Agenda</vt:lpstr>
      <vt:lpstr>¿Por qué usamos los fraccionamientos actuales?</vt:lpstr>
      <vt:lpstr>Escalada de dosis en próstata: Zaorsky 2015</vt:lpstr>
      <vt:lpstr>¿Cómo escalamos la dosis?</vt:lpstr>
      <vt:lpstr>Presentación de PowerPoint</vt:lpstr>
      <vt:lpstr>HOSKIN               HDR</vt:lpstr>
      <vt:lpstr>HOSKIN               HDR</vt:lpstr>
      <vt:lpstr>Presentación de PowerPoint</vt:lpstr>
      <vt:lpstr>ASCENDE-RT               LDR. Multicéntrico.</vt:lpstr>
      <vt:lpstr>Presentación de PowerPoint</vt:lpstr>
      <vt:lpstr>Toxicidad</vt:lpstr>
      <vt:lpstr>Presentación de PowerPoint</vt:lpstr>
      <vt:lpstr>➜ El boost con BT reduce la recaída local y mejora el control bioquímico  ➜ No reduce supervivencia libre de mts ni mejora la supervivencia global. ➜ Aumento de la toxicidad aguda, no en la tardía (ojo técnica)     </vt:lpstr>
      <vt:lpstr>Agenda</vt:lpstr>
      <vt:lpstr>¿Pelvis sí o pelvis no?</vt:lpstr>
      <vt:lpstr>Tratamiento de la pelvis</vt:lpstr>
      <vt:lpstr>Tratamiento de la pelvis: POP-RT 2021</vt:lpstr>
      <vt:lpstr>Tratamiento de la pelvis: POP-RT 2024: 75m FU </vt:lpstr>
      <vt:lpstr>Tratamiento de la pelvis: OLIGOPELVIS 2021</vt:lpstr>
      <vt:lpstr>Tratamiento de la pelvis: OLIGOPELVIS 2024</vt:lpstr>
      <vt:lpstr>Agenda</vt:lpstr>
      <vt:lpstr>Papel de la cirugía: tratamiento multimodal</vt:lpstr>
      <vt:lpstr>Agenda</vt:lpstr>
      <vt:lpstr>¿Por qué damos TDA en CAP alto riesgo?</vt:lpstr>
      <vt:lpstr>Pero tiene toxicidad… ¿4 vs 24 meses?</vt:lpstr>
      <vt:lpstr>¿Hay diferencia entre alto y muy alto riesgo?</vt:lpstr>
      <vt:lpstr>Agenda</vt:lpstr>
      <vt:lpstr>¿Por qué mis adjuntos se pelean con Farmacia para poner abiraterona en VHRPC?</vt:lpstr>
      <vt:lpstr>Presentación de PowerPoint</vt:lpstr>
      <vt:lpstr>Agenda</vt:lpstr>
      <vt:lpstr>¿Qué hacemos cuando recaen?</vt:lpstr>
      <vt:lpstr>¿Qué hacemos cuando recaen?</vt:lpstr>
      <vt:lpstr>Estudio EMBARK</vt:lpstr>
      <vt:lpstr>Presentación de PowerPoint</vt:lpstr>
      <vt:lpstr>Resumen </vt:lpstr>
      <vt:lpstr>Muchas 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Marina Marbán</cp:lastModifiedBy>
  <cp:revision>154</cp:revision>
  <dcterms:created xsi:type="dcterms:W3CDTF">2021-02-10T18:40:18Z</dcterms:created>
  <dcterms:modified xsi:type="dcterms:W3CDTF">2024-06-07T12:26:42Z</dcterms:modified>
</cp:coreProperties>
</file>