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56" r:id="rId3"/>
    <p:sldId id="258" r:id="rId4"/>
    <p:sldId id="260" r:id="rId5"/>
    <p:sldId id="263" r:id="rId6"/>
    <p:sldId id="266" r:id="rId7"/>
    <p:sldId id="271" r:id="rId8"/>
    <p:sldId id="276" r:id="rId9"/>
    <p:sldId id="282" r:id="rId10"/>
    <p:sldId id="274" r:id="rId11"/>
    <p:sldId id="273" r:id="rId12"/>
    <p:sldId id="277" r:id="rId13"/>
    <p:sldId id="278" r:id="rId14"/>
    <p:sldId id="285" r:id="rId15"/>
    <p:sldId id="279" r:id="rId16"/>
    <p:sldId id="288" r:id="rId17"/>
    <p:sldId id="284" r:id="rId18"/>
    <p:sldId id="280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C5C8"/>
    <a:srgbClr val="0D3939"/>
    <a:srgbClr val="2C80B6"/>
    <a:srgbClr val="EA605D"/>
    <a:srgbClr val="47B496"/>
    <a:srgbClr val="E88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0680" autoAdjust="0"/>
  </p:normalViewPr>
  <p:slideViewPr>
    <p:cSldViewPr snapToGrid="0" snapToObjects="1">
      <p:cViewPr varScale="1">
        <p:scale>
          <a:sx n="53" d="100"/>
          <a:sy n="53" d="100"/>
        </p:scale>
        <p:origin x="11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95E31-0976-42F0-90DF-F8C35FD9F8F9}" type="datetimeFigureOut">
              <a:rPr lang="es-ES" smtClean="0"/>
              <a:t>03/06/2024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ED894-71F0-424B-8321-E2D7FD8007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3730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Metastasis</a:t>
            </a:r>
            <a:r>
              <a:rPr lang="es-ES" dirty="0"/>
              <a:t> viscerales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ED894-71F0-424B-8321-E2D7FD80078A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708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ED894-71F0-424B-8321-E2D7FD80078A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3217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Coste y toxicidad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ED894-71F0-424B-8321-E2D7FD80078A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0429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ED894-71F0-424B-8321-E2D7FD80078A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6097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ED894-71F0-424B-8321-E2D7FD80078A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2735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A736B3-40F6-2D45-BF7F-525D828B6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F74E046-1EAA-214D-9B57-14ECA97EA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39CEFC-69DB-0B48-A3DA-B0F1A0B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455A-A20B-C74A-AF39-669029567FCE}" type="datetimeFigureOut">
              <a:rPr lang="es-ES" smtClean="0"/>
              <a:t>03/06/2024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8479F6-0C60-4D42-BBB3-3E8DB0FD2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2D37F3-89AE-0240-9D78-F715466B0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C6E4-5FC6-D24C-B7B9-A04C2F2EC8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1293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55374-0895-2E45-BB25-F3DD14E73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B9F25E0-03A5-A340-82CA-758B79B9A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F80E95-588B-2B4E-82E0-13C9F4166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455A-A20B-C74A-AF39-669029567FCE}" type="datetimeFigureOut">
              <a:rPr lang="es-ES" smtClean="0"/>
              <a:t>03/06/2024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981954-EEE2-3E47-92E0-AD5DF2B0F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AA53FC-5AE2-C64B-9CCD-C116E39F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C6E4-5FC6-D24C-B7B9-A04C2F2EC8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348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663567C-19CD-B349-B742-41D1FE6157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8C84D2-BD55-CA41-A597-2EB95A01C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09226E-1F77-BA4E-9F86-B2366F90B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455A-A20B-C74A-AF39-669029567FCE}" type="datetimeFigureOut">
              <a:rPr lang="es-ES" smtClean="0"/>
              <a:t>03/06/2024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7736BE-D0BC-2B4D-8620-FCB67B703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4E1938-E8FB-A04E-87C6-A668D025F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C6E4-5FC6-D24C-B7B9-A04C2F2EC8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88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F5DCE0-B4F3-C844-A3A1-56ABBD763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D3ECBC-E927-2243-B081-F819CB587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37CA2C-64F1-F84D-856D-BA87100F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455A-A20B-C74A-AF39-669029567FCE}" type="datetimeFigureOut">
              <a:rPr lang="es-ES" smtClean="0"/>
              <a:t>03/06/2024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6BA5B4-0000-F747-A1AC-D07F97240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08F9F7-31FD-D74E-9F11-4493FDAA3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C6E4-5FC6-D24C-B7B9-A04C2F2EC8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023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F802E3-51EC-A04D-9CA1-2B67A7AD5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1BC6B3-2B7D-384B-8604-F4D34E5FB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8B023D-E061-D946-9821-2ADF77A27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455A-A20B-C74A-AF39-669029567FCE}" type="datetimeFigureOut">
              <a:rPr lang="es-ES" smtClean="0"/>
              <a:t>03/06/2024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31AFF5-9009-CE45-9DE9-8FD6EBC62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C3D51A-4A09-9744-8159-7889E3EB9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C6E4-5FC6-D24C-B7B9-A04C2F2EC8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454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DC6945-1568-8845-95CF-FFCB9C2A5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E1E1F4-F34D-F445-9689-765790EAE0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F675E2C-A17F-F44F-9A7F-74BF9209D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AC1545-65C9-8A48-9E64-815822D0E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455A-A20B-C74A-AF39-669029567FCE}" type="datetimeFigureOut">
              <a:rPr lang="es-ES" smtClean="0"/>
              <a:t>03/06/2024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96BEE7-D539-5F48-89CE-89614FC16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16A43D-5DE1-E042-811F-81660A1A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C6E4-5FC6-D24C-B7B9-A04C2F2EC8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8630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BED851-A9F4-9747-9E29-B9FACFA28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89DC0F-58F6-1A43-9D36-647A33ACB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80EF9E-7B71-EF4C-A699-FC91532E3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2FDC15C-9F57-1E4D-BF8F-A0C9DBEC61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C34F740-16BB-6440-A3D1-1192C461EE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7899E7B-184F-9B4F-8544-C52C111AD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455A-A20B-C74A-AF39-669029567FCE}" type="datetimeFigureOut">
              <a:rPr lang="es-ES" smtClean="0"/>
              <a:t>03/06/2024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B17A09-C899-3944-846E-2DBC1E235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FB26784-E3F4-C34D-8033-57AEC3025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C6E4-5FC6-D24C-B7B9-A04C2F2EC8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6482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757913-1F2F-764A-B02A-E2467F947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FA37794-57C2-604E-A582-2A40F6C4C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455A-A20B-C74A-AF39-669029567FCE}" type="datetimeFigureOut">
              <a:rPr lang="es-ES" smtClean="0"/>
              <a:t>03/06/2024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6FEC3C8-F9C1-C848-85C8-C0B68B06E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A282D42-0F19-3347-AA7B-3279B1A08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C6E4-5FC6-D24C-B7B9-A04C2F2EC8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76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19B7CC-7DFA-9142-BD0B-55133BEA1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455A-A20B-C74A-AF39-669029567FCE}" type="datetimeFigureOut">
              <a:rPr lang="es-ES" smtClean="0"/>
              <a:t>03/06/2024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CEB3E9A-5FC8-1C42-A285-BF8BCA85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78F795-5411-E342-8326-FB9A027E6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C6E4-5FC6-D24C-B7B9-A04C2F2EC8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950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C4BE00-ABDC-6B4B-9B47-6F3E124F4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857956-8DF3-274A-8E28-FF7BE102A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29474AA-81D5-234F-B70F-249C20F63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D4B0A8-9EFF-A54B-A29D-9D2E0D523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455A-A20B-C74A-AF39-669029567FCE}" type="datetimeFigureOut">
              <a:rPr lang="es-ES" smtClean="0"/>
              <a:t>03/06/2024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1AAB6D-D841-2242-9954-A3955FA2B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3B33461-F991-004D-9A5D-720885D76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C6E4-5FC6-D24C-B7B9-A04C2F2EC8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888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495943-1075-2940-8EA6-16CEAE643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BFD75B8-1C94-9C4D-BF9E-DCE7F91DEA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3349319-F017-774E-94FE-5212F292F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2E8A2F-DECB-F44D-AF46-9A2857DBE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455A-A20B-C74A-AF39-669029567FCE}" type="datetimeFigureOut">
              <a:rPr lang="es-ES" smtClean="0"/>
              <a:t>03/06/2024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81B5C8-FCEB-2846-8564-09730506A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30D648-0648-C74D-B03F-BE79C6E60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DC6E4-5FC6-D24C-B7B9-A04C2F2EC8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405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5FF788D-BD71-BF4F-BA7E-2777CA4C3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6D71EB-BB47-1E45-ACA0-7DDF8A8DA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DB3127-B46F-3A47-BC63-475E2DAFE6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2455A-A20B-C74A-AF39-669029567FCE}" type="datetimeFigureOut">
              <a:rPr lang="es-ES" smtClean="0"/>
              <a:t>03/06/2024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DE3565-61F3-9944-B0F2-7631AD4BE8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408ADF-60B4-C64D-8499-05F6E3D83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DC6E4-5FC6-D24C-B7B9-A04C2F2EC8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898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tif"/><Relationship Id="rId4" Type="http://schemas.openxmlformats.org/officeDocument/2006/relationships/image" Target="../media/image18.t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E001341-7784-8C4A-B03A-FACF31DD0D0C}"/>
              </a:ext>
            </a:extLst>
          </p:cNvPr>
          <p:cNvSpPr txBox="1"/>
          <p:nvPr/>
        </p:nvSpPr>
        <p:spPr>
          <a:xfrm>
            <a:off x="2222245" y="4246549"/>
            <a:ext cx="9895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0D3939"/>
                </a:solidFill>
              </a:rPr>
              <a:t>CASO CLÍNICO: SINCRÓNICO DE ALTA CARGA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D8C1E41-E474-7445-9968-2A3DE92E48BD}"/>
              </a:ext>
            </a:extLst>
          </p:cNvPr>
          <p:cNvSpPr txBox="1"/>
          <p:nvPr/>
        </p:nvSpPr>
        <p:spPr>
          <a:xfrm>
            <a:off x="91853" y="4815940"/>
            <a:ext cx="1202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err="1">
                <a:solidFill>
                  <a:srgbClr val="70C5C8"/>
                </a:solidFill>
              </a:rPr>
              <a:t>Dra</a:t>
            </a:r>
            <a:r>
              <a:rPr lang="es-ES" i="1" dirty="0">
                <a:solidFill>
                  <a:srgbClr val="70C5C8"/>
                </a:solidFill>
              </a:rPr>
              <a:t> PAULA PELETEIRO HIGUERO. Servicio de Oncología Radioterápica. Hospital Clínico Universitario de Santiago de Compostela</a:t>
            </a:r>
          </a:p>
        </p:txBody>
      </p:sp>
    </p:spTree>
    <p:extLst>
      <p:ext uri="{BB962C8B-B14F-4D97-AF65-F5344CB8AC3E}">
        <p14:creationId xmlns:p14="http://schemas.microsoft.com/office/powerpoint/2010/main" val="614192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062AD79-C1E7-AFAF-24CD-2FB8E76D9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65760"/>
            <a:ext cx="9952522" cy="615054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CF2052E-407A-F19A-EA24-B47E44950FC5}"/>
              </a:ext>
            </a:extLst>
          </p:cNvPr>
          <p:cNvSpPr txBox="1"/>
          <p:nvPr/>
        </p:nvSpPr>
        <p:spPr>
          <a:xfrm>
            <a:off x="2608445" y="3080084"/>
            <a:ext cx="1502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highlight>
                  <a:srgbClr val="70C5C8"/>
                </a:highlight>
              </a:rPr>
              <a:t>TRIPLETES</a:t>
            </a:r>
          </a:p>
        </p:txBody>
      </p:sp>
    </p:spTree>
    <p:extLst>
      <p:ext uri="{BB962C8B-B14F-4D97-AF65-F5344CB8AC3E}">
        <p14:creationId xmlns:p14="http://schemas.microsoft.com/office/powerpoint/2010/main" val="1868381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113D513-7B5A-4E52-E924-C54241733585}"/>
              </a:ext>
            </a:extLst>
          </p:cNvPr>
          <p:cNvSpPr txBox="1"/>
          <p:nvPr/>
        </p:nvSpPr>
        <p:spPr>
          <a:xfrm>
            <a:off x="2608446" y="616017"/>
            <a:ext cx="6410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highlight>
                  <a:srgbClr val="C0C0C0"/>
                </a:highlight>
              </a:rPr>
              <a:t>¿QUÉ HEMOS APRENDIDO HASTA AHORA?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BFF04A2-CDE1-8500-4151-CBE9EB0BC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384" y="1364388"/>
            <a:ext cx="5421895" cy="36479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8EB44D0-3E41-E47E-BB16-6FCD3B3B6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610" y="1561190"/>
            <a:ext cx="4310039" cy="32543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619D1ED-2932-45C3-6624-695EEA6DDAF7}"/>
              </a:ext>
            </a:extLst>
          </p:cNvPr>
          <p:cNvSpPr txBox="1"/>
          <p:nvPr/>
        </p:nvSpPr>
        <p:spPr>
          <a:xfrm>
            <a:off x="2117558" y="5233730"/>
            <a:ext cx="3978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ighlight>
                  <a:srgbClr val="70C5C8"/>
                </a:highlight>
              </a:rPr>
              <a:t>El tratamiento exclusivo con ADT debe limitarse a pacientes con comorbilidades significativas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01C9018-6DBD-099F-7121-4EF2638387D8}"/>
              </a:ext>
            </a:extLst>
          </p:cNvPr>
          <p:cNvSpPr txBox="1"/>
          <p:nvPr/>
        </p:nvSpPr>
        <p:spPr>
          <a:xfrm>
            <a:off x="7680960" y="5226518"/>
            <a:ext cx="384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ighlight>
                  <a:srgbClr val="70C5C8"/>
                </a:highlight>
              </a:rPr>
              <a:t>Los pacientes candidatos a recibir </a:t>
            </a:r>
            <a:r>
              <a:rPr lang="es-ES" dirty="0" err="1">
                <a:highlight>
                  <a:srgbClr val="70C5C8"/>
                </a:highlight>
              </a:rPr>
              <a:t>Docetaxel</a:t>
            </a:r>
            <a:r>
              <a:rPr lang="es-ES" dirty="0">
                <a:highlight>
                  <a:srgbClr val="70C5C8"/>
                </a:highlight>
              </a:rPr>
              <a:t> no deberían recibir terapia de ADT + </a:t>
            </a:r>
            <a:r>
              <a:rPr lang="es-ES" dirty="0" err="1">
                <a:highlight>
                  <a:srgbClr val="70C5C8"/>
                </a:highlight>
              </a:rPr>
              <a:t>Docetaxel</a:t>
            </a:r>
            <a:endParaRPr lang="es-ES" dirty="0">
              <a:highlight>
                <a:srgbClr val="70C5C8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0724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8F47F1F-351F-F417-F882-6CD04978E23F}"/>
              </a:ext>
            </a:extLst>
          </p:cNvPr>
          <p:cNvSpPr txBox="1"/>
          <p:nvPr/>
        </p:nvSpPr>
        <p:spPr>
          <a:xfrm>
            <a:off x="2608446" y="616017"/>
            <a:ext cx="6410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highlight>
                  <a:srgbClr val="C0C0C0"/>
                </a:highlight>
              </a:rPr>
              <a:t>¿QUÉ HEMOS APRENDIDO HASTA AHORA?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BD245AE-86EF-5E1B-9467-085AB01477BE}"/>
              </a:ext>
            </a:extLst>
          </p:cNvPr>
          <p:cNvSpPr txBox="1"/>
          <p:nvPr/>
        </p:nvSpPr>
        <p:spPr>
          <a:xfrm>
            <a:off x="1937085" y="5093584"/>
            <a:ext cx="966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ighlight>
                  <a:srgbClr val="70C5C8"/>
                </a:highlight>
              </a:rPr>
              <a:t>No tenemos ningún dato que haya demostrado que un triplete sea superior a un doblete con </a:t>
            </a:r>
            <a:r>
              <a:rPr lang="es-ES" dirty="0" err="1">
                <a:highlight>
                  <a:srgbClr val="70C5C8"/>
                </a:highlight>
              </a:rPr>
              <a:t>arta</a:t>
            </a:r>
            <a:endParaRPr lang="es-ES" dirty="0">
              <a:highlight>
                <a:srgbClr val="70C5C8"/>
              </a:highlight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46029C6-CD0D-096C-3265-740D2B50A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86" y="1441036"/>
            <a:ext cx="5998013" cy="119772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27CDB76-EED6-B092-955F-CAD5ACE111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86" y="2945223"/>
            <a:ext cx="6343699" cy="1020728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163E373-B4FA-EFCE-2441-DC28C7271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588" y="4272415"/>
            <a:ext cx="6555094" cy="403591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D4BD8E3-8A67-753F-0247-4E94677DF8D0}"/>
              </a:ext>
            </a:extLst>
          </p:cNvPr>
          <p:cNvSpPr txBox="1"/>
          <p:nvPr/>
        </p:nvSpPr>
        <p:spPr>
          <a:xfrm>
            <a:off x="1937085" y="6109607"/>
            <a:ext cx="85933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18"/>
            <a:r>
              <a:rPr lang="en-GB" sz="1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Naqvi et al. ASCO 2022</a:t>
            </a:r>
            <a:r>
              <a:rPr lang="en-US" sz="1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defTabSz="914418"/>
            <a:r>
              <a:rPr lang="en-US" sz="1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Roy S, et al. </a:t>
            </a:r>
            <a:r>
              <a:rPr lang="en-US" sz="1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</a:t>
            </a:r>
            <a:r>
              <a:rPr lang="en-US" sz="1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Urol</a:t>
            </a:r>
            <a:r>
              <a:rPr lang="en-US" sz="1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Oncol. 2022 Oct;5(5):494-502.</a:t>
            </a:r>
          </a:p>
        </p:txBody>
      </p:sp>
    </p:spTree>
    <p:extLst>
      <p:ext uri="{BB962C8B-B14F-4D97-AF65-F5344CB8AC3E}">
        <p14:creationId xmlns:p14="http://schemas.microsoft.com/office/powerpoint/2010/main" val="70039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9A595C3-BE98-8F78-4A9B-405479DADE70}"/>
              </a:ext>
            </a:extLst>
          </p:cNvPr>
          <p:cNvSpPr txBox="1"/>
          <p:nvPr/>
        </p:nvSpPr>
        <p:spPr>
          <a:xfrm>
            <a:off x="2223819" y="385184"/>
            <a:ext cx="9109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highlight>
                  <a:srgbClr val="C0C0C0"/>
                </a:highlight>
              </a:rPr>
              <a:t>¿SON TODOS LOS </a:t>
            </a:r>
            <a:r>
              <a:rPr lang="es-ES" sz="2400" b="1" dirty="0" err="1">
                <a:highlight>
                  <a:srgbClr val="C0C0C0"/>
                </a:highlight>
              </a:rPr>
              <a:t>CPHSm</a:t>
            </a:r>
            <a:r>
              <a:rPr lang="es-ES" sz="2400" b="1" dirty="0">
                <a:highlight>
                  <a:srgbClr val="C0C0C0"/>
                </a:highlight>
              </a:rPr>
              <a:t> DE ALTO VOLUMEN DE NOVO IGUALES?</a:t>
            </a:r>
          </a:p>
          <a:p>
            <a:r>
              <a:rPr lang="es-ES" sz="2400" b="1" dirty="0">
                <a:highlight>
                  <a:srgbClr val="C0C0C0"/>
                </a:highlight>
              </a:rPr>
              <a:t>Tenemos factores empíricos de agresividad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5A52B4-3735-5A55-33E5-B68A182213B3}"/>
              </a:ext>
            </a:extLst>
          </p:cNvPr>
          <p:cNvSpPr txBox="1"/>
          <p:nvPr/>
        </p:nvSpPr>
        <p:spPr>
          <a:xfrm>
            <a:off x="2223819" y="1467853"/>
            <a:ext cx="3695718" cy="1477328"/>
          </a:xfrm>
          <a:prstGeom prst="rect">
            <a:avLst/>
          </a:prstGeom>
          <a:noFill/>
          <a:ln w="28575">
            <a:solidFill>
              <a:srgbClr val="70C5C8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70C5C8"/>
                </a:solidFill>
              </a:rPr>
              <a:t>Presentación clínica: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Pacientes &lt;55 años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Metástasis óseas dolorosas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Compresión medular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Infiltración médula ósea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97FD671-6921-A6AC-24FA-238E1F89D886}"/>
              </a:ext>
            </a:extLst>
          </p:cNvPr>
          <p:cNvSpPr txBox="1"/>
          <p:nvPr/>
        </p:nvSpPr>
        <p:spPr>
          <a:xfrm>
            <a:off x="6418830" y="1499938"/>
            <a:ext cx="3695718" cy="1477328"/>
          </a:xfrm>
          <a:prstGeom prst="rect">
            <a:avLst/>
          </a:prstGeom>
          <a:noFill/>
          <a:ln w="28575">
            <a:solidFill>
              <a:srgbClr val="70C5C8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70C5C8"/>
                </a:solidFill>
              </a:rPr>
              <a:t>Tipo de metástasis: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Metástasis hepáticas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Adenopatías </a:t>
            </a:r>
            <a:r>
              <a:rPr lang="es-ES" dirty="0" err="1"/>
              <a:t>bulky</a:t>
            </a:r>
            <a:r>
              <a:rPr lang="es-ES" dirty="0"/>
              <a:t> (&gt;5cm)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Metástasis óseas líticas</a:t>
            </a:r>
          </a:p>
          <a:p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4BD07F6-CEF5-A6C3-CE96-C7B3E7F51E8B}"/>
              </a:ext>
            </a:extLst>
          </p:cNvPr>
          <p:cNvSpPr txBox="1"/>
          <p:nvPr/>
        </p:nvSpPr>
        <p:spPr>
          <a:xfrm>
            <a:off x="2223819" y="3429000"/>
            <a:ext cx="3695718" cy="1477328"/>
          </a:xfrm>
          <a:prstGeom prst="rect">
            <a:avLst/>
          </a:prstGeom>
          <a:noFill/>
          <a:ln w="28575">
            <a:solidFill>
              <a:srgbClr val="70C5C8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70C5C8"/>
                </a:solidFill>
              </a:rPr>
              <a:t>Marcadores sanguíneos: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PSA bajo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Marcadores neuroendocrinos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Hipercalcemia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Elevado LDH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B933BC8-DC7C-5E00-B0B1-FC60E6FB9978}"/>
              </a:ext>
            </a:extLst>
          </p:cNvPr>
          <p:cNvSpPr txBox="1"/>
          <p:nvPr/>
        </p:nvSpPr>
        <p:spPr>
          <a:xfrm>
            <a:off x="6418830" y="3429000"/>
            <a:ext cx="3695718" cy="1477328"/>
          </a:xfrm>
          <a:prstGeom prst="rect">
            <a:avLst/>
          </a:prstGeom>
          <a:noFill/>
          <a:ln w="28575">
            <a:solidFill>
              <a:srgbClr val="70C5C8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70C5C8"/>
                </a:solidFill>
              </a:rPr>
              <a:t>Marcadores tisulares: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Diferenciación ductal/intraductal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Patrón cribiforme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Diferenciación neuroendocrina o microcítico</a:t>
            </a:r>
          </a:p>
        </p:txBody>
      </p:sp>
    </p:spTree>
    <p:extLst>
      <p:ext uri="{BB962C8B-B14F-4D97-AF65-F5344CB8AC3E}">
        <p14:creationId xmlns:p14="http://schemas.microsoft.com/office/powerpoint/2010/main" val="1944460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AEEBF8B-5E02-5C8E-8829-3966055F6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547" y="270710"/>
            <a:ext cx="10250906" cy="631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99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A4108A2-30EA-116C-03DE-F4C96C82B7D7}"/>
              </a:ext>
            </a:extLst>
          </p:cNvPr>
          <p:cNvSpPr txBox="1"/>
          <p:nvPr/>
        </p:nvSpPr>
        <p:spPr>
          <a:xfrm>
            <a:off x="2223819" y="385184"/>
            <a:ext cx="9109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highlight>
                  <a:srgbClr val="C0C0C0"/>
                </a:highlight>
              </a:rPr>
              <a:t>¿CÓMO ELIJO TRATAMIENTO?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972040-0A27-92B8-3DA9-6E42E6516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989" y="1096536"/>
            <a:ext cx="9745579" cy="466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14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4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7673F357-64AD-D029-AF6F-15A26FC22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" t="26394" r="39498" b="28394"/>
          <a:stretch/>
        </p:blipFill>
        <p:spPr>
          <a:xfrm>
            <a:off x="1769826" y="228600"/>
            <a:ext cx="10153469" cy="6364705"/>
          </a:xfrm>
        </p:spPr>
      </p:pic>
    </p:spTree>
    <p:extLst>
      <p:ext uri="{BB962C8B-B14F-4D97-AF65-F5344CB8AC3E}">
        <p14:creationId xmlns:p14="http://schemas.microsoft.com/office/powerpoint/2010/main" val="1349130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4875031-0691-2B97-6BE4-2F4E3EDF6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469" y="264694"/>
            <a:ext cx="10080668" cy="631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52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D46C38-BDED-0322-3AC5-C067203CC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049C2C-9730-8649-E22B-48B652DBC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F1D6BE7-31CC-27CF-43BB-F824A8CDF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704" y="240632"/>
            <a:ext cx="10123045" cy="637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51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6AA70EB-7663-139A-542B-D75594CE30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95" t="33604" r="24684" b="7865"/>
          <a:stretch/>
        </p:blipFill>
        <p:spPr>
          <a:xfrm>
            <a:off x="1790299" y="259882"/>
            <a:ext cx="10048775" cy="628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59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AD9EFF9-62BE-AD05-1970-08532B3AF1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58" t="29101" r="23816" b="10867"/>
          <a:stretch/>
        </p:blipFill>
        <p:spPr>
          <a:xfrm>
            <a:off x="1772704" y="250257"/>
            <a:ext cx="10152997" cy="632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2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7E042CE-9891-DE70-4E18-AF3B85CC5C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32" t="35105" r="23579" b="4563"/>
          <a:stretch/>
        </p:blipFill>
        <p:spPr>
          <a:xfrm>
            <a:off x="1809549" y="288758"/>
            <a:ext cx="10087277" cy="620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16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47F2EF0-DC8E-2377-8804-4444E0C9B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614" y="291164"/>
            <a:ext cx="10083335" cy="627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71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40B8924-051E-EA98-9E0B-31FC182D7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300" y="308008"/>
            <a:ext cx="10077650" cy="616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36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37B2880-09A9-9311-9303-DEF28B021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924" y="298383"/>
            <a:ext cx="10108408" cy="624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36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2013097-A8F8-ACF3-4EEF-7B5DAD2373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03" t="29587" r="13558" b="6339"/>
          <a:stretch/>
        </p:blipFill>
        <p:spPr>
          <a:xfrm>
            <a:off x="2198362" y="1325880"/>
            <a:ext cx="936158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3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AB1B650-2E5E-85C0-1DF5-404B2AD83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1838" y="555370"/>
            <a:ext cx="3776680" cy="23601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C60E7B0-2639-D839-FD2C-47DCD6C7DF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562" y="555370"/>
            <a:ext cx="3657131" cy="24380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1BA5AC9-FC86-5192-E7EE-FAFE1FD6B1C4}"/>
              </a:ext>
            </a:extLst>
          </p:cNvPr>
          <p:cNvSpPr txBox="1"/>
          <p:nvPr/>
        </p:nvSpPr>
        <p:spPr>
          <a:xfrm>
            <a:off x="8933696" y="2917838"/>
            <a:ext cx="1493101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 dirty="0">
                <a:solidFill>
                  <a:srgbClr val="0070C0"/>
                </a:solidFill>
              </a:rPr>
              <a:t>CHAARTED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C6ADACB-D3E0-B956-F9DF-14C80B720A9B}"/>
              </a:ext>
            </a:extLst>
          </p:cNvPr>
          <p:cNvSpPr txBox="1"/>
          <p:nvPr/>
        </p:nvSpPr>
        <p:spPr>
          <a:xfrm>
            <a:off x="2909615" y="2996089"/>
            <a:ext cx="1332288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 dirty="0">
                <a:solidFill>
                  <a:srgbClr val="0070C0"/>
                </a:solidFill>
              </a:rPr>
              <a:t>LATITUDE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F6390A9-AE00-3F84-574B-300C28437F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868" t="26092" r="50511" b="27898"/>
          <a:stretch/>
        </p:blipFill>
        <p:spPr>
          <a:xfrm>
            <a:off x="2198562" y="3513221"/>
            <a:ext cx="3657131" cy="23678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862F464-D96B-33F6-190F-F7275F96A3D9}"/>
              </a:ext>
            </a:extLst>
          </p:cNvPr>
          <p:cNvSpPr txBox="1"/>
          <p:nvPr/>
        </p:nvSpPr>
        <p:spPr>
          <a:xfrm>
            <a:off x="3469691" y="5936651"/>
            <a:ext cx="889731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 dirty="0">
                <a:solidFill>
                  <a:srgbClr val="0070C0"/>
                </a:solidFill>
              </a:rPr>
              <a:t>TITAN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6564E93-D7A4-6E36-B736-3910639DD11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42" t="19435" r="55876" b="32902"/>
          <a:stretch/>
        </p:blipFill>
        <p:spPr>
          <a:xfrm>
            <a:off x="7446324" y="3277987"/>
            <a:ext cx="4056026" cy="27415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0E683D5-BAE4-43E0-6A0A-ED4576D8ECFC}"/>
              </a:ext>
            </a:extLst>
          </p:cNvPr>
          <p:cNvSpPr txBox="1"/>
          <p:nvPr/>
        </p:nvSpPr>
        <p:spPr>
          <a:xfrm>
            <a:off x="9235380" y="6025447"/>
            <a:ext cx="1128707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 dirty="0">
                <a:solidFill>
                  <a:srgbClr val="0070C0"/>
                </a:solidFill>
              </a:rPr>
              <a:t>ARCHES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D88644-F519-008C-8629-9C1117B93FB5}"/>
              </a:ext>
            </a:extLst>
          </p:cNvPr>
          <p:cNvSpPr txBox="1"/>
          <p:nvPr/>
        </p:nvSpPr>
        <p:spPr>
          <a:xfrm>
            <a:off x="5977287" y="2993457"/>
            <a:ext cx="1502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highlight>
                  <a:srgbClr val="70C5C8"/>
                </a:highlight>
              </a:rPr>
              <a:t>DOBLETES</a:t>
            </a:r>
          </a:p>
        </p:txBody>
      </p:sp>
    </p:spTree>
    <p:extLst>
      <p:ext uri="{BB962C8B-B14F-4D97-AF65-F5344CB8AC3E}">
        <p14:creationId xmlns:p14="http://schemas.microsoft.com/office/powerpoint/2010/main" val="17452835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4504</TotalTime>
  <Words>194</Words>
  <Application>Microsoft Office PowerPoint</Application>
  <PresentationFormat>Panorámica</PresentationFormat>
  <Paragraphs>43</Paragraphs>
  <Slides>18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José González de la Ballina Peleteiro</cp:lastModifiedBy>
  <cp:revision>29</cp:revision>
  <dcterms:created xsi:type="dcterms:W3CDTF">2021-02-10T18:40:18Z</dcterms:created>
  <dcterms:modified xsi:type="dcterms:W3CDTF">2024-06-03T11:56:13Z</dcterms:modified>
</cp:coreProperties>
</file>