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61" r:id="rId8"/>
    <p:sldId id="282" r:id="rId9"/>
    <p:sldId id="2662" r:id="rId10"/>
    <p:sldId id="266" r:id="rId11"/>
    <p:sldId id="265" r:id="rId12"/>
    <p:sldId id="279" r:id="rId13"/>
    <p:sldId id="267" r:id="rId14"/>
    <p:sldId id="2663" r:id="rId15"/>
    <p:sldId id="2674" r:id="rId16"/>
    <p:sldId id="269" r:id="rId17"/>
    <p:sldId id="270" r:id="rId18"/>
    <p:sldId id="271" r:id="rId19"/>
    <p:sldId id="2672" r:id="rId20"/>
    <p:sldId id="264" r:id="rId21"/>
    <p:sldId id="272" r:id="rId22"/>
    <p:sldId id="273" r:id="rId23"/>
    <p:sldId id="283" r:id="rId24"/>
    <p:sldId id="274" r:id="rId25"/>
    <p:sldId id="2665" r:id="rId26"/>
    <p:sldId id="2666" r:id="rId27"/>
    <p:sldId id="2667" r:id="rId28"/>
    <p:sldId id="275" r:id="rId29"/>
    <p:sldId id="2664" r:id="rId30"/>
    <p:sldId id="276" r:id="rId31"/>
    <p:sldId id="2671" r:id="rId32"/>
    <p:sldId id="277" r:id="rId33"/>
    <p:sldId id="2668" r:id="rId34"/>
    <p:sldId id="278" r:id="rId35"/>
    <p:sldId id="2669" r:id="rId36"/>
    <p:sldId id="2670" r:id="rId37"/>
    <p:sldId id="280" r:id="rId38"/>
    <p:sldId id="2673" r:id="rId39"/>
    <p:sldId id="281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939"/>
    <a:srgbClr val="70C5C8"/>
    <a:srgbClr val="2C80B6"/>
    <a:srgbClr val="EA605D"/>
    <a:srgbClr val="47B496"/>
    <a:srgbClr val="E88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0"/>
    <p:restoredTop sz="94674"/>
  </p:normalViewPr>
  <p:slideViewPr>
    <p:cSldViewPr snapToGrid="0" snapToObjects="1">
      <p:cViewPr>
        <p:scale>
          <a:sx n="100" d="100"/>
          <a:sy n="100" d="100"/>
        </p:scale>
        <p:origin x="2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736B3-40F6-2D45-BF7F-525D828B6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74E046-1EAA-214D-9B57-14ECA97EA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9CEFC-69DB-0B48-A3DA-B0F1A0B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79F6-0C60-4D42-BBB3-3E8DB0F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D37F3-89AE-0240-9D78-F715466B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29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55374-0895-2E45-BB25-F3DD14E7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9F25E0-03A5-A340-82CA-758B79B9A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80E95-588B-2B4E-82E0-13C9F416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81954-EEE2-3E47-92E0-AD5DF2B0F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AA53FC-5AE2-C64B-9CCD-C116E39F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8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63567C-19CD-B349-B742-41D1FE615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8C84D2-BD55-CA41-A597-2EB95A0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09226E-1F77-BA4E-9F86-B2366F90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736BE-D0BC-2B4D-8620-FCB67B70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E1938-E8FB-A04E-87C6-A668D025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88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5DCE0-B4F3-C844-A3A1-56ABBD76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3ECBC-E927-2243-B081-F819CB58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7CA2C-64F1-F84D-856D-BA87100F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BA5B4-0000-F747-A1AC-D07F9724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8F9F7-31FD-D74E-9F11-4493FDA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23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802E3-51EC-A04D-9CA1-2B67A7AD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1BC6B3-2B7D-384B-8604-F4D34E5FB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8B023D-E061-D946-9821-2ADF77A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31AFF5-9009-CE45-9DE9-8FD6EBC6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C3D51A-4A09-9744-8159-7889E3E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54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C6945-1568-8845-95CF-FFCB9C2A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E1E1F4-F34D-F445-9689-765790EAE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75E2C-A17F-F44F-9A7F-74BF9209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AC1545-65C9-8A48-9E64-815822D0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96BEE7-D539-5F48-89CE-89614FC1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16A43D-5DE1-E042-811F-81660A1A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63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ED851-A9F4-9747-9E29-B9FACFA2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89DC0F-58F6-1A43-9D36-647A33AC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80EF9E-7B71-EF4C-A699-FC91532E3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FDC15C-9F57-1E4D-BF8F-A0C9DBEC6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34F740-16BB-6440-A3D1-1192C461E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899E7B-184F-9B4F-8544-C52C11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B17A09-C899-3944-846E-2DBC1E2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B26784-E3F4-C34D-8033-57AEC302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48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57913-1F2F-764A-B02A-E2467F94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A37794-57C2-604E-A582-2A40F6C4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FEC3C8-F9C1-C848-85C8-C0B68B06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282D42-0F19-3347-AA7B-3279B1A0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7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19B7CC-7DFA-9142-BD0B-55133BEA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EB3E9A-5FC8-1C42-A285-BF8BCA85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78F795-5411-E342-8326-FB9A027E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5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4BE00-ABDC-6B4B-9B47-6F3E124F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57956-8DF3-274A-8E28-FF7BE102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9474AA-81D5-234F-B70F-249C20F6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D4B0A8-9EFF-A54B-A29D-9D2E0D52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1AAB6D-D841-2242-9954-A3955FA2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33461-F991-004D-9A5D-720885D7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88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95943-1075-2940-8EA6-16CEAE64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FD75B8-1C94-9C4D-BF9E-DCE7F91DE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349319-F017-774E-94FE-5212F292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2E8A2F-DECB-F44D-AF46-9A2857D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81B5C8-FCEB-2846-8564-09730506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30D648-0648-C74D-B03F-BE79C6E6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05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FF788D-BD71-BF4F-BA7E-2777CA4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6D71EB-BB47-1E45-ACA0-7DDF8A8DA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DB3127-B46F-3A47-BC63-475E2DAFE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E3565-61F3-9944-B0F2-7631AD4BE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08ADF-60B4-C64D-8499-05F6E3D83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9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001341-7784-8C4A-B03A-FACF31DD0D0C}"/>
              </a:ext>
            </a:extLst>
          </p:cNvPr>
          <p:cNvSpPr txBox="1"/>
          <p:nvPr/>
        </p:nvSpPr>
        <p:spPr>
          <a:xfrm>
            <a:off x="2296039" y="4323497"/>
            <a:ext cx="989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D3939"/>
                </a:solidFill>
              </a:rPr>
              <a:t>Espaciador rectal y SBRT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C1E41-E474-7445-9968-2A3DE92E48BD}"/>
              </a:ext>
            </a:extLst>
          </p:cNvPr>
          <p:cNvSpPr txBox="1"/>
          <p:nvPr/>
        </p:nvSpPr>
        <p:spPr>
          <a:xfrm>
            <a:off x="2296039" y="4815940"/>
            <a:ext cx="103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70C5C8"/>
                </a:solidFill>
              </a:rPr>
              <a:t>J. Ignacio Rodríguez Melcón. Unidad Tumores GU. Oncología Radioterápica, HUGCDN – Las Palmas.</a:t>
            </a:r>
          </a:p>
        </p:txBody>
      </p:sp>
    </p:spTree>
    <p:extLst>
      <p:ext uri="{BB962C8B-B14F-4D97-AF65-F5344CB8AC3E}">
        <p14:creationId xmlns:p14="http://schemas.microsoft.com/office/powerpoint/2010/main" val="61419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A715C2-11AC-6EBE-11F0-D5708987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3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72B60B-A89D-6F2E-6062-26D1416A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4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019CF8-38F6-2320-1EEF-091FEE8FD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06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7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67527C-5B0B-E960-0C62-50555957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6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362DEA-73A0-5DF4-8CB3-5E7CD28A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6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29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77AE64-8CCD-77FF-C227-1F1EB0DCB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2" y="261000"/>
            <a:ext cx="8400000" cy="6300000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7F56E4B-1BD6-D2BF-DCAE-054B00AED6BA}"/>
              </a:ext>
            </a:extLst>
          </p:cNvPr>
          <p:cNvSpPr/>
          <p:nvPr/>
        </p:nvSpPr>
        <p:spPr>
          <a:xfrm>
            <a:off x="6559826" y="2595689"/>
            <a:ext cx="3299791" cy="463826"/>
          </a:xfrm>
          <a:prstGeom prst="roundRect">
            <a:avLst/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3299791"/>
                      <a:gd name="connsiteY0" fmla="*/ 77306 h 463826"/>
                      <a:gd name="connsiteX1" fmla="*/ 77306 w 3299791"/>
                      <a:gd name="connsiteY1" fmla="*/ 0 h 463826"/>
                      <a:gd name="connsiteX2" fmla="*/ 611986 w 3299791"/>
                      <a:gd name="connsiteY2" fmla="*/ 0 h 463826"/>
                      <a:gd name="connsiteX3" fmla="*/ 1178119 w 3299791"/>
                      <a:gd name="connsiteY3" fmla="*/ 0 h 463826"/>
                      <a:gd name="connsiteX4" fmla="*/ 1712799 w 3299791"/>
                      <a:gd name="connsiteY4" fmla="*/ 0 h 463826"/>
                      <a:gd name="connsiteX5" fmla="*/ 2404738 w 3299791"/>
                      <a:gd name="connsiteY5" fmla="*/ 0 h 463826"/>
                      <a:gd name="connsiteX6" fmla="*/ 3222485 w 3299791"/>
                      <a:gd name="connsiteY6" fmla="*/ 0 h 463826"/>
                      <a:gd name="connsiteX7" fmla="*/ 3299791 w 3299791"/>
                      <a:gd name="connsiteY7" fmla="*/ 77306 h 463826"/>
                      <a:gd name="connsiteX8" fmla="*/ 3299791 w 3299791"/>
                      <a:gd name="connsiteY8" fmla="*/ 386520 h 463826"/>
                      <a:gd name="connsiteX9" fmla="*/ 3222485 w 3299791"/>
                      <a:gd name="connsiteY9" fmla="*/ 463826 h 463826"/>
                      <a:gd name="connsiteX10" fmla="*/ 2530546 w 3299791"/>
                      <a:gd name="connsiteY10" fmla="*/ 463826 h 463826"/>
                      <a:gd name="connsiteX11" fmla="*/ 1838606 w 3299791"/>
                      <a:gd name="connsiteY11" fmla="*/ 463826 h 463826"/>
                      <a:gd name="connsiteX12" fmla="*/ 1241022 w 3299791"/>
                      <a:gd name="connsiteY12" fmla="*/ 463826 h 463826"/>
                      <a:gd name="connsiteX13" fmla="*/ 77306 w 3299791"/>
                      <a:gd name="connsiteY13" fmla="*/ 463826 h 463826"/>
                      <a:gd name="connsiteX14" fmla="*/ 0 w 3299791"/>
                      <a:gd name="connsiteY14" fmla="*/ 386520 h 463826"/>
                      <a:gd name="connsiteX15" fmla="*/ 0 w 3299791"/>
                      <a:gd name="connsiteY15" fmla="*/ 77306 h 463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299791" h="463826" extrusionOk="0">
                        <a:moveTo>
                          <a:pt x="0" y="77306"/>
                        </a:moveTo>
                        <a:cubicBezTo>
                          <a:pt x="766" y="33932"/>
                          <a:pt x="25438" y="5194"/>
                          <a:pt x="77306" y="0"/>
                        </a:cubicBezTo>
                        <a:cubicBezTo>
                          <a:pt x="234184" y="-674"/>
                          <a:pt x="486701" y="26439"/>
                          <a:pt x="611986" y="0"/>
                        </a:cubicBezTo>
                        <a:cubicBezTo>
                          <a:pt x="737271" y="-26439"/>
                          <a:pt x="904994" y="22052"/>
                          <a:pt x="1178119" y="0"/>
                        </a:cubicBezTo>
                        <a:cubicBezTo>
                          <a:pt x="1451244" y="-22052"/>
                          <a:pt x="1562665" y="20827"/>
                          <a:pt x="1712799" y="0"/>
                        </a:cubicBezTo>
                        <a:cubicBezTo>
                          <a:pt x="1862933" y="-20827"/>
                          <a:pt x="2081271" y="-14178"/>
                          <a:pt x="2404738" y="0"/>
                        </a:cubicBezTo>
                        <a:cubicBezTo>
                          <a:pt x="2728205" y="14178"/>
                          <a:pt x="2848190" y="9470"/>
                          <a:pt x="3222485" y="0"/>
                        </a:cubicBezTo>
                        <a:cubicBezTo>
                          <a:pt x="3267855" y="-2210"/>
                          <a:pt x="3308518" y="33103"/>
                          <a:pt x="3299791" y="77306"/>
                        </a:cubicBezTo>
                        <a:cubicBezTo>
                          <a:pt x="3312206" y="141865"/>
                          <a:pt x="3292440" y="302023"/>
                          <a:pt x="3299791" y="386520"/>
                        </a:cubicBezTo>
                        <a:cubicBezTo>
                          <a:pt x="3307889" y="426434"/>
                          <a:pt x="3263658" y="460091"/>
                          <a:pt x="3222485" y="463826"/>
                        </a:cubicBezTo>
                        <a:cubicBezTo>
                          <a:pt x="2982203" y="442649"/>
                          <a:pt x="2690100" y="479460"/>
                          <a:pt x="2530546" y="463826"/>
                        </a:cubicBezTo>
                        <a:cubicBezTo>
                          <a:pt x="2370992" y="448192"/>
                          <a:pt x="2056050" y="445664"/>
                          <a:pt x="1838606" y="463826"/>
                        </a:cubicBezTo>
                        <a:cubicBezTo>
                          <a:pt x="1621162" y="481988"/>
                          <a:pt x="1496687" y="484742"/>
                          <a:pt x="1241022" y="463826"/>
                        </a:cubicBezTo>
                        <a:cubicBezTo>
                          <a:pt x="985357" y="442910"/>
                          <a:pt x="592426" y="427264"/>
                          <a:pt x="77306" y="463826"/>
                        </a:cubicBezTo>
                        <a:cubicBezTo>
                          <a:pt x="35961" y="467364"/>
                          <a:pt x="3711" y="426290"/>
                          <a:pt x="0" y="386520"/>
                        </a:cubicBezTo>
                        <a:cubicBezTo>
                          <a:pt x="15199" y="240455"/>
                          <a:pt x="9028" y="195332"/>
                          <a:pt x="0" y="7730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84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71C75C-222C-5884-93B5-938983E3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6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BF9F19-EB66-11A6-F830-EE8F6764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19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749087-5462-3F1F-9382-057786DE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67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4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78062D-7FBE-DE13-1610-4E01A19F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2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1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101FED-5D86-F3CB-AE54-609A0485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52" y="245499"/>
            <a:ext cx="9548612" cy="6340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41B1A8-5978-DA67-0CA8-9E88E409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231" y="5070430"/>
            <a:ext cx="2687604" cy="12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69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1F2F12-C222-8E06-14E0-386DD6ED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678B0B-13B0-8481-B662-E228B1C8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4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A78E451-8FD7-DF73-3558-3ACB9375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1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EF3CDD0-3847-B71D-4125-79E3B058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1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28DB7F-2C0E-1E5A-7FDE-F12C26C5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91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798B8E-9485-A7B6-EB07-D899B6F3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47" y="661268"/>
            <a:ext cx="4800001" cy="27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9F675C-6AA9-14E5-F07E-225D7EE62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47" y="3479530"/>
            <a:ext cx="4800001" cy="27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5E620-6FCD-EEAA-4AA5-90635BB6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965" y="3479530"/>
            <a:ext cx="4800000" cy="27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6D9C88-D9F0-D114-BD2B-80EC230E3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965" y="661268"/>
            <a:ext cx="48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7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D7BD4F-402A-5C48-6E69-0DE2D791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64" y="678201"/>
            <a:ext cx="4800000" cy="27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A16BAA-27CB-B906-80C2-34EE82F93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296" y="678201"/>
            <a:ext cx="4800000" cy="27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387976-E096-84FC-A990-2D9013442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564" y="3477512"/>
            <a:ext cx="4800000" cy="27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2F5B68-0E82-D4E4-C4CB-E6B9EA08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296" y="3477512"/>
            <a:ext cx="48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8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9">
            <a:extLst>
              <a:ext uri="{FF2B5EF4-FFF2-40B4-BE49-F238E27FC236}">
                <a16:creationId xmlns:a16="http://schemas.microsoft.com/office/drawing/2014/main" id="{E90755B1-E438-A70F-8D52-1D3FDB03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92"/>
          <a:stretch/>
        </p:blipFill>
        <p:spPr>
          <a:xfrm>
            <a:off x="6894206" y="1209646"/>
            <a:ext cx="4855356" cy="2520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2CE875-2FDC-97FA-7CC4-5C7F587D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75" y="1199168"/>
            <a:ext cx="4862118" cy="2520000"/>
          </a:xfrm>
          <a:prstGeom prst="rect">
            <a:avLst/>
          </a:prstGeom>
          <a:noFill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6F27D19-1671-D03A-F8F6-C378A2678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75" y="3809399"/>
            <a:ext cx="4862118" cy="2520000"/>
          </a:xfrm>
          <a:prstGeom prst="rect">
            <a:avLst/>
          </a:prstGeom>
          <a:noFill/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75BFE95-6451-F993-112E-6FC8BD80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444" y="3809399"/>
            <a:ext cx="4862118" cy="2520000"/>
          </a:xfrm>
          <a:prstGeom prst="rect">
            <a:avLst/>
          </a:prstGeom>
          <a:noFill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65FA6F1-143D-BEC2-6622-7B149BD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165" y="365126"/>
            <a:ext cx="9474200" cy="834042"/>
          </a:xfrm>
        </p:spPr>
        <p:txBody>
          <a:bodyPr>
            <a:normAutofit/>
          </a:bodyPr>
          <a:lstStyle/>
          <a:p>
            <a:r>
              <a:rPr lang="es-ES" sz="4000" b="1" dirty="0" err="1">
                <a:solidFill>
                  <a:schemeClr val="accent5">
                    <a:lumMod val="50000"/>
                  </a:schemeClr>
                </a:solidFill>
              </a:rPr>
              <a:t>SpaceOAR</a:t>
            </a:r>
            <a:r>
              <a:rPr lang="es-ES" sz="4000" b="1" dirty="0">
                <a:solidFill>
                  <a:schemeClr val="accent5">
                    <a:lumMod val="50000"/>
                  </a:schemeClr>
                </a:solidFill>
              </a:rPr>
              <a:t> VUE : Next </a:t>
            </a:r>
            <a:r>
              <a:rPr lang="es-ES" sz="4000" b="1" dirty="0" err="1">
                <a:solidFill>
                  <a:schemeClr val="accent5">
                    <a:lumMod val="50000"/>
                  </a:schemeClr>
                </a:solidFill>
              </a:rPr>
              <a:t>Generation</a:t>
            </a:r>
            <a:r>
              <a:rPr lang="es-E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1902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F37D7D6-0B3B-08EF-A3C8-32B8B572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1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50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9AB83B-FB5B-B6D9-DB3F-95EDD9DF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5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7925BF-75B7-90D0-F6A0-175B3ABC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6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8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667050-EF0F-5309-4B05-8A8E29BB0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824B69-A97F-B607-1AA4-5497E41B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19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882860-44BC-13B1-7CD0-778A9E8C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84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4BFEE4-3AC2-D4A1-06E6-F600FDED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1" y="585000"/>
            <a:ext cx="10115482" cy="568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FF07E0A-0873-88F4-1F7D-FB4EE4E02935}"/>
              </a:ext>
            </a:extLst>
          </p:cNvPr>
          <p:cNvSpPr/>
          <p:nvPr/>
        </p:nvSpPr>
        <p:spPr>
          <a:xfrm>
            <a:off x="2964188" y="743236"/>
            <a:ext cx="1918953" cy="129600"/>
          </a:xfrm>
          <a:prstGeom prst="rect">
            <a:avLst/>
          </a:prstGeom>
          <a:solidFill>
            <a:srgbClr val="5E8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41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7341B9E-53C3-6C2B-973A-5208973E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83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F29BD3-54E1-CAA7-087F-2F29CA686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585000"/>
            <a:ext cx="10112000" cy="568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4EF4B66-E17F-B7A8-6039-027802B496FA}"/>
              </a:ext>
            </a:extLst>
          </p:cNvPr>
          <p:cNvSpPr/>
          <p:nvPr/>
        </p:nvSpPr>
        <p:spPr>
          <a:xfrm>
            <a:off x="2964188" y="743236"/>
            <a:ext cx="1918953" cy="129600"/>
          </a:xfrm>
          <a:prstGeom prst="rect">
            <a:avLst/>
          </a:prstGeom>
          <a:solidFill>
            <a:srgbClr val="5E8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373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4EBAF3-9CCB-7F72-5AAB-E74CB8096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2" y="585000"/>
            <a:ext cx="10112000" cy="568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AE51695-6373-0D90-240E-04D669C955F5}"/>
              </a:ext>
            </a:extLst>
          </p:cNvPr>
          <p:cNvSpPr/>
          <p:nvPr/>
        </p:nvSpPr>
        <p:spPr>
          <a:xfrm>
            <a:off x="2964188" y="743236"/>
            <a:ext cx="1918953" cy="129600"/>
          </a:xfrm>
          <a:prstGeom prst="rect">
            <a:avLst/>
          </a:prstGeom>
          <a:solidFill>
            <a:srgbClr val="5E8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32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E2C36A-31DE-6579-CB3D-E382C6AB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69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6EF959-B32D-72CF-C907-8AE62B388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3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F5D7D9-788B-4579-7E58-DED3CB78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5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1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965ED2-7BC7-6BE3-707A-6FCCE5F4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2" y="583875"/>
            <a:ext cx="10116000" cy="56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B815A8-E18D-18CC-4429-24F78C2A5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7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287C751-BA0F-BFF1-DF51-3A70FAB9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0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5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701C361-C80E-A63A-8DB9-60D76DA1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69" y="365125"/>
            <a:ext cx="9727095" cy="993221"/>
          </a:xfrm>
        </p:spPr>
        <p:txBody>
          <a:bodyPr/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Problema: El espacio recto-prostático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F6697E8-5CD4-3373-CD38-0F0ACE6F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166" y="1358346"/>
            <a:ext cx="4851400" cy="4546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8C7822-14B0-DBF9-29C0-BF78EF61E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706" y="1548846"/>
            <a:ext cx="4851400" cy="41656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65CA4C-377F-523E-70F5-3999918CE148}"/>
              </a:ext>
            </a:extLst>
          </p:cNvPr>
          <p:cNvSpPr txBox="1"/>
          <p:nvPr/>
        </p:nvSpPr>
        <p:spPr>
          <a:xfrm>
            <a:off x="1948070" y="6149238"/>
            <a:ext cx="98463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</a:rPr>
              <a:t>Secin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 Fernando P., Bianco Fernando J.. Anatomía quirúrgica de la prostatectomía radical: fascias y esfínteres urinarios.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</a:rPr>
              <a:t>Arch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. Esp. </a:t>
            </a:r>
            <a:r>
              <a:rPr lang="es-ES" sz="1200" dirty="0" err="1">
                <a:solidFill>
                  <a:schemeClr val="accent5">
                    <a:lumMod val="50000"/>
                  </a:schemeClr>
                </a:solidFill>
              </a:rPr>
              <a:t>Urol</a:t>
            </a: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. 2010;63(4):255-266.</a:t>
            </a:r>
          </a:p>
        </p:txBody>
      </p:sp>
    </p:spTree>
    <p:extLst>
      <p:ext uri="{BB962C8B-B14F-4D97-AF65-F5344CB8AC3E}">
        <p14:creationId xmlns:p14="http://schemas.microsoft.com/office/powerpoint/2010/main" val="252249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FE8F24-5306-7C5B-4815-C15BA3781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4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B8E29D-176B-345B-30CD-329B0F6B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17" y="585000"/>
            <a:ext cx="101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685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6405</TotalTime>
  <Words>62</Words>
  <Application>Microsoft Macintosh PowerPoint</Application>
  <PresentationFormat>Panorámica</PresentationFormat>
  <Paragraphs>5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Problema: El espacio recto-prostático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SpaceOAR VUE : Next Generation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Ignacio Rodríguez Melcón</cp:lastModifiedBy>
  <cp:revision>46</cp:revision>
  <dcterms:created xsi:type="dcterms:W3CDTF">2021-02-10T18:40:18Z</dcterms:created>
  <dcterms:modified xsi:type="dcterms:W3CDTF">2024-06-07T11:42:15Z</dcterms:modified>
</cp:coreProperties>
</file>