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4314" r:id="rId3"/>
    <p:sldId id="4332" r:id="rId4"/>
    <p:sldId id="4326" r:id="rId5"/>
    <p:sldId id="4387" r:id="rId6"/>
    <p:sldId id="4323" r:id="rId7"/>
    <p:sldId id="4329" r:id="rId8"/>
    <p:sldId id="4330" r:id="rId9"/>
    <p:sldId id="4331" r:id="rId10"/>
    <p:sldId id="4390" r:id="rId11"/>
    <p:sldId id="4391" r:id="rId12"/>
    <p:sldId id="4392" r:id="rId13"/>
    <p:sldId id="4340" r:id="rId14"/>
    <p:sldId id="4393" r:id="rId15"/>
    <p:sldId id="4395" r:id="rId16"/>
    <p:sldId id="4394" r:id="rId17"/>
    <p:sldId id="4246" r:id="rId18"/>
    <p:sldId id="4398" r:id="rId19"/>
    <p:sldId id="4399" r:id="rId20"/>
    <p:sldId id="4260" r:id="rId21"/>
    <p:sldId id="4401" r:id="rId22"/>
    <p:sldId id="4412" r:id="rId23"/>
    <p:sldId id="4397" r:id="rId24"/>
    <p:sldId id="4255" r:id="rId25"/>
    <p:sldId id="4251" r:id="rId26"/>
    <p:sldId id="4248" r:id="rId27"/>
    <p:sldId id="4402" r:id="rId28"/>
    <p:sldId id="4403" r:id="rId29"/>
    <p:sldId id="4404" r:id="rId30"/>
    <p:sldId id="4415" r:id="rId31"/>
    <p:sldId id="4416" r:id="rId32"/>
    <p:sldId id="4259" r:id="rId33"/>
    <p:sldId id="4250" r:id="rId34"/>
    <p:sldId id="4405" r:id="rId35"/>
    <p:sldId id="4406" r:id="rId36"/>
    <p:sldId id="4417" r:id="rId37"/>
    <p:sldId id="4407" r:id="rId38"/>
    <p:sldId id="4408" r:id="rId39"/>
    <p:sldId id="4409" r:id="rId40"/>
    <p:sldId id="4410" r:id="rId41"/>
    <p:sldId id="4256" r:id="rId42"/>
    <p:sldId id="4428" r:id="rId43"/>
    <p:sldId id="4429" r:id="rId44"/>
    <p:sldId id="4431" r:id="rId45"/>
    <p:sldId id="4432" r:id="rId46"/>
    <p:sldId id="4433" r:id="rId47"/>
    <p:sldId id="4434" r:id="rId48"/>
    <p:sldId id="4435" r:id="rId49"/>
    <p:sldId id="4436" r:id="rId50"/>
    <p:sldId id="4414" r:id="rId51"/>
    <p:sldId id="4419" r:id="rId52"/>
    <p:sldId id="4422" r:id="rId53"/>
    <p:sldId id="4430" r:id="rId54"/>
    <p:sldId id="4426" r:id="rId55"/>
    <p:sldId id="4424" r:id="rId56"/>
    <p:sldId id="4373" r:id="rId57"/>
    <p:sldId id="4413" r:id="rId5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a Rossi" initials="KR" lastIdx="2" clrIdx="0">
    <p:extLst>
      <p:ext uri="{19B8F6BF-5375-455C-9EA6-DF929625EA0E}">
        <p15:presenceInfo xmlns:p15="http://schemas.microsoft.com/office/powerpoint/2012/main" userId="5313653e8dd170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80B6"/>
    <a:srgbClr val="4371C4"/>
    <a:srgbClr val="0D3939"/>
    <a:srgbClr val="70C5C8"/>
    <a:srgbClr val="EA605D"/>
    <a:srgbClr val="47B496"/>
    <a:srgbClr val="E88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9"/>
    <p:restoredTop sz="84639"/>
  </p:normalViewPr>
  <p:slideViewPr>
    <p:cSldViewPr snapToGrid="0" snapToObjects="1">
      <p:cViewPr>
        <p:scale>
          <a:sx n="101" d="100"/>
          <a:sy n="101" d="100"/>
        </p:scale>
        <p:origin x="-5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EAC5-B74D-B5CD-12F20082ADFA}"/>
              </c:ext>
            </c:extLst>
          </c:dPt>
          <c:dPt>
            <c:idx val="1"/>
            <c:bubble3D val="0"/>
            <c:explosion val="27"/>
            <c:spPr>
              <a:solidFill>
                <a:schemeClr val="accent1">
                  <a:tint val="86000"/>
                </a:schemeClr>
              </a:solidFill>
              <a:ln w="19050">
                <a:solidFill>
                  <a:schemeClr val="lt1"/>
                </a:solidFill>
              </a:ln>
              <a:effectLst/>
            </c:spPr>
            <c:extLst>
              <c:ext xmlns:c16="http://schemas.microsoft.com/office/drawing/2014/chart" uri="{C3380CC4-5D6E-409C-BE32-E72D297353CC}">
                <c16:uniqueId val="{00000001-D1BA-8448-A2E3-FA8B06AF1607}"/>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EAC5-B74D-B5CD-12F20082ADFA}"/>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EAC5-B74D-B5CD-12F20082ADFA}"/>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D1BA-8448-A2E3-FA8B06AF16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EAC5-B74D-B5CD-12F20082ADFA}"/>
              </c:ext>
            </c:extLst>
          </c:dPt>
          <c:dPt>
            <c:idx val="1"/>
            <c:bubble3D val="0"/>
            <c:explosion val="27"/>
            <c:spPr>
              <a:solidFill>
                <a:schemeClr val="accent1">
                  <a:tint val="86000"/>
                </a:schemeClr>
              </a:solidFill>
              <a:ln w="19050">
                <a:solidFill>
                  <a:schemeClr val="lt1"/>
                </a:solidFill>
              </a:ln>
              <a:effectLst/>
            </c:spPr>
            <c:extLst>
              <c:ext xmlns:c16="http://schemas.microsoft.com/office/drawing/2014/chart" uri="{C3380CC4-5D6E-409C-BE32-E72D297353CC}">
                <c16:uniqueId val="{00000001-D1BA-8448-A2E3-FA8B06AF1607}"/>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EAC5-B74D-B5CD-12F20082ADFA}"/>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EAC5-B74D-B5CD-12F20082ADFA}"/>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D1BA-8448-A2E3-FA8B06AF16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4-06-01T19:47:52.151" idx="1">
    <p:pos x="7356" y="844"/>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4-16T21:26:50.117" idx="2">
    <p:pos x="10" y="10"/>
    <p:text/>
    <p:extLst>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1T17:56:11.41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 1,'77'0,"2"0,-14 0,-2 0,-13 0,-15 0,-6 0,-4 2,1 3,4 1,-2-1,-1 0,-1-2,2 1,1 1,1 0,-1 1,0-1,-4 1,-5-1,-4 0,-4-1,5 0,0-1,7 0,2 2,0 2,-1 3,-8 0,-8-2,-5 9,-4 1,0 3,0-4,0-4,-7 5,2-3,-3 5,2-8,-1 2,1-1,-2 5,2-2,0 0,3 1,-1 0,2-4,-1 4,1-2,2-1,0 9,-1-9,1 6,0-6,0 5,-9-7,-5-1,-6-4,-1-1,2-1,2-1,0-4,1 0,-1 0,-1 0,4 0,-2 0,1 0,-4 0,5 0,-5 0,4-4,1 3,-11-3,6 4,-11 0,4 0,-3 0,-1 0,-2 0,2 0,2 0,3 0,4 0,3 0,4 0,-2 0,2 0,-7 0,1 0,-3 0,4 0,-4 0,1 0,-1 0,0-2,6-2,2-1,1-1,46 31,-23-19,36 24,-33-24,-1-3,7 5,-4-4,1 4,-1 1,-6 1,7 0,1-4,3-4,2-2,-5 0,-2-2,4-4,-6 2,4-4,-1 0,-4 2,3-7,-3 5,1-6,0 7,1-4,1 5,-1-1,6 1,-5 2,4 3,-4 1,0 0,10-4,-8 3,7-3,-8 4,0 0,4 0,-5 0,7 0,-9 0,4 0,0 0,-3 0,8 0,-5 0,1 0,1 0,-4 0,3 0,-2-4,-1-1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1T17:56:23.51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 0,'83'2,"2"5,-5 7,-1 6,-2 4,-19-5,-3 1,-3-2,1-2,8-1,-6-6,-2-3,-6-1,-4-1,-5 0,-3 1,-3-2,-6 0,-3 0,-3-1,-1 1,1-1,-1 0,1 1,0 2,2 0,4 0,0 0,2-2,0 1,-2-1,0 1,-1 1,-2-2,0 2,-2-2,-1 2,-2 1,-1-2,-2 2,-1 0,-5 8,-3 2,-5 4,-1-3,0-2,-5 5,2-7,-6 4,2-1,1-4,1 5,3-3,4 5,1 1,4 2,0-1,-1-2,0-3,2-1,-2-3,1 6,-4-3,-4 4,-8-5,-3-4,-7 0,0-4,0-1,2-3,1-1,1-1,0 0,-1 0,0 0,-4 0,6 0,-6 0,5 0,1 0,-4 0,0 0,0 0,-4 0,5 0,-4 0,-1 0,-4 0,-2 0,-3 0,3 0,-1 0,4 0,2 2,1 1,2 1,1 1,-1-2,0-1,1-1,-1 1,0 0,1 1,-1 1,1-1,-3 2,-4 2,-1-1,-1 2,-1 1,2 0,0 1,-1-1,0 0,-3-3,1-1,2 0,2-1,4-1,1 1,3-2,2 1,2-1,-1-14,1 4,2-8,0 8,1 1,-8 0,4 0,-3 0,4 2,1 0,-8-3,7 3,-3-2,4 2,0 3,-3-4,0 0,3-2,2-7,7-2,1-1,3 2,0-3,0 5,0-6,4 4,4-1,2 0,4-1,-3 3,0 3,-2-3,-4 3,-2-5,-2 3,-3-2,-10 2,0 6,-9 11,7 4,2 7,2-4,-2 1,-1-4,-2 3,-1-7,1 1,-2-4,2 0,-3 0,-2-3,3-4,2-3,5-2,35-5,-4 7,28-4,-14 9,-3-3,-1 3,0 0,0 3,0 2,1 0,0 0,-1 0,0 0,1 0,-1 0,-3 0,0 0,0 0,0 0,3 0,3 0,3 0,4 0,2 0,3 0,1 0,-2 0,-2-2,-3-1,-1-1,-2-1,-2 0,-3-1,-1-1,-2 0,-2 0,-1-2,0 0,-1-1,1-1,1 1,3 0,4 0,5-1,4-2,1 1,-1-1,-2 0,-4 2,-5 0,-6 3,-3 1,-3 2,0 2,-5 1,-48-14,18 10,-38-11,33 13,-2 0,-1 1,3 1,0 2,6 0,-5 0,6 0,-7 0,5 0,0 0,-3 0,4 2,-4 1,-2-1,5 0,-2-2,-3 0,7 0,-6 0,0 0,4 0,-5 0,6 0,-1 0,-2 0,0 2,3 1,-3 0,3-1,-3-2,-3 4,4-3,-5 3,6-4,-1 1,-2-1,-1 0,2 0,2 0,-5 0,5 0,-6 0,6 0,-1 0,-2 0,-2 0,1 0,-1 0,1 0,0 0,2 0,1 0,0 0,1 0,-2-1,1-2,1 1,52-1,-15 3,41 0,-39 0,0 0,-2-3,1 1,4-1,-3 1,-2 2,-3-1,1-1,0-1,0 1,-1 0,1 1,0-1,1-1,1 1,4 1,-1 1,2 0,1 0,-2 0,2 0,-3 0,-1 0,-2 0,-2 0,-1 0,1 0,0 0,-1 0,-1 0,-2 0,-2 0,5 0,-2 0,3 0,-3 0,1 0,-2 0,0 0,-1 0,0 0,0 0,3 3,-4-2,4 5,-1-2,-1 0,1 1,-2-3,-1 1,2-1,1 0,-2 1,1-2,-1 3,-4 5,-2 6,-6 2,-3-1,0-2,0 4,0-4,0 5,0-4,-2 1,0-1,-2 2,-1-2,3 1,-4 3,4-5,-2 4,4-5,0 7,0-8,0 11,0-10,0 5,0-1,0-2,0 2,0-1,0 1,2-2,0 4,2-4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17BEE-7699-A945-B173-77745A86BE58}" type="datetimeFigureOut">
              <a:rPr lang="es-ES" smtClean="0"/>
              <a:t>1/6/24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4553C-0FA8-A54C-9E20-BA860454E07C}" type="slidenum">
              <a:rPr lang="es-ES" smtClean="0"/>
              <a:t>‹Nº›</a:t>
            </a:fld>
            <a:endParaRPr lang="es-ES"/>
          </a:p>
        </p:txBody>
      </p:sp>
    </p:spTree>
    <p:extLst>
      <p:ext uri="{BB962C8B-B14F-4D97-AF65-F5344CB8AC3E}">
        <p14:creationId xmlns:p14="http://schemas.microsoft.com/office/powerpoint/2010/main" val="153857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634BBBD-553E-9342-BF95-DA83EAAE62EA}" type="slidenum">
              <a:rPr lang="es-ES" smtClean="0"/>
              <a:t>3</a:t>
            </a:fld>
            <a:endParaRPr lang="es-ES"/>
          </a:p>
        </p:txBody>
      </p:sp>
    </p:spTree>
    <p:extLst>
      <p:ext uri="{BB962C8B-B14F-4D97-AF65-F5344CB8AC3E}">
        <p14:creationId xmlns:p14="http://schemas.microsoft.com/office/powerpoint/2010/main" val="95684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este estudio que en un principio su objetivo era evaluar la eficacia y seguridad de </a:t>
            </a:r>
            <a:r>
              <a:rPr lang="es-ES" dirty="0" err="1"/>
              <a:t>pembro</a:t>
            </a:r>
            <a:r>
              <a:rPr lang="es-ES" dirty="0"/>
              <a:t>, se hizo un análisis secundarios </a:t>
            </a:r>
          </a:p>
        </p:txBody>
      </p:sp>
      <p:sp>
        <p:nvSpPr>
          <p:cNvPr id="4" name="Marcador de número de diapositiva 3"/>
          <p:cNvSpPr>
            <a:spLocks noGrp="1"/>
          </p:cNvSpPr>
          <p:nvPr>
            <p:ph type="sldNum" sz="quarter" idx="5"/>
          </p:nvPr>
        </p:nvSpPr>
        <p:spPr/>
        <p:txBody>
          <a:bodyPr/>
          <a:lstStyle/>
          <a:p>
            <a:fld id="{4414553C-0FA8-A54C-9E20-BA860454E07C}" type="slidenum">
              <a:rPr lang="es-ES" smtClean="0"/>
              <a:t>15</a:t>
            </a:fld>
            <a:endParaRPr lang="es-ES"/>
          </a:p>
        </p:txBody>
      </p:sp>
    </p:spTree>
    <p:extLst>
      <p:ext uri="{BB962C8B-B14F-4D97-AF65-F5344CB8AC3E}">
        <p14:creationId xmlns:p14="http://schemas.microsoft.com/office/powerpoint/2010/main" val="41786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estadios precoces inoperables la RDT se ha convertido en una arma fundamental ya que se ofrecen tasas de control de hasta el 80-90% pero con un riesgo de </a:t>
            </a:r>
            <a:r>
              <a:rPr lang="es-ES" dirty="0" err="1"/>
              <a:t>racída</a:t>
            </a:r>
            <a:r>
              <a:rPr lang="es-ES" dirty="0"/>
              <a:t> de un 70% es por esto que no ha llevado a preguntarnos si se puede integrara la radioterapia con la </a:t>
            </a:r>
            <a:r>
              <a:rPr lang="es-ES" dirty="0" err="1"/>
              <a:t>inmuno</a:t>
            </a:r>
            <a:r>
              <a:rPr lang="es-ES" dirty="0"/>
              <a:t> en estos paciente y si esta combinación es segura.</a:t>
            </a:r>
          </a:p>
        </p:txBody>
      </p:sp>
      <p:sp>
        <p:nvSpPr>
          <p:cNvPr id="4" name="Marcador de número de diapositiva 3"/>
          <p:cNvSpPr>
            <a:spLocks noGrp="1"/>
          </p:cNvSpPr>
          <p:nvPr>
            <p:ph type="sldNum" sz="quarter" idx="5"/>
          </p:nvPr>
        </p:nvSpPr>
        <p:spPr/>
        <p:txBody>
          <a:bodyPr/>
          <a:lstStyle/>
          <a:p>
            <a:fld id="{EA100D83-4FD3-F243-A73A-E985597D9A1E}" type="slidenum">
              <a:rPr lang="es-ES" smtClean="0"/>
              <a:t>18</a:t>
            </a:fld>
            <a:endParaRPr lang="es-ES"/>
          </a:p>
        </p:txBody>
      </p:sp>
    </p:spTree>
    <p:extLst>
      <p:ext uri="{BB962C8B-B14F-4D97-AF65-F5344CB8AC3E}">
        <p14:creationId xmlns:p14="http://schemas.microsoft.com/office/powerpoint/2010/main" val="3050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dar algo de respuesta a nuestras dudas en el 2021 se publico un ensayo clínico fase 2 aleatorizado </a:t>
            </a:r>
            <a:r>
              <a:rPr lang="es-ES" dirty="0" err="1"/>
              <a:t>unicentrico</a:t>
            </a:r>
            <a:r>
              <a:rPr lang="es-ES" dirty="0"/>
              <a:t>, comparativo en el que se utilizo </a:t>
            </a:r>
            <a:r>
              <a:rPr lang="es-ES" dirty="0" err="1"/>
              <a:t>durvalumab</a:t>
            </a:r>
            <a:r>
              <a:rPr lang="es-ES" dirty="0"/>
              <a:t> como </a:t>
            </a:r>
            <a:r>
              <a:rPr lang="es-ES" dirty="0" err="1"/>
              <a:t>neoadyuvancia</a:t>
            </a:r>
            <a:r>
              <a:rPr lang="es-ES" dirty="0"/>
              <a:t> y cuyo objetivo era evaluar tasas de respuesta patológica mayor  en pacientes que habían recibido </a:t>
            </a:r>
            <a:r>
              <a:rPr lang="es-ES" dirty="0" err="1"/>
              <a:t>durvalumab</a:t>
            </a:r>
            <a:r>
              <a:rPr lang="es-ES" dirty="0"/>
              <a:t> solo versus </a:t>
            </a:r>
            <a:r>
              <a:rPr lang="es-ES" dirty="0" err="1"/>
              <a:t>duvalumab</a:t>
            </a:r>
            <a:r>
              <a:rPr lang="es-ES" dirty="0"/>
              <a:t> mas SBRT 24 Gy en 3fx, se vio que los pacientes que recibieron </a:t>
            </a:r>
            <a:r>
              <a:rPr lang="es-ES" dirty="0" err="1"/>
              <a:t>rd</a:t>
            </a:r>
            <a:r>
              <a:rPr lang="es-ES" dirty="0"/>
              <a:t> mas </a:t>
            </a:r>
            <a:r>
              <a:rPr lang="es-ES" dirty="0" err="1"/>
              <a:t>inmuno</a:t>
            </a:r>
            <a:r>
              <a:rPr lang="es-ES" dirty="0"/>
              <a:t> como </a:t>
            </a:r>
            <a:r>
              <a:rPr lang="es-ES" dirty="0" err="1"/>
              <a:t>neadyuancia</a:t>
            </a:r>
            <a:r>
              <a:rPr lang="es-ES" dirty="0"/>
              <a:t> tuvieron </a:t>
            </a:r>
            <a:r>
              <a:rPr lang="es-ES" dirty="0" err="1"/>
              <a:t>mejroes</a:t>
            </a:r>
            <a:r>
              <a:rPr lang="es-ES" dirty="0"/>
              <a:t> tasas de respuesta patológica</a:t>
            </a:r>
          </a:p>
        </p:txBody>
      </p:sp>
      <p:sp>
        <p:nvSpPr>
          <p:cNvPr id="4" name="Marcador de número de diapositiva 3"/>
          <p:cNvSpPr>
            <a:spLocks noGrp="1"/>
          </p:cNvSpPr>
          <p:nvPr>
            <p:ph type="sldNum" sz="quarter" idx="10"/>
          </p:nvPr>
        </p:nvSpPr>
        <p:spPr/>
        <p:txBody>
          <a:bodyPr/>
          <a:lstStyle/>
          <a:p>
            <a:fld id="{EA100D83-4FD3-F243-A73A-E985597D9A1E}" type="slidenum">
              <a:rPr lang="es-ES" smtClean="0"/>
              <a:t>19</a:t>
            </a:fld>
            <a:endParaRPr lang="es-ES"/>
          </a:p>
        </p:txBody>
      </p:sp>
    </p:spTree>
    <p:extLst>
      <p:ext uri="{BB962C8B-B14F-4D97-AF65-F5344CB8AC3E}">
        <p14:creationId xmlns:p14="http://schemas.microsoft.com/office/powerpoint/2010/main" val="388037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B1B1B"/>
                </a:solidFill>
                <a:latin typeface="Roboto" panose="02000000000000000000" pitchFamily="2" charset="0"/>
              </a:rPr>
              <a:t>4 ciclos platino y etopósido intravenoso. La radioterapia debe ser total de 60-66 Gy durante 6 semanas para el régimen estándar de QD o total de 45 Gy durante 3 semanas para los programas de BD </a:t>
            </a:r>
            <a:r>
              <a:rPr lang="es-ES" dirty="0" err="1">
                <a:solidFill>
                  <a:srgbClr val="1B1B1B"/>
                </a:solidFill>
                <a:latin typeface="Roboto" panose="02000000000000000000" pitchFamily="2" charset="0"/>
              </a:rPr>
              <a:t>hiperfraccionada</a:t>
            </a:r>
            <a:r>
              <a:rPr lang="es-ES" dirty="0">
                <a:solidFill>
                  <a:srgbClr val="1B1B1B"/>
                </a:solidFill>
                <a:latin typeface="Roboto" panose="02000000000000000000" pitchFamily="2" charset="0"/>
              </a:rPr>
              <a:t>.</a:t>
            </a:r>
            <a:endParaRPr lang="es-ES" dirty="0"/>
          </a:p>
          <a:p>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22</a:t>
            </a:fld>
            <a:endParaRPr lang="es-ES"/>
          </a:p>
        </p:txBody>
      </p:sp>
    </p:spTree>
    <p:extLst>
      <p:ext uri="{BB962C8B-B14F-4D97-AF65-F5344CB8AC3E}">
        <p14:creationId xmlns:p14="http://schemas.microsoft.com/office/powerpoint/2010/main" val="260874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solidFill>
                  <a:srgbClr val="232323"/>
                </a:solidFill>
                <a:effectLst/>
                <a:latin typeface="Noto Sans" panose="020B0502040504020204" pitchFamily="34" charset="0"/>
              </a:rPr>
              <a:t>La lesiones T3-T4 o N2 </a:t>
            </a:r>
            <a:r>
              <a:rPr lang="es-ES" sz="1800" dirty="0" err="1">
                <a:solidFill>
                  <a:srgbClr val="232323"/>
                </a:solidFill>
                <a:effectLst/>
                <a:latin typeface="Noto Sans" panose="020B0502040504020204" pitchFamily="34" charset="0"/>
              </a:rPr>
              <a:t>multiestación</a:t>
            </a:r>
            <a:r>
              <a:rPr lang="es-ES" sz="1800" dirty="0">
                <a:solidFill>
                  <a:srgbClr val="232323"/>
                </a:solidFill>
                <a:effectLst/>
                <a:latin typeface="Noto Sans" panose="020B0502040504020204" pitchFamily="34" charset="0"/>
              </a:rPr>
              <a:t> O N2 UNIESTACIÓN BULKY &gt;3CM?</a:t>
            </a:r>
          </a:p>
          <a:p>
            <a:r>
              <a:rPr lang="es-ES" sz="1800" kern="0" dirty="0">
                <a:solidFill>
                  <a:srgbClr val="232323"/>
                </a:solidFill>
                <a:effectLst/>
                <a:latin typeface="Noto Sans" panose="020B0502040504020204" pitchFamily="34" charset="0"/>
                <a:ea typeface="Times New Roman" panose="02020603050405020304" pitchFamily="18" charset="0"/>
              </a:rPr>
              <a:t>resecar a través de lobectomía en lugar de </a:t>
            </a:r>
            <a:r>
              <a:rPr lang="es-ES" sz="1800" kern="0" dirty="0" err="1">
                <a:solidFill>
                  <a:srgbClr val="232323"/>
                </a:solidFill>
                <a:effectLst/>
                <a:latin typeface="Noto Sans" panose="020B0502040504020204" pitchFamily="34" charset="0"/>
                <a:ea typeface="Times New Roman" panose="02020603050405020304" pitchFamily="18" charset="0"/>
              </a:rPr>
              <a:t>neumonectomía</a:t>
            </a:r>
            <a:r>
              <a:rPr lang="es-ES" sz="2800" dirty="0">
                <a:effectLst/>
              </a:rPr>
              <a:t> </a:t>
            </a:r>
            <a:endParaRPr lang="es-ES" sz="1800" dirty="0">
              <a:solidFill>
                <a:srgbClr val="232323"/>
              </a:solidFill>
              <a:effectLst/>
              <a:latin typeface="Noto Sans" panose="020B0502040504020204" pitchFamily="34" charset="0"/>
            </a:endParaRPr>
          </a:p>
          <a:p>
            <a:r>
              <a:rPr lang="es-ES" sz="1800" dirty="0">
                <a:solidFill>
                  <a:srgbClr val="232323"/>
                </a:solidFill>
                <a:effectLst/>
                <a:latin typeface="Noto Sans" panose="020B0502040504020204" pitchFamily="34" charset="0"/>
                <a:ea typeface="Calibri" panose="020F0502020204030204" pitchFamily="34" charset="0"/>
              </a:rPr>
              <a:t>fase III ANITA</a:t>
            </a:r>
            <a:r>
              <a:rPr lang="es-ES" sz="2800" dirty="0">
                <a:effectLst/>
              </a:rPr>
              <a:t> </a:t>
            </a:r>
            <a:r>
              <a:rPr lang="es-ES" sz="1800" dirty="0">
                <a:solidFill>
                  <a:srgbClr val="232323"/>
                </a:solidFill>
                <a:effectLst/>
                <a:latin typeface="Noto Sans" panose="020B0502040504020204" pitchFamily="34" charset="0"/>
                <a:ea typeface="Calibri" panose="020F0502020204030204" pitchFamily="34" charset="0"/>
              </a:rPr>
              <a:t>Para los pacientes con enfermedad N2, la supervivencia fue más larga en los pacientes que recibieron PORT que en los que no recibieron RT </a:t>
            </a:r>
            <a:r>
              <a:rPr lang="es-ES" sz="1800" dirty="0">
                <a:solidFill>
                  <a:srgbClr val="232323"/>
                </a:solidFill>
                <a:effectLst/>
                <a:latin typeface="Noto Sans" panose="020B0502040504020204" pitchFamily="34" charset="0"/>
              </a:rPr>
              <a:t> </a:t>
            </a:r>
          </a:p>
          <a:p>
            <a:endParaRPr lang="es-ES" sz="1800" dirty="0">
              <a:solidFill>
                <a:srgbClr val="232323"/>
              </a:solidFill>
              <a:effectLst/>
              <a:latin typeface="Noto Sans" panose="020B0502040504020204" pitchFamily="34" charset="0"/>
            </a:endParaRPr>
          </a:p>
          <a:p>
            <a:r>
              <a:rPr lang="es-ES" sz="1800" dirty="0">
                <a:solidFill>
                  <a:srgbClr val="232323"/>
                </a:solidFill>
                <a:effectLst/>
                <a:latin typeface="Noto Sans" panose="020B0502040504020204" pitchFamily="34" charset="0"/>
              </a:rPr>
              <a:t>Con las nuevos resultados de </a:t>
            </a:r>
            <a:r>
              <a:rPr lang="es-ES" sz="1800" dirty="0" err="1">
                <a:solidFill>
                  <a:srgbClr val="232323"/>
                </a:solidFill>
                <a:effectLst/>
                <a:latin typeface="Noto Sans" panose="020B0502040504020204" pitchFamily="34" charset="0"/>
              </a:rPr>
              <a:t>neoadyuvancia</a:t>
            </a:r>
            <a:r>
              <a:rPr lang="es-ES" sz="1800" dirty="0">
                <a:solidFill>
                  <a:srgbClr val="232323"/>
                </a:solidFill>
                <a:effectLst/>
                <a:latin typeface="Noto Sans" panose="020B0502040504020204" pitchFamily="34" charset="0"/>
              </a:rPr>
              <a:t> en tumores potencialmente </a:t>
            </a:r>
            <a:r>
              <a:rPr lang="es-ES" sz="1800" dirty="0" err="1">
                <a:solidFill>
                  <a:srgbClr val="232323"/>
                </a:solidFill>
                <a:effectLst/>
                <a:latin typeface="Noto Sans" panose="020B0502040504020204" pitchFamily="34" charset="0"/>
              </a:rPr>
              <a:t>resacbles</a:t>
            </a:r>
            <a:r>
              <a:rPr lang="es-ES" sz="1800" dirty="0">
                <a:solidFill>
                  <a:srgbClr val="232323"/>
                </a:solidFill>
                <a:effectLst/>
                <a:latin typeface="Noto Sans" panose="020B0502040504020204" pitchFamily="34" charset="0"/>
              </a:rPr>
              <a:t> sobre todo IIIA, La correcta definición de </a:t>
            </a:r>
            <a:r>
              <a:rPr lang="es-ES" sz="1800" dirty="0" err="1">
                <a:solidFill>
                  <a:srgbClr val="232323"/>
                </a:solidFill>
                <a:effectLst/>
                <a:latin typeface="Noto Sans" panose="020B0502040504020204" pitchFamily="34" charset="0"/>
              </a:rPr>
              <a:t>resabilidad</a:t>
            </a:r>
            <a:r>
              <a:rPr lang="es-ES" sz="1800" dirty="0">
                <a:solidFill>
                  <a:srgbClr val="232323"/>
                </a:solidFill>
                <a:effectLst/>
                <a:latin typeface="Noto Sans" panose="020B0502040504020204" pitchFamily="34" charset="0"/>
              </a:rPr>
              <a:t> ha cobrado mayor importancia y ESTA DECISIÓN SE deberá de tomar en un comité multidisciplinar, yo he traído una tabla resumen del consenso </a:t>
            </a:r>
            <a:r>
              <a:rPr lang="es-ES" sz="1800" dirty="0" err="1">
                <a:solidFill>
                  <a:srgbClr val="232323"/>
                </a:solidFill>
                <a:effectLst/>
                <a:latin typeface="Noto Sans" panose="020B0502040504020204" pitchFamily="34" charset="0"/>
              </a:rPr>
              <a:t>delphi</a:t>
            </a:r>
            <a:r>
              <a:rPr lang="es-ES" sz="1800" dirty="0">
                <a:solidFill>
                  <a:srgbClr val="232323"/>
                </a:solidFill>
                <a:effectLst/>
                <a:latin typeface="Noto Sans" panose="020B0502040504020204" pitchFamily="34" charset="0"/>
              </a:rPr>
              <a:t> de noviembre 2023 de la Organización Europea para la Investigación y el Tratamiento del Cáncer (EORTC) y de esta manera seamos capaces de utilizar de la mejor manera todas las modalidades de tratamiento, teniendo en cuenta que la </a:t>
            </a:r>
            <a:r>
              <a:rPr lang="es-ES" sz="1800" dirty="0" err="1">
                <a:solidFill>
                  <a:srgbClr val="232323"/>
                </a:solidFill>
                <a:effectLst/>
                <a:latin typeface="Noto Sans" panose="020B0502040504020204" pitchFamily="34" charset="0"/>
              </a:rPr>
              <a:t>rdaioterapia</a:t>
            </a:r>
            <a:r>
              <a:rPr lang="es-ES" sz="1800" dirty="0">
                <a:solidFill>
                  <a:srgbClr val="232323"/>
                </a:solidFill>
                <a:effectLst/>
                <a:latin typeface="Noto Sans" panose="020B0502040504020204" pitchFamily="34" charset="0"/>
              </a:rPr>
              <a:t> es un </a:t>
            </a:r>
            <a:r>
              <a:rPr lang="es-ES" sz="1800" dirty="0" err="1">
                <a:solidFill>
                  <a:srgbClr val="232323"/>
                </a:solidFill>
                <a:effectLst/>
                <a:latin typeface="Noto Sans" panose="020B0502040504020204" pitchFamily="34" charset="0"/>
              </a:rPr>
              <a:t>tratmiento</a:t>
            </a:r>
            <a:r>
              <a:rPr lang="es-ES" sz="1800" dirty="0">
                <a:solidFill>
                  <a:srgbClr val="232323"/>
                </a:solidFill>
                <a:effectLst/>
                <a:latin typeface="Noto Sans" panose="020B0502040504020204" pitchFamily="34" charset="0"/>
              </a:rPr>
              <a:t> radical y no hay estudios que comparen la cirugía con la radioterapia, y que se les puede ofrecer un </a:t>
            </a:r>
            <a:r>
              <a:rPr lang="es-ES" sz="1800" dirty="0" err="1">
                <a:solidFill>
                  <a:srgbClr val="232323"/>
                </a:solidFill>
                <a:effectLst/>
                <a:latin typeface="Noto Sans" panose="020B0502040504020204" pitchFamily="34" charset="0"/>
              </a:rPr>
              <a:t>tratmiento</a:t>
            </a:r>
            <a:r>
              <a:rPr lang="es-ES" sz="1800" dirty="0">
                <a:solidFill>
                  <a:srgbClr val="232323"/>
                </a:solidFill>
                <a:effectLst/>
                <a:latin typeface="Noto Sans" panose="020B0502040504020204" pitchFamily="34" charset="0"/>
              </a:rPr>
              <a:t> con preservación de órgano</a:t>
            </a:r>
            <a:endParaRPr lang="es-ES" dirty="0"/>
          </a:p>
        </p:txBody>
      </p:sp>
      <p:sp>
        <p:nvSpPr>
          <p:cNvPr id="4" name="Marcador de número de diapositiva 3"/>
          <p:cNvSpPr>
            <a:spLocks noGrp="1"/>
          </p:cNvSpPr>
          <p:nvPr>
            <p:ph type="sldNum" sz="quarter" idx="5"/>
          </p:nvPr>
        </p:nvSpPr>
        <p:spPr/>
        <p:txBody>
          <a:bodyPr/>
          <a:lstStyle/>
          <a:p>
            <a:fld id="{259524AF-FC28-8847-9A0C-AF910849661F}" type="slidenum">
              <a:rPr lang="es-ES" smtClean="0"/>
              <a:t>25</a:t>
            </a:fld>
            <a:endParaRPr lang="es-ES"/>
          </a:p>
        </p:txBody>
      </p:sp>
    </p:spTree>
    <p:extLst>
      <p:ext uri="{BB962C8B-B14F-4D97-AF65-F5344CB8AC3E}">
        <p14:creationId xmlns:p14="http://schemas.microsoft.com/office/powerpoint/2010/main" val="144499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800" kern="0" dirty="0">
                <a:effectLst/>
                <a:latin typeface="AppleSystemUIFont"/>
                <a:ea typeface="Calibri" panose="020F0502020204030204" pitchFamily="34" charset="0"/>
                <a:cs typeface="AppleSystemUIFont"/>
              </a:rPr>
              <a:t>Partiendo de que en estadios localmente avanzados el </a:t>
            </a:r>
            <a:r>
              <a:rPr lang="es-ES_tradnl" sz="1800" kern="0" dirty="0" err="1">
                <a:effectLst/>
                <a:latin typeface="AppleSystemUIFont"/>
                <a:ea typeface="Calibri" panose="020F0502020204030204" pitchFamily="34" charset="0"/>
                <a:cs typeface="AppleSystemUIFont"/>
              </a:rPr>
              <a:t>tto</a:t>
            </a:r>
            <a:r>
              <a:rPr lang="es-ES_tradnl" sz="1800" kern="0" dirty="0">
                <a:effectLst/>
                <a:latin typeface="AppleSystemUIFont"/>
                <a:ea typeface="Calibri" panose="020F0502020204030204" pitchFamily="34" charset="0"/>
                <a:cs typeface="AppleSystemUIFont"/>
              </a:rPr>
              <a:t> solo con </a:t>
            </a:r>
            <a:r>
              <a:rPr lang="es-ES_tradnl" sz="1800" kern="0" dirty="0" err="1">
                <a:effectLst/>
                <a:latin typeface="AppleSystemUIFont"/>
                <a:ea typeface="Calibri" panose="020F0502020204030204" pitchFamily="34" charset="0"/>
                <a:cs typeface="AppleSystemUIFont"/>
              </a:rPr>
              <a:t>qrdt</a:t>
            </a:r>
            <a:r>
              <a:rPr lang="es-ES_tradnl" sz="1800" kern="0" dirty="0">
                <a:effectLst/>
                <a:latin typeface="AppleSystemUIFont"/>
                <a:ea typeface="Calibri" panose="020F0502020204030204" pitchFamily="34" charset="0"/>
                <a:cs typeface="AppleSystemUIFont"/>
              </a:rPr>
              <a:t> aportaba una SLP pobre y que solo un 15 % de ellos pacientes estaba vivo a los 5 años, crece el interés en mejorar estos datos, por lo que en el 2017 se publica EL estudio PACIFIC  supone un cambio en tratamiento del cancer de pulmón,  mejorando la SPV supervivencia libre de progresión en aproximadamente 11 meses, y se convierte en el tratamiento estándar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kern="0" dirty="0">
                <a:effectLst/>
                <a:latin typeface="AppleSystemUIFont"/>
                <a:ea typeface="Calibri" panose="020F0502020204030204" pitchFamily="34" charset="0"/>
                <a:cs typeface="AppleSystemUIFont"/>
              </a:rPr>
              <a:t>A partir de ahí se han publicado diferentes estudios, en el 2018 en asco se publica el primer estudio con </a:t>
            </a:r>
            <a:r>
              <a:rPr lang="es-ES_tradnl" sz="1800" kern="0" dirty="0" err="1">
                <a:effectLst/>
                <a:latin typeface="AppleSystemUIFont"/>
                <a:ea typeface="Calibri" panose="020F0502020204030204" pitchFamily="34" charset="0"/>
                <a:cs typeface="AppleSystemUIFont"/>
              </a:rPr>
              <a:t>pembrolizumab</a:t>
            </a:r>
            <a:r>
              <a:rPr lang="es-ES_tradnl" sz="1800" kern="0" dirty="0">
                <a:effectLst/>
                <a:latin typeface="AppleSystemUIFont"/>
                <a:ea typeface="Calibri" panose="020F0502020204030204" pitchFamily="34" charset="0"/>
                <a:cs typeface="AppleSystemUIFont"/>
              </a:rPr>
              <a:t> y </a:t>
            </a:r>
            <a:r>
              <a:rPr lang="es-ES_tradnl" sz="1800" kern="0" dirty="0" err="1">
                <a:effectLst/>
                <a:latin typeface="AppleSystemUIFont"/>
                <a:ea typeface="Calibri" panose="020F0502020204030204" pitchFamily="34" charset="0"/>
                <a:cs typeface="AppleSystemUIFont"/>
              </a:rPr>
              <a:t>radiotyerapia</a:t>
            </a:r>
            <a:r>
              <a:rPr lang="es-ES_tradnl" sz="1800" kern="0" dirty="0">
                <a:effectLst/>
                <a:latin typeface="AppleSystemUIFont"/>
                <a:ea typeface="Calibri" panose="020F0502020204030204" pitchFamily="34" charset="0"/>
                <a:cs typeface="AppleSystemUIFont"/>
              </a:rPr>
              <a:t>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27</a:t>
            </a:fld>
            <a:endParaRPr lang="es-ES"/>
          </a:p>
        </p:txBody>
      </p:sp>
    </p:spTree>
    <p:extLst>
      <p:ext uri="{BB962C8B-B14F-4D97-AF65-F5344CB8AC3E}">
        <p14:creationId xmlns:p14="http://schemas.microsoft.com/office/powerpoint/2010/main" val="3916785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effectLst/>
                <a:latin typeface="Helvetica" pitchFamily="2" charset="0"/>
              </a:rPr>
              <a:t>fase II PACIFIC 6 (4), que demuestra</a:t>
            </a:r>
          </a:p>
          <a:p>
            <a:r>
              <a:rPr lang="es-ES" dirty="0">
                <a:effectLst/>
                <a:latin typeface="Helvetica" pitchFamily="2" charset="0"/>
              </a:rPr>
              <a:t>preliminarmente que </a:t>
            </a:r>
            <a:r>
              <a:rPr lang="es-ES" dirty="0" err="1">
                <a:effectLst/>
                <a:latin typeface="Helvetica" pitchFamily="2" charset="0"/>
              </a:rPr>
              <a:t>durvalumab</a:t>
            </a:r>
            <a:r>
              <a:rPr lang="es-ES" dirty="0">
                <a:effectLst/>
                <a:latin typeface="Helvetica" pitchFamily="2" charset="0"/>
              </a:rPr>
              <a:t> es seguro (27 %</a:t>
            </a:r>
          </a:p>
          <a:p>
            <a:r>
              <a:rPr lang="es-ES" dirty="0">
                <a:effectLst/>
                <a:latin typeface="Helvetica" pitchFamily="2" charset="0"/>
              </a:rPr>
              <a:t>de toxicidad de grado 3-4) y eficaz en tasa de respuesta</a:t>
            </a:r>
          </a:p>
          <a:p>
            <a:r>
              <a:rPr lang="es-ES" dirty="0">
                <a:effectLst/>
                <a:latin typeface="Helvetica" pitchFamily="2" charset="0"/>
              </a:rPr>
              <a:t>(24 %), SLP (13,1 meses) y SG (39 meses) tras </a:t>
            </a:r>
            <a:r>
              <a:rPr lang="es-ES" dirty="0" err="1">
                <a:effectLst/>
                <a:latin typeface="Helvetica" pitchFamily="2" charset="0"/>
              </a:rPr>
              <a:t>quimiorradioterapia</a:t>
            </a:r>
            <a:endParaRPr lang="es-ES" dirty="0">
              <a:effectLst/>
              <a:latin typeface="Helvetica" pitchFamily="2" charset="0"/>
            </a:endParaRPr>
          </a:p>
          <a:p>
            <a:r>
              <a:rPr lang="es-ES" dirty="0">
                <a:effectLst/>
                <a:latin typeface="Helvetica" pitchFamily="2" charset="0"/>
              </a:rPr>
              <a:t>secuencial, datos pendientes por confirmar en</a:t>
            </a:r>
          </a:p>
          <a:p>
            <a:r>
              <a:rPr lang="es-ES" dirty="0">
                <a:effectLst/>
                <a:latin typeface="Helvetica" pitchFamily="2" charset="0"/>
              </a:rPr>
              <a:t>el estudio de fase III PACIFIC 5</a:t>
            </a:r>
          </a:p>
          <a:p>
            <a:endParaRPr lang="es-ES" dirty="0"/>
          </a:p>
        </p:txBody>
      </p:sp>
      <p:sp>
        <p:nvSpPr>
          <p:cNvPr id="4" name="Marcador de número de diapositiva 3"/>
          <p:cNvSpPr>
            <a:spLocks noGrp="1"/>
          </p:cNvSpPr>
          <p:nvPr>
            <p:ph type="sldNum" sz="quarter" idx="5"/>
          </p:nvPr>
        </p:nvSpPr>
        <p:spPr/>
        <p:txBody>
          <a:bodyPr/>
          <a:lstStyle/>
          <a:p>
            <a:fld id="{259524AF-FC28-8847-9A0C-AF910849661F}" type="slidenum">
              <a:rPr lang="es-ES" smtClean="0"/>
              <a:t>28</a:t>
            </a:fld>
            <a:endParaRPr lang="es-ES"/>
          </a:p>
        </p:txBody>
      </p:sp>
    </p:spTree>
    <p:extLst>
      <p:ext uri="{BB962C8B-B14F-4D97-AF65-F5344CB8AC3E}">
        <p14:creationId xmlns:p14="http://schemas.microsoft.com/office/powerpoint/2010/main" val="2280346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30</a:t>
            </a:fld>
            <a:endParaRPr lang="es-ES"/>
          </a:p>
        </p:txBody>
      </p:sp>
    </p:spTree>
    <p:extLst>
      <p:ext uri="{BB962C8B-B14F-4D97-AF65-F5344CB8AC3E}">
        <p14:creationId xmlns:p14="http://schemas.microsoft.com/office/powerpoint/2010/main" val="290217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effectLst/>
                <a:latin typeface="Helvetica" pitchFamily="2" charset="0"/>
              </a:rPr>
              <a:t>Mientras que la estrategia de incorporar </a:t>
            </a:r>
            <a:r>
              <a:rPr lang="es-ES" dirty="0" err="1">
                <a:effectLst/>
                <a:latin typeface="Helvetica" pitchFamily="2" charset="0"/>
              </a:rPr>
              <a:t>durvalumab</a:t>
            </a:r>
            <a:r>
              <a:rPr lang="es-ES" dirty="0">
                <a:effectLst/>
                <a:latin typeface="Helvetica" pitchFamily="2" charset="0"/>
              </a:rPr>
              <a:t> a la</a:t>
            </a:r>
          </a:p>
          <a:p>
            <a:r>
              <a:rPr lang="es-ES" dirty="0" err="1">
                <a:effectLst/>
                <a:latin typeface="Helvetica" pitchFamily="2" charset="0"/>
              </a:rPr>
              <a:t>quimiorradioterapia</a:t>
            </a:r>
            <a:r>
              <a:rPr lang="es-ES" dirty="0">
                <a:effectLst/>
                <a:latin typeface="Helvetica" pitchFamily="2" charset="0"/>
              </a:rPr>
              <a:t> concurrente seguido de </a:t>
            </a:r>
            <a:r>
              <a:rPr lang="es-ES" dirty="0" err="1">
                <a:effectLst/>
                <a:latin typeface="Helvetica" pitchFamily="2" charset="0"/>
              </a:rPr>
              <a:t>durvalumab</a:t>
            </a:r>
            <a:endParaRPr lang="es-ES" dirty="0">
              <a:effectLst/>
              <a:latin typeface="Helvetica" pitchFamily="2" charset="0"/>
            </a:endParaRPr>
          </a:p>
          <a:p>
            <a:r>
              <a:rPr lang="es-ES" dirty="0">
                <a:effectLst/>
                <a:latin typeface="Helvetica" pitchFamily="2" charset="0"/>
              </a:rPr>
              <a:t>de mantenimiento (PACIFIC 2) recientemente ha comunicado</a:t>
            </a:r>
          </a:p>
          <a:p>
            <a:r>
              <a:rPr lang="es-ES" dirty="0">
                <a:effectLst/>
                <a:latin typeface="Helvetica" pitchFamily="2" charset="0"/>
              </a:rPr>
              <a:t>a través de una nota de prensa resultados con diferencia pero no diferencias significativas </a:t>
            </a:r>
          </a:p>
          <a:p>
            <a:r>
              <a:rPr lang="es-ES" dirty="0">
                <a:effectLst/>
                <a:latin typeface="Helvetica" pitchFamily="2" charset="0"/>
              </a:rPr>
              <a:t>en SLP.</a:t>
            </a:r>
          </a:p>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32</a:t>
            </a:fld>
            <a:endParaRPr lang="es-ES"/>
          </a:p>
        </p:txBody>
      </p:sp>
    </p:spTree>
    <p:extLst>
      <p:ext uri="{BB962C8B-B14F-4D97-AF65-F5344CB8AC3E}">
        <p14:creationId xmlns:p14="http://schemas.microsoft.com/office/powerpoint/2010/main" val="1486873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En los </a:t>
            </a:r>
            <a:r>
              <a:rPr lang="es-ES" sz="1200" b="0" i="0" kern="1200" dirty="0" err="1">
                <a:solidFill>
                  <a:schemeClr val="tx1"/>
                </a:solidFill>
                <a:effectLst/>
                <a:latin typeface="+mn-lt"/>
                <a:ea typeface="+mn-ea"/>
                <a:cs typeface="+mn-cs"/>
              </a:rPr>
              <a:t>apciente</a:t>
            </a:r>
            <a:r>
              <a:rPr lang="es-ES" sz="1200" b="0" i="0" kern="1200" dirty="0">
                <a:solidFill>
                  <a:schemeClr val="tx1"/>
                </a:solidFill>
                <a:effectLst/>
                <a:latin typeface="+mn-lt"/>
                <a:ea typeface="+mn-ea"/>
                <a:cs typeface="+mn-cs"/>
              </a:rPr>
              <a:t> s con diagnóstico de estadio avanzado cuya SPV a los 5 años es del 6 % y </a:t>
            </a:r>
            <a:r>
              <a:rPr lang="es-ES" sz="1200" b="0" i="0" kern="1200" dirty="0" err="1">
                <a:solidFill>
                  <a:schemeClr val="tx1"/>
                </a:solidFill>
                <a:effectLst/>
                <a:latin typeface="+mn-lt"/>
                <a:ea typeface="+mn-ea"/>
                <a:cs typeface="+mn-cs"/>
              </a:rPr>
              <a:t>auqneu</a:t>
            </a:r>
            <a:r>
              <a:rPr lang="es-ES" sz="1200" b="0" i="0" kern="1200" dirty="0">
                <a:solidFill>
                  <a:schemeClr val="tx1"/>
                </a:solidFill>
                <a:effectLst/>
                <a:latin typeface="+mn-lt"/>
                <a:ea typeface="+mn-ea"/>
                <a:cs typeface="+mn-cs"/>
              </a:rPr>
              <a:t> en un </a:t>
            </a:r>
            <a:r>
              <a:rPr lang="es-ES" sz="1200" b="0" i="0" kern="1200" dirty="0" err="1">
                <a:solidFill>
                  <a:schemeClr val="tx1"/>
                </a:solidFill>
                <a:effectLst/>
                <a:latin typeface="+mn-lt"/>
                <a:ea typeface="+mn-ea"/>
                <a:cs typeface="+mn-cs"/>
              </a:rPr>
              <a:t>pricnipio</a:t>
            </a:r>
            <a:r>
              <a:rPr lang="es-ES" sz="1200" b="0" i="0" kern="1200" dirty="0">
                <a:solidFill>
                  <a:schemeClr val="tx1"/>
                </a:solidFill>
                <a:effectLst/>
                <a:latin typeface="+mn-lt"/>
                <a:ea typeface="+mn-ea"/>
                <a:cs typeface="+mn-cs"/>
              </a:rPr>
              <a:t> la radioterapia en estos pacientes ha quedado relegada como </a:t>
            </a:r>
            <a:r>
              <a:rPr lang="es-ES" sz="1200" b="0" i="0" kern="1200" dirty="0" err="1">
                <a:solidFill>
                  <a:schemeClr val="tx1"/>
                </a:solidFill>
                <a:effectLst/>
                <a:latin typeface="+mn-lt"/>
                <a:ea typeface="+mn-ea"/>
                <a:cs typeface="+mn-cs"/>
              </a:rPr>
              <a:t>trtamiento</a:t>
            </a:r>
            <a:r>
              <a:rPr lang="es-ES" sz="1200" b="0" i="0" kern="1200" dirty="0">
                <a:solidFill>
                  <a:schemeClr val="tx1"/>
                </a:solidFill>
                <a:effectLst/>
                <a:latin typeface="+mn-lt"/>
                <a:ea typeface="+mn-ea"/>
                <a:cs typeface="+mn-cs"/>
              </a:rPr>
              <a:t> paliativo en los últimos se ha visto un aumento en OS Y SLP TRATAANDO las metástasis en </a:t>
            </a:r>
            <a:r>
              <a:rPr lang="es-ES" sz="1200" b="0" i="0" kern="1200" dirty="0" err="1">
                <a:solidFill>
                  <a:schemeClr val="tx1"/>
                </a:solidFill>
                <a:effectLst/>
                <a:latin typeface="+mn-lt"/>
                <a:ea typeface="+mn-ea"/>
                <a:cs typeface="+mn-cs"/>
              </a:rPr>
              <a:t>pdichos</a:t>
            </a:r>
            <a:r>
              <a:rPr lang="es-ES" sz="1200" b="0" i="0" kern="1200" dirty="0">
                <a:solidFill>
                  <a:schemeClr val="tx1"/>
                </a:solidFill>
                <a:effectLst/>
                <a:latin typeface="+mn-lt"/>
                <a:ea typeface="+mn-ea"/>
                <a:cs typeface="+mn-cs"/>
              </a:rPr>
              <a:t> pacientes </a:t>
            </a:r>
          </a:p>
          <a:p>
            <a:endParaRPr lang="es-ES" dirty="0"/>
          </a:p>
        </p:txBody>
      </p:sp>
      <p:sp>
        <p:nvSpPr>
          <p:cNvPr id="4" name="Marcador de número de diapositiva 3"/>
          <p:cNvSpPr>
            <a:spLocks noGrp="1"/>
          </p:cNvSpPr>
          <p:nvPr>
            <p:ph type="sldNum" sz="quarter" idx="10"/>
          </p:nvPr>
        </p:nvSpPr>
        <p:spPr/>
        <p:txBody>
          <a:bodyPr/>
          <a:lstStyle/>
          <a:p>
            <a:fld id="{EA100D83-4FD3-F243-A73A-E985597D9A1E}" type="slidenum">
              <a:rPr lang="es-ES" smtClean="0"/>
              <a:t>34</a:t>
            </a:fld>
            <a:endParaRPr lang="es-ES"/>
          </a:p>
        </p:txBody>
      </p:sp>
    </p:spTree>
    <p:extLst>
      <p:ext uri="{BB962C8B-B14F-4D97-AF65-F5344CB8AC3E}">
        <p14:creationId xmlns:p14="http://schemas.microsoft.com/office/powerpoint/2010/main" val="374488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etapas cuando nuestro sistema inmune entra en contacto con el tumor :</a:t>
            </a:r>
          </a:p>
          <a:p>
            <a:r>
              <a:rPr lang="es-ES" dirty="0"/>
              <a:t>1: cambios en el microambiente tumoral a </a:t>
            </a:r>
            <a:r>
              <a:rPr lang="es-ES" dirty="0" err="1"/>
              <a:t>traves</a:t>
            </a:r>
            <a:r>
              <a:rPr lang="es-ES" dirty="0"/>
              <a:t> de grandes señales de peligro, activando DAMPS PATRONES ASOCIADOS A DAÑO CELULAR, liberando ATP HMGB1, HSP, y SOBRE TODO INF 1 que activa y atrae CPA y </a:t>
            </a:r>
            <a:r>
              <a:rPr lang="es-ES" dirty="0" err="1"/>
              <a:t>Linf</a:t>
            </a:r>
            <a:r>
              <a:rPr lang="es-ES" dirty="0"/>
              <a:t> T</a:t>
            </a:r>
          </a:p>
          <a:p>
            <a:r>
              <a:rPr lang="es-ES" dirty="0"/>
              <a:t>2,- Los </a:t>
            </a:r>
            <a:r>
              <a:rPr lang="es-ES" dirty="0" err="1"/>
              <a:t>neadntigenos</a:t>
            </a:r>
            <a:r>
              <a:rPr lang="es-ES" dirty="0"/>
              <a:t> y péptidos generados por el tumor es reconocido por CPA y fagocitado y se unen a CMH 1y2, expresados post en la membrana,</a:t>
            </a:r>
          </a:p>
          <a:p>
            <a:r>
              <a:rPr lang="es-ES" dirty="0"/>
              <a:t>3.- Las CPA salen del tumor y van por el torrente y se encuentran con </a:t>
            </a:r>
            <a:r>
              <a:rPr lang="es-ES" dirty="0" err="1"/>
              <a:t>linf</a:t>
            </a:r>
            <a:r>
              <a:rPr lang="es-ES" dirty="0"/>
              <a:t> T </a:t>
            </a:r>
            <a:r>
              <a:rPr lang="es-ES" dirty="0" err="1"/>
              <a:t>naive</a:t>
            </a:r>
            <a:r>
              <a:rPr lang="es-ES" dirty="0"/>
              <a:t> y se unen a través del RCT expresando un segundo ligando que se unirá con el </a:t>
            </a:r>
            <a:r>
              <a:rPr lang="es-ES" dirty="0" err="1"/>
              <a:t>recptor</a:t>
            </a:r>
            <a:r>
              <a:rPr lang="es-ES" dirty="0"/>
              <a:t>   CD28, y esto hará que el linfocito T prolifere se diferencie y haga su función efectora,</a:t>
            </a:r>
          </a:p>
          <a:p>
            <a:r>
              <a:rPr lang="es-ES" dirty="0"/>
              <a:t>4. esta serie de linfocitos  diferenciados tiene que viajar por el torrente sanguíneo hacia el tumor,</a:t>
            </a:r>
          </a:p>
          <a:p>
            <a:r>
              <a:rPr lang="es-ES" dirty="0"/>
              <a:t>5,- llegan al tumor y tienen. Que penetrar el endotelio vascular, pero este endotelio es poco permeable, tiene una vascularización </a:t>
            </a:r>
            <a:r>
              <a:rPr lang="es-ES" dirty="0" err="1"/>
              <a:t>heterogéneatiene</a:t>
            </a:r>
            <a:r>
              <a:rPr lang="es-ES" dirty="0"/>
              <a:t> moléculas de adhesión disminuidas no  permite entrar al linfocito,</a:t>
            </a:r>
          </a:p>
          <a:p>
            <a:r>
              <a:rPr lang="es-ES" dirty="0"/>
              <a:t>6,- una vez que penetra el </a:t>
            </a:r>
            <a:r>
              <a:rPr lang="es-ES" dirty="0" err="1"/>
              <a:t>lnf</a:t>
            </a:r>
            <a:r>
              <a:rPr lang="es-ES" dirty="0"/>
              <a:t> T especializado será capaz de reconocer las células tumorales,</a:t>
            </a:r>
          </a:p>
          <a:p>
            <a:r>
              <a:rPr lang="es-ES" dirty="0"/>
              <a:t>7,- libera perforinas y </a:t>
            </a:r>
            <a:r>
              <a:rPr lang="es-ES" dirty="0" err="1"/>
              <a:t>granzymas</a:t>
            </a:r>
            <a:r>
              <a:rPr lang="es-ES" dirty="0"/>
              <a:t> y producen la lisis  tumoral,</a:t>
            </a:r>
          </a:p>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4</a:t>
            </a:fld>
            <a:endParaRPr lang="es-ES"/>
          </a:p>
        </p:txBody>
      </p:sp>
    </p:spTree>
    <p:extLst>
      <p:ext uri="{BB962C8B-B14F-4D97-AF65-F5344CB8AC3E}">
        <p14:creationId xmlns:p14="http://schemas.microsoft.com/office/powerpoint/2010/main" val="361136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En cambio este otro estudio también de fase 2 en el que se trataron todas las </a:t>
            </a:r>
            <a:r>
              <a:rPr lang="es-ES" sz="1200" b="0" i="0" kern="1200" dirty="0" err="1">
                <a:solidFill>
                  <a:schemeClr val="tx1"/>
                </a:solidFill>
                <a:effectLst/>
                <a:latin typeface="+mn-lt"/>
                <a:ea typeface="+mn-ea"/>
                <a:cs typeface="+mn-cs"/>
              </a:rPr>
              <a:t>metastasis</a:t>
            </a:r>
            <a:r>
              <a:rPr lang="es-ES" sz="1200" b="0" i="0" kern="1200" dirty="0">
                <a:solidFill>
                  <a:schemeClr val="tx1"/>
                </a:solidFill>
                <a:effectLst/>
                <a:latin typeface="+mn-lt"/>
                <a:ea typeface="+mn-ea"/>
                <a:cs typeface="+mn-cs"/>
              </a:rPr>
              <a:t> ya sea con cirugía o SBRT y </a:t>
            </a:r>
            <a:r>
              <a:rPr lang="es-ES" sz="1200" b="0" i="0" kern="1200" dirty="0" err="1">
                <a:solidFill>
                  <a:schemeClr val="tx1"/>
                </a:solidFill>
                <a:effectLst/>
                <a:latin typeface="+mn-lt"/>
                <a:ea typeface="+mn-ea"/>
                <a:cs typeface="+mn-cs"/>
              </a:rPr>
              <a:t>posteriormene</a:t>
            </a:r>
            <a:r>
              <a:rPr lang="es-ES" sz="1200" b="0" i="0" kern="1200" dirty="0">
                <a:solidFill>
                  <a:schemeClr val="tx1"/>
                </a:solidFill>
                <a:effectLst/>
                <a:latin typeface="+mn-lt"/>
                <a:ea typeface="+mn-ea"/>
                <a:cs typeface="+mn-cs"/>
              </a:rPr>
              <a:t> se añadió </a:t>
            </a:r>
            <a:r>
              <a:rPr lang="es-ES" sz="1200" b="0" i="0" kern="1200" dirty="0" err="1">
                <a:solidFill>
                  <a:schemeClr val="tx1"/>
                </a:solidFill>
                <a:effectLst/>
                <a:latin typeface="+mn-lt"/>
                <a:ea typeface="+mn-ea"/>
                <a:cs typeface="+mn-cs"/>
              </a:rPr>
              <a:t>pembrolizumab</a:t>
            </a:r>
            <a:r>
              <a:rPr lang="es-ES" sz="1200" b="0" i="0" kern="1200" dirty="0">
                <a:solidFill>
                  <a:schemeClr val="tx1"/>
                </a:solidFill>
                <a:effectLst/>
                <a:latin typeface="+mn-lt"/>
                <a:ea typeface="+mn-ea"/>
                <a:cs typeface="+mn-cs"/>
              </a:rPr>
              <a:t> se vio una </a:t>
            </a:r>
            <a:r>
              <a:rPr lang="es-ES" sz="1200" b="0" i="0" kern="1200" dirty="0" err="1">
                <a:solidFill>
                  <a:schemeClr val="tx1"/>
                </a:solidFill>
                <a:effectLst/>
                <a:latin typeface="+mn-lt"/>
                <a:ea typeface="+mn-ea"/>
                <a:cs typeface="+mn-cs"/>
              </a:rPr>
              <a:t>mejoria</a:t>
            </a:r>
            <a:r>
              <a:rPr lang="es-ES" sz="1200" b="0" i="0" kern="1200" dirty="0">
                <a:solidFill>
                  <a:schemeClr val="tx1"/>
                </a:solidFill>
                <a:effectLst/>
                <a:latin typeface="+mn-lt"/>
                <a:ea typeface="+mn-ea"/>
                <a:cs typeface="+mn-cs"/>
              </a:rPr>
              <a:t> de SLP de hasta 19 meses en </a:t>
            </a:r>
            <a:r>
              <a:rPr lang="es-ES" sz="1200" b="0" i="0" kern="1200" dirty="0" err="1">
                <a:solidFill>
                  <a:schemeClr val="tx1"/>
                </a:solidFill>
                <a:effectLst/>
                <a:latin typeface="+mn-lt"/>
                <a:ea typeface="+mn-ea"/>
                <a:cs typeface="+mn-cs"/>
              </a:rPr>
              <a:t>comparción</a:t>
            </a:r>
            <a:r>
              <a:rPr lang="es-ES" sz="1200" b="0" i="0" kern="1200" dirty="0">
                <a:solidFill>
                  <a:schemeClr val="tx1"/>
                </a:solidFill>
                <a:effectLst/>
                <a:latin typeface="+mn-lt"/>
                <a:ea typeface="+mn-ea"/>
                <a:cs typeface="+mn-cs"/>
              </a:rPr>
              <a:t> con los resultados previos de 6 meses, por lo tanto estos resultados al igual que otros publicados concluyen que es mejor tratar todas las </a:t>
            </a:r>
            <a:r>
              <a:rPr lang="es-ES" sz="1200" b="0" i="0" kern="1200" dirty="0" err="1">
                <a:solidFill>
                  <a:schemeClr val="tx1"/>
                </a:solidFill>
                <a:effectLst/>
                <a:latin typeface="+mn-lt"/>
                <a:ea typeface="+mn-ea"/>
                <a:cs typeface="+mn-cs"/>
              </a:rPr>
              <a:t>metastasis</a:t>
            </a:r>
            <a:r>
              <a:rPr lang="es-ES" sz="1200" b="0" i="0" kern="1200" dirty="0">
                <a:solidFill>
                  <a:schemeClr val="tx1"/>
                </a:solidFill>
                <a:effectLst/>
                <a:latin typeface="+mn-lt"/>
                <a:ea typeface="+mn-ea"/>
                <a:cs typeface="+mn-cs"/>
              </a:rPr>
              <a:t> en pacientes </a:t>
            </a:r>
            <a:r>
              <a:rPr lang="es-ES" sz="1200" b="0" i="0" kern="1200" dirty="0" err="1">
                <a:solidFill>
                  <a:schemeClr val="tx1"/>
                </a:solidFill>
                <a:effectLst/>
                <a:latin typeface="+mn-lt"/>
                <a:ea typeface="+mn-ea"/>
                <a:cs typeface="+mn-cs"/>
              </a:rPr>
              <a:t>oligometastascios</a:t>
            </a:r>
            <a:r>
              <a:rPr lang="es-ES" sz="1200" b="0" i="0" kern="1200" dirty="0">
                <a:solidFill>
                  <a:schemeClr val="tx1"/>
                </a:solidFill>
                <a:effectLst/>
                <a:latin typeface="+mn-lt"/>
                <a:ea typeface="+mn-ea"/>
                <a:cs typeface="+mn-cs"/>
              </a:rPr>
              <a:t> definidos con menos de 5 lesiones que tratar solo una, </a:t>
            </a:r>
            <a:r>
              <a:rPr lang="es-ES" sz="1200" b="0" i="0" kern="1200" dirty="0" err="1">
                <a:solidFill>
                  <a:schemeClr val="tx1"/>
                </a:solidFill>
                <a:effectLst/>
                <a:latin typeface="+mn-lt"/>
                <a:ea typeface="+mn-ea"/>
                <a:cs typeface="+mn-cs"/>
              </a:rPr>
              <a:t>aunue</a:t>
            </a:r>
            <a:r>
              <a:rPr lang="es-ES" sz="1200" b="0" i="0" kern="1200" dirty="0">
                <a:solidFill>
                  <a:schemeClr val="tx1"/>
                </a:solidFill>
                <a:effectLst/>
                <a:latin typeface="+mn-lt"/>
                <a:ea typeface="+mn-ea"/>
                <a:cs typeface="+mn-cs"/>
              </a:rPr>
              <a:t> si </a:t>
            </a:r>
            <a:r>
              <a:rPr lang="es-ES" sz="1200" b="0" i="0" kern="1200" dirty="0" err="1">
                <a:solidFill>
                  <a:schemeClr val="tx1"/>
                </a:solidFill>
                <a:effectLst/>
                <a:latin typeface="+mn-lt"/>
                <a:ea typeface="+mn-ea"/>
                <a:cs typeface="+mn-cs"/>
              </a:rPr>
              <a:t>ien</a:t>
            </a:r>
            <a:r>
              <a:rPr lang="es-ES" sz="1200" b="0" i="0" kern="1200" dirty="0">
                <a:solidFill>
                  <a:schemeClr val="tx1"/>
                </a:solidFill>
                <a:effectLst/>
                <a:latin typeface="+mn-lt"/>
                <a:ea typeface="+mn-ea"/>
                <a:cs typeface="+mn-cs"/>
              </a:rPr>
              <a:t> es cierto son estudio de fase 1 y 2  con poca N, sin brazo control, </a:t>
            </a:r>
          </a:p>
          <a:p>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j-lt"/>
              </a:rPr>
              <a:t>¿La </a:t>
            </a:r>
            <a:r>
              <a:rPr lang="es-ES" sz="1200" dirty="0">
                <a:solidFill>
                  <a:srgbClr val="002060"/>
                </a:solidFill>
                <a:latin typeface="+mj-lt"/>
              </a:rPr>
              <a:t>adición de </a:t>
            </a:r>
            <a:r>
              <a:rPr lang="es-ES" sz="1200" dirty="0" err="1">
                <a:solidFill>
                  <a:srgbClr val="002060"/>
                </a:solidFill>
                <a:latin typeface="+mj-lt"/>
              </a:rPr>
              <a:t>pembrolizumab</a:t>
            </a:r>
            <a:r>
              <a:rPr lang="es-ES" sz="1200" dirty="0">
                <a:solidFill>
                  <a:srgbClr val="002060"/>
                </a:solidFill>
                <a:latin typeface="+mj-lt"/>
              </a:rPr>
              <a:t> </a:t>
            </a:r>
            <a:r>
              <a:rPr lang="es-ES" sz="1200" dirty="0">
                <a:latin typeface="+mj-lt"/>
              </a:rPr>
              <a:t>después de TERAPIA ABLATIVA LOCAL en el cáncer de pulmón </a:t>
            </a:r>
            <a:r>
              <a:rPr lang="es-ES" sz="1200" dirty="0" err="1">
                <a:solidFill>
                  <a:srgbClr val="002060"/>
                </a:solidFill>
                <a:latin typeface="+mj-lt"/>
              </a:rPr>
              <a:t>oligometastático</a:t>
            </a:r>
            <a:r>
              <a:rPr lang="es-ES" sz="1200" dirty="0">
                <a:latin typeface="+mj-lt"/>
              </a:rPr>
              <a:t> NSCLC </a:t>
            </a:r>
            <a:r>
              <a:rPr lang="es-ES" sz="1200" dirty="0">
                <a:solidFill>
                  <a:srgbClr val="002060"/>
                </a:solidFill>
                <a:latin typeface="+mj-lt"/>
              </a:rPr>
              <a:t>mejora </a:t>
            </a:r>
            <a:r>
              <a:rPr lang="es-ES" sz="1200" dirty="0">
                <a:latin typeface="+mj-lt"/>
              </a:rPr>
              <a:t>los resultados en comparación con los datos históricos?</a:t>
            </a:r>
          </a:p>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35</a:t>
            </a:fld>
            <a:endParaRPr lang="es-ES"/>
          </a:p>
        </p:txBody>
      </p:sp>
    </p:spTree>
    <p:extLst>
      <p:ext uri="{BB962C8B-B14F-4D97-AF65-F5344CB8AC3E}">
        <p14:creationId xmlns:p14="http://schemas.microsoft.com/office/powerpoint/2010/main" val="229721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actualmente están en curso estudios Fase III que nos ayudaran a respaldar esta </a:t>
            </a:r>
            <a:r>
              <a:rPr lang="es-ES" sz="1200" b="0" i="0" kern="1200" dirty="0" err="1">
                <a:solidFill>
                  <a:schemeClr val="tx1"/>
                </a:solidFill>
                <a:effectLst/>
                <a:latin typeface="+mn-lt"/>
                <a:ea typeface="+mn-ea"/>
                <a:cs typeface="+mn-cs"/>
              </a:rPr>
              <a:t>teoria</a:t>
            </a:r>
            <a:r>
              <a:rPr lang="es-ES" sz="1200" b="0" i="0" kern="1200" dirty="0">
                <a:solidFill>
                  <a:schemeClr val="tx1"/>
                </a:solidFill>
                <a:effectLst/>
                <a:latin typeface="+mn-lt"/>
                <a:ea typeface="+mn-ea"/>
                <a:cs typeface="+mn-cs"/>
              </a:rPr>
              <a:t>,</a:t>
            </a:r>
          </a:p>
          <a:p>
            <a:r>
              <a:rPr lang="es-ES" sz="1200" b="0" i="0" kern="1200" dirty="0">
                <a:solidFill>
                  <a:schemeClr val="tx1"/>
                </a:solidFill>
                <a:effectLst/>
                <a:latin typeface="+mn-lt"/>
                <a:ea typeface="+mn-ea"/>
                <a:cs typeface="+mn-cs"/>
              </a:rPr>
              <a:t>Como pueden ver están en marcha dos estudios de fase 3 que pretenden </a:t>
            </a:r>
            <a:r>
              <a:rPr lang="es-ES" sz="1200" b="0" i="0" kern="1200" dirty="0" err="1">
                <a:solidFill>
                  <a:schemeClr val="tx1"/>
                </a:solidFill>
                <a:effectLst/>
                <a:latin typeface="+mn-lt"/>
                <a:ea typeface="+mn-ea"/>
                <a:cs typeface="+mn-cs"/>
              </a:rPr>
              <a:t>comparra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rdt</a:t>
            </a:r>
            <a:r>
              <a:rPr lang="es-ES" sz="1200" b="0" i="0" kern="1200" dirty="0">
                <a:solidFill>
                  <a:schemeClr val="tx1"/>
                </a:solidFill>
                <a:effectLst/>
                <a:latin typeface="+mn-lt"/>
                <a:ea typeface="+mn-ea"/>
                <a:cs typeface="+mn-cs"/>
              </a:rPr>
              <a:t> + </a:t>
            </a:r>
            <a:r>
              <a:rPr lang="es-ES" sz="1200" b="0" i="0" kern="1200" dirty="0" err="1">
                <a:solidFill>
                  <a:schemeClr val="tx1"/>
                </a:solidFill>
                <a:effectLst/>
                <a:latin typeface="+mn-lt"/>
                <a:ea typeface="+mn-ea"/>
                <a:cs typeface="+mn-cs"/>
              </a:rPr>
              <a:t>icp</a:t>
            </a:r>
            <a:r>
              <a:rPr lang="es-ES" sz="1200" b="0" i="0" kern="1200" dirty="0">
                <a:solidFill>
                  <a:schemeClr val="tx1"/>
                </a:solidFill>
                <a:effectLst/>
                <a:latin typeface="+mn-lt"/>
                <a:ea typeface="+mn-ea"/>
                <a:cs typeface="+mn-cs"/>
              </a:rPr>
              <a:t> en esquema concurrente y secuencial y con la unión de dos ICP.</a:t>
            </a:r>
          </a:p>
          <a:p>
            <a:endParaRPr lang="es-ES" dirty="0"/>
          </a:p>
        </p:txBody>
      </p:sp>
      <p:sp>
        <p:nvSpPr>
          <p:cNvPr id="4" name="Marcador de número de diapositiva 3"/>
          <p:cNvSpPr>
            <a:spLocks noGrp="1"/>
          </p:cNvSpPr>
          <p:nvPr>
            <p:ph type="sldNum" sz="quarter" idx="5"/>
          </p:nvPr>
        </p:nvSpPr>
        <p:spPr/>
        <p:txBody>
          <a:bodyPr/>
          <a:lstStyle/>
          <a:p>
            <a:fld id="{EA100D83-4FD3-F243-A73A-E985597D9A1E}" type="slidenum">
              <a:rPr lang="es-ES" smtClean="0"/>
              <a:t>37</a:t>
            </a:fld>
            <a:endParaRPr lang="es-ES"/>
          </a:p>
        </p:txBody>
      </p:sp>
    </p:spTree>
    <p:extLst>
      <p:ext uri="{BB962C8B-B14F-4D97-AF65-F5344CB8AC3E}">
        <p14:creationId xmlns:p14="http://schemas.microsoft.com/office/powerpoint/2010/main" val="3725246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Partiendo </a:t>
            </a:r>
            <a:r>
              <a:rPr lang="es-ES" dirty="0" err="1"/>
              <a:t>qye</a:t>
            </a:r>
            <a:r>
              <a:rPr lang="es-ES" dirty="0"/>
              <a:t> el 25% de los pacientes van a ser </a:t>
            </a:r>
            <a:r>
              <a:rPr lang="es-ES" dirty="0" err="1"/>
              <a:t>metastascisos</a:t>
            </a:r>
            <a:r>
              <a:rPr lang="es-ES" dirty="0"/>
              <a:t> con presencia de metástasis </a:t>
            </a:r>
            <a:r>
              <a:rPr lang="es-ES" dirty="0" err="1"/>
              <a:t>cerebal</a:t>
            </a:r>
            <a:r>
              <a:rPr lang="es-ES" dirty="0"/>
              <a:t>, y que la </a:t>
            </a:r>
            <a:r>
              <a:rPr lang="es-ES" dirty="0" err="1"/>
              <a:t>supervivenia</a:t>
            </a:r>
            <a:r>
              <a:rPr lang="es-ES" dirty="0"/>
              <a:t> es de solo siete meses, se han diseñado estudios con el afán de mejorar la SG, SLP y tasas de respuesta </a:t>
            </a:r>
            <a:r>
              <a:rPr lang="es-ES" dirty="0" err="1"/>
              <a:t>objetva</a:t>
            </a:r>
            <a:endParaRPr lang="es-ES" dirty="0"/>
          </a:p>
          <a:p>
            <a:r>
              <a:rPr lang="es-ES" dirty="0"/>
              <a:t>En esta </a:t>
            </a:r>
            <a:r>
              <a:rPr lang="es-ES" dirty="0" err="1"/>
              <a:t>revsión</a:t>
            </a:r>
            <a:r>
              <a:rPr lang="es-ES" dirty="0"/>
              <a:t> </a:t>
            </a:r>
            <a:r>
              <a:rPr lang="es-ES" dirty="0" err="1"/>
              <a:t>doinde</a:t>
            </a:r>
            <a:r>
              <a:rPr lang="es-ES" dirty="0"/>
              <a:t> incluyeron 19 estudios retrospectivos  que se estudiaron esquemas de </a:t>
            </a:r>
            <a:r>
              <a:rPr lang="es-ES" dirty="0" err="1"/>
              <a:t>rdt</a:t>
            </a:r>
            <a:r>
              <a:rPr lang="es-ES" dirty="0"/>
              <a:t> de  </a:t>
            </a:r>
            <a:r>
              <a:rPr lang="es-ES" sz="1200" b="0" i="0" kern="1200" dirty="0">
                <a:solidFill>
                  <a:schemeClr val="tx1"/>
                </a:solidFill>
                <a:effectLst/>
                <a:latin typeface="+mn-lt"/>
                <a:ea typeface="+mn-ea"/>
                <a:cs typeface="+mn-cs"/>
              </a:rPr>
              <a:t>actualmente están en curso estudios Fase III que nos ayudaran a respaldar esta </a:t>
            </a:r>
            <a:r>
              <a:rPr lang="es-ES" sz="1200" b="0" i="0" kern="1200" dirty="0" err="1">
                <a:solidFill>
                  <a:schemeClr val="tx1"/>
                </a:solidFill>
                <a:effectLst/>
                <a:latin typeface="+mn-lt"/>
                <a:ea typeface="+mn-ea"/>
                <a:cs typeface="+mn-cs"/>
              </a:rPr>
              <a:t>teoria</a:t>
            </a:r>
            <a:r>
              <a:rPr lang="es-ES" sz="1200" b="0" i="0" kern="1200" dirty="0">
                <a:solidFill>
                  <a:schemeClr val="tx1"/>
                </a:solidFill>
                <a:effectLst/>
                <a:latin typeface="+mn-lt"/>
                <a:ea typeface="+mn-ea"/>
                <a:cs typeface="+mn-cs"/>
              </a:rPr>
              <a:t>,</a:t>
            </a:r>
          </a:p>
          <a:p>
            <a:r>
              <a:rPr lang="es-ES" sz="1200" b="0" i="0" kern="1200" dirty="0">
                <a:solidFill>
                  <a:schemeClr val="tx1"/>
                </a:solidFill>
                <a:effectLst/>
                <a:latin typeface="+mn-lt"/>
                <a:ea typeface="+mn-ea"/>
                <a:cs typeface="+mn-cs"/>
              </a:rPr>
              <a:t>Como pueden ver están en marcha dos estudios de fase 3 que pretenden </a:t>
            </a:r>
            <a:r>
              <a:rPr lang="es-ES" sz="1200" b="0" i="0" kern="1200" dirty="0" err="1">
                <a:solidFill>
                  <a:schemeClr val="tx1"/>
                </a:solidFill>
                <a:effectLst/>
                <a:latin typeface="+mn-lt"/>
                <a:ea typeface="+mn-ea"/>
                <a:cs typeface="+mn-cs"/>
              </a:rPr>
              <a:t>comparra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rdt</a:t>
            </a:r>
            <a:r>
              <a:rPr lang="es-ES" sz="1200" b="0" i="0" kern="1200" dirty="0">
                <a:solidFill>
                  <a:schemeClr val="tx1"/>
                </a:solidFill>
                <a:effectLst/>
                <a:latin typeface="+mn-lt"/>
                <a:ea typeface="+mn-ea"/>
                <a:cs typeface="+mn-cs"/>
              </a:rPr>
              <a:t> + </a:t>
            </a:r>
            <a:r>
              <a:rPr lang="es-ES" sz="1200" b="0" i="0" kern="1200" dirty="0" err="1">
                <a:solidFill>
                  <a:schemeClr val="tx1"/>
                </a:solidFill>
                <a:effectLst/>
                <a:latin typeface="+mn-lt"/>
                <a:ea typeface="+mn-ea"/>
                <a:cs typeface="+mn-cs"/>
              </a:rPr>
              <a:t>icp</a:t>
            </a:r>
            <a:r>
              <a:rPr lang="es-ES" sz="1200" b="0" i="0" kern="1200" dirty="0">
                <a:solidFill>
                  <a:schemeClr val="tx1"/>
                </a:solidFill>
                <a:effectLst/>
                <a:latin typeface="+mn-lt"/>
                <a:ea typeface="+mn-ea"/>
                <a:cs typeface="+mn-cs"/>
              </a:rPr>
              <a:t> en esquema concurrente y secuencial y con la unión de dos ICP. </a:t>
            </a:r>
            <a:r>
              <a:rPr lang="es-ES" dirty="0"/>
              <a:t>se vio q LA SG fue </a:t>
            </a:r>
            <a:r>
              <a:rPr lang="es-ES" dirty="0" err="1"/>
              <a:t>estaisticamnete</a:t>
            </a:r>
            <a:r>
              <a:rPr lang="es-ES" dirty="0"/>
              <a:t> significativa a favor de uso RDT MAS </a:t>
            </a:r>
            <a:r>
              <a:rPr lang="es-ES" dirty="0" err="1"/>
              <a:t>INMUNOerapi</a:t>
            </a:r>
            <a:r>
              <a:rPr lang="es-ES" dirty="0"/>
              <a:t> </a:t>
            </a:r>
            <a:r>
              <a:rPr lang="es-ES" dirty="0" err="1"/>
              <a:t>aconcurrente</a:t>
            </a:r>
            <a:r>
              <a:rPr lang="es-ES" dirty="0"/>
              <a:t> sin riesgo </a:t>
            </a:r>
            <a:r>
              <a:rPr lang="es-ES" dirty="0" err="1"/>
              <a:t>añaddiod</a:t>
            </a:r>
            <a:r>
              <a:rPr lang="es-ES" dirty="0"/>
              <a:t> G45 </a:t>
            </a:r>
          </a:p>
        </p:txBody>
      </p:sp>
      <p:sp>
        <p:nvSpPr>
          <p:cNvPr id="4" name="Marcador de número de diapositiva 3"/>
          <p:cNvSpPr>
            <a:spLocks noGrp="1"/>
          </p:cNvSpPr>
          <p:nvPr>
            <p:ph type="sldNum" sz="quarter" idx="10"/>
          </p:nvPr>
        </p:nvSpPr>
        <p:spPr/>
        <p:txBody>
          <a:bodyPr/>
          <a:lstStyle/>
          <a:p>
            <a:fld id="{EA100D83-4FD3-F243-A73A-E985597D9A1E}" type="slidenum">
              <a:rPr lang="es-ES" smtClean="0"/>
              <a:t>38</a:t>
            </a:fld>
            <a:endParaRPr lang="es-ES"/>
          </a:p>
        </p:txBody>
      </p:sp>
    </p:spTree>
    <p:extLst>
      <p:ext uri="{BB962C8B-B14F-4D97-AF65-F5344CB8AC3E}">
        <p14:creationId xmlns:p14="http://schemas.microsoft.com/office/powerpoint/2010/main" val="1353008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solo disponemos de análisis retrospectivo este estudio </a:t>
            </a:r>
            <a:r>
              <a:rPr lang="es-ES" dirty="0" err="1"/>
              <a:t>pblocado</a:t>
            </a:r>
            <a:r>
              <a:rPr lang="es-ES" dirty="0"/>
              <a:t> recientemente que lo que pretende evaluar si es seguro ye </a:t>
            </a:r>
            <a:r>
              <a:rPr lang="es-ES" dirty="0" err="1"/>
              <a:t>ficaz</a:t>
            </a:r>
            <a:r>
              <a:rPr lang="es-ES" dirty="0"/>
              <a:t> esta </a:t>
            </a:r>
            <a:r>
              <a:rPr lang="es-ES" dirty="0" err="1"/>
              <a:t>combinaci´non</a:t>
            </a:r>
            <a:r>
              <a:rPr lang="es-ES" dirty="0"/>
              <a:t> para lo cual incluye 51pacientes y se divide en gres grupos en función el momento de la </a:t>
            </a:r>
            <a:r>
              <a:rPr lang="es-ES" dirty="0" err="1"/>
              <a:t>rdaioterapia</a:t>
            </a:r>
            <a:r>
              <a:rPr lang="es-ES" dirty="0"/>
              <a:t>  se vio que la OS </a:t>
            </a:r>
            <a:r>
              <a:rPr lang="es-ES" dirty="0" err="1"/>
              <a:t>mejorab</a:t>
            </a:r>
            <a:r>
              <a:rPr lang="es-ES" dirty="0"/>
              <a:t> </a:t>
            </a:r>
            <a:r>
              <a:rPr lang="es-ES" dirty="0" err="1"/>
              <a:t>aofrececiendo</a:t>
            </a:r>
            <a:r>
              <a:rPr lang="es-ES" dirty="0"/>
              <a:t> OS del 69,2 al año y 44% a los 2 años,</a:t>
            </a:r>
          </a:p>
          <a:p>
            <a:r>
              <a:rPr lang="es-ES" dirty="0"/>
              <a:t>Con un una SLP local </a:t>
            </a:r>
            <a:r>
              <a:rPr lang="es-ES" dirty="0" err="1"/>
              <a:t>imilar</a:t>
            </a:r>
            <a:r>
              <a:rPr lang="es-ES" dirty="0"/>
              <a:t> en los tres grupos, y una SLP regional a favor de esquema concurrente frente a los otros </a:t>
            </a:r>
            <a:r>
              <a:rPr lang="es-ES" dirty="0" err="1"/>
              <a:t>estdisticamente</a:t>
            </a:r>
            <a:r>
              <a:rPr lang="es-ES" dirty="0"/>
              <a:t> significativo</a:t>
            </a:r>
          </a:p>
        </p:txBody>
      </p:sp>
      <p:sp>
        <p:nvSpPr>
          <p:cNvPr id="4" name="Marcador de número de diapositiva 3"/>
          <p:cNvSpPr>
            <a:spLocks noGrp="1"/>
          </p:cNvSpPr>
          <p:nvPr>
            <p:ph type="sldNum" sz="quarter" idx="5"/>
          </p:nvPr>
        </p:nvSpPr>
        <p:spPr/>
        <p:txBody>
          <a:bodyPr/>
          <a:lstStyle/>
          <a:p>
            <a:fld id="{EA100D83-4FD3-F243-A73A-E985597D9A1E}" type="slidenum">
              <a:rPr lang="es-ES" smtClean="0"/>
              <a:t>39</a:t>
            </a:fld>
            <a:endParaRPr lang="es-ES"/>
          </a:p>
        </p:txBody>
      </p:sp>
    </p:spTree>
    <p:extLst>
      <p:ext uri="{BB962C8B-B14F-4D97-AF65-F5344CB8AC3E}">
        <p14:creationId xmlns:p14="http://schemas.microsoft.com/office/powerpoint/2010/main" val="114186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59524AF-FC28-8847-9A0C-AF910849661F}" type="slidenum">
              <a:rPr lang="es-ES" smtClean="0"/>
              <a:t>41</a:t>
            </a:fld>
            <a:endParaRPr lang="es-ES"/>
          </a:p>
        </p:txBody>
      </p:sp>
    </p:spTree>
    <p:extLst>
      <p:ext uri="{BB962C8B-B14F-4D97-AF65-F5344CB8AC3E}">
        <p14:creationId xmlns:p14="http://schemas.microsoft.com/office/powerpoint/2010/main" val="95161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u="none" strike="noStrike" dirty="0">
                <a:solidFill>
                  <a:srgbClr val="000000"/>
                </a:solidFill>
                <a:effectLst/>
                <a:latin typeface="Helvetica" pitchFamily="2" charset="0"/>
              </a:rPr>
              <a:t>Conclusiones: Los hallazgos de este estudio indican el fomento de la actividad antitumoral y la seguridad manejable de la </a:t>
            </a:r>
            <a:r>
              <a:rPr lang="es-ES" b="0" i="0" u="none" strike="noStrike" dirty="0" err="1">
                <a:solidFill>
                  <a:srgbClr val="000000"/>
                </a:solidFill>
                <a:effectLst/>
                <a:latin typeface="Helvetica" pitchFamily="2" charset="0"/>
              </a:rPr>
              <a:t>quimioinmunoterapia</a:t>
            </a:r>
            <a:r>
              <a:rPr lang="es-ES" b="0" i="0" u="none" strike="noStrike" dirty="0">
                <a:solidFill>
                  <a:srgbClr val="000000"/>
                </a:solidFill>
                <a:effectLst/>
                <a:latin typeface="Helvetica" pitchFamily="2" charset="0"/>
              </a:rPr>
              <a:t> de inducción, y la estrategia adaptada a la respuesta requiere una mayor exploración en el cáncer de pulmón de células no pequeñas no restable localmente avanzado. Información sobre ensayos</a:t>
            </a:r>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51</a:t>
            </a:fld>
            <a:endParaRPr lang="es-ES"/>
          </a:p>
        </p:txBody>
      </p:sp>
    </p:spTree>
    <p:extLst>
      <p:ext uri="{BB962C8B-B14F-4D97-AF65-F5344CB8AC3E}">
        <p14:creationId xmlns:p14="http://schemas.microsoft.com/office/powerpoint/2010/main" val="2359312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u="none" strike="noStrike" dirty="0">
                <a:solidFill>
                  <a:srgbClr val="000000"/>
                </a:solidFill>
                <a:effectLst/>
                <a:latin typeface="Helvetica" pitchFamily="2" charset="0"/>
              </a:rPr>
              <a:t>Conclusiones: </a:t>
            </a:r>
            <a:r>
              <a:rPr lang="es-ES" dirty="0"/>
              <a:t>Inducción </a:t>
            </a:r>
            <a:r>
              <a:rPr lang="es-ES" dirty="0" err="1"/>
              <a:t>ICIs</a:t>
            </a:r>
            <a:r>
              <a:rPr lang="es-ES" dirty="0"/>
              <a:t> y quimioterapia mejora la SG sin un aumento significativo de la neumonía en la práctica del mundo real. Esta estrategia de tratamiento justifica una mayor investigación. Patrocinador de investigación: Ninguno.</a:t>
            </a:r>
          </a:p>
          <a:p>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52</a:t>
            </a:fld>
            <a:endParaRPr lang="es-ES"/>
          </a:p>
        </p:txBody>
      </p:sp>
    </p:spTree>
    <p:extLst>
      <p:ext uri="{BB962C8B-B14F-4D97-AF65-F5344CB8AC3E}">
        <p14:creationId xmlns:p14="http://schemas.microsoft.com/office/powerpoint/2010/main" val="3019349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t>156 pts. 103 </a:t>
            </a:r>
            <a:r>
              <a:rPr lang="es-ES" sz="1200" dirty="0" err="1"/>
              <a:t>pts</a:t>
            </a:r>
            <a:r>
              <a:rPr lang="es-ES" sz="1200" dirty="0"/>
              <a:t> </a:t>
            </a:r>
            <a:r>
              <a:rPr lang="es-ES" sz="1200" dirty="0" err="1"/>
              <a:t>ICIs</a:t>
            </a:r>
            <a:r>
              <a:rPr lang="es-ES" sz="1200" dirty="0"/>
              <a:t> de inducción más quimioterapia, y 53 </a:t>
            </a:r>
            <a:r>
              <a:rPr lang="es-ES" sz="1200" dirty="0" err="1"/>
              <a:t>pts</a:t>
            </a:r>
            <a:r>
              <a:rPr lang="es-ES" sz="1200" dirty="0"/>
              <a:t> (QT inducción/RDT o RTQT concomitante). </a:t>
            </a:r>
          </a:p>
          <a:p>
            <a:r>
              <a:rPr lang="es-ES" sz="1200" dirty="0"/>
              <a:t>La OS a 5 años fueron del </a:t>
            </a:r>
            <a:r>
              <a:rPr lang="es-ES" sz="1200" dirty="0">
                <a:highlight>
                  <a:srgbClr val="FFFF00"/>
                </a:highlight>
              </a:rPr>
              <a:t>75,0 % y el 44,4 % a favor de la inducción </a:t>
            </a:r>
            <a:r>
              <a:rPr lang="es-ES" sz="1200" dirty="0" err="1">
                <a:highlight>
                  <a:srgbClr val="FFFF00"/>
                </a:highlight>
              </a:rPr>
              <a:t>ICIs</a:t>
            </a:r>
            <a:r>
              <a:rPr lang="es-ES" sz="1200" dirty="0">
                <a:highlight>
                  <a:srgbClr val="FFFF00"/>
                </a:highlight>
              </a:rPr>
              <a:t> +QT</a:t>
            </a:r>
            <a:r>
              <a:rPr lang="es-ES" sz="1200" dirty="0"/>
              <a:t>. La mediana de OS no se alcanzó.</a:t>
            </a:r>
          </a:p>
          <a:p>
            <a:r>
              <a:rPr lang="es-ES" sz="1200" dirty="0"/>
              <a:t>La mediana SLP  22,4 </a:t>
            </a:r>
            <a:r>
              <a:rPr lang="es-ES" sz="1200" dirty="0" err="1"/>
              <a:t>vS.</a:t>
            </a:r>
            <a:r>
              <a:rPr lang="es-ES" sz="1200" dirty="0"/>
              <a:t> 13,6 meses; P = 0,09 (LRFS) (38,0 frente a 36,9 meses; P = 0,73)</a:t>
            </a:r>
          </a:p>
          <a:p>
            <a:r>
              <a:rPr lang="es-ES" sz="1200" dirty="0"/>
              <a:t>La supervivencia libre de metástasis a distancia (DMFS) (37,8 frente a 25,5 meses; P = 0,14). </a:t>
            </a:r>
          </a:p>
          <a:p>
            <a:r>
              <a:rPr lang="es-ES" sz="1200" dirty="0"/>
              <a:t>El análisis multivariable mostró que los </a:t>
            </a:r>
            <a:r>
              <a:rPr lang="es-ES" sz="1200" dirty="0" err="1"/>
              <a:t>ICIs</a:t>
            </a:r>
            <a:r>
              <a:rPr lang="es-ES" sz="1200" dirty="0"/>
              <a:t> de inducción más la quimioterapia era factor  independientes para </a:t>
            </a:r>
            <a:r>
              <a:rPr lang="es-ES" sz="1200" dirty="0" err="1"/>
              <a:t>laOS</a:t>
            </a:r>
            <a:r>
              <a:rPr lang="es-ES" sz="1200" dirty="0"/>
              <a:t>.</a:t>
            </a:r>
            <a:r>
              <a:rPr lang="es-ES" sz="1200" b="0" i="0" u="none" strike="noStrike" dirty="0">
                <a:solidFill>
                  <a:srgbClr val="333333"/>
                </a:solidFill>
                <a:effectLst/>
              </a:rPr>
              <a:t> </a:t>
            </a:r>
            <a:r>
              <a:rPr lang="es-ES" sz="1200" dirty="0"/>
              <a:t>(HR 2,89; IC del 95 %, 1,24-6,75; P = 0,01). </a:t>
            </a:r>
          </a:p>
          <a:p>
            <a:r>
              <a:rPr lang="es-ES" sz="1200" dirty="0"/>
              <a:t>La incidencia neumonía grado ≥2 fue del 37,2 % y el 29,2 %, respectivamente (P = 0,35).</a:t>
            </a:r>
          </a:p>
          <a:p>
            <a:r>
              <a:rPr lang="es-ES" sz="1200" dirty="0"/>
              <a:t>Además, </a:t>
            </a:r>
            <a:r>
              <a:rPr lang="es-ES" sz="1200" dirty="0" err="1"/>
              <a:t>ICIs</a:t>
            </a:r>
            <a:r>
              <a:rPr lang="es-ES" sz="1200" dirty="0"/>
              <a:t>  de consolidación mejor OS a 4 años del 90,7 % y 65,5 % (P = 0,03). </a:t>
            </a:r>
          </a:p>
          <a:p>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53</a:t>
            </a:fld>
            <a:endParaRPr lang="es-ES"/>
          </a:p>
        </p:txBody>
      </p:sp>
    </p:spTree>
    <p:extLst>
      <p:ext uri="{BB962C8B-B14F-4D97-AF65-F5344CB8AC3E}">
        <p14:creationId xmlns:p14="http://schemas.microsoft.com/office/powerpoint/2010/main" val="2833879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333333"/>
                </a:solidFill>
                <a:latin typeface="-apple-system"/>
              </a:rPr>
              <a:t>Conclusiones: La radiación de baja dosis con NA concurrente </a:t>
            </a:r>
            <a:r>
              <a:rPr lang="es-ES" sz="1200" dirty="0" err="1">
                <a:solidFill>
                  <a:srgbClr val="333333"/>
                </a:solidFill>
                <a:latin typeface="-apple-system"/>
              </a:rPr>
              <a:t>ipi</a:t>
            </a:r>
            <a:r>
              <a:rPr lang="es-ES" sz="1200" dirty="0">
                <a:solidFill>
                  <a:srgbClr val="333333"/>
                </a:solidFill>
                <a:latin typeface="-apple-system"/>
              </a:rPr>
              <a:t> + </a:t>
            </a:r>
            <a:r>
              <a:rPr lang="es-ES" sz="1200" dirty="0" err="1">
                <a:solidFill>
                  <a:srgbClr val="333333"/>
                </a:solidFill>
                <a:latin typeface="-apple-system"/>
              </a:rPr>
              <a:t>nivo</a:t>
            </a:r>
            <a:r>
              <a:rPr lang="es-ES" sz="1200" dirty="0">
                <a:solidFill>
                  <a:srgbClr val="333333"/>
                </a:solidFill>
                <a:latin typeface="-apple-system"/>
              </a:rPr>
              <a:t> fue segura y bien tolerada en esta pequeña cohorte, pero no mejoró la TPM en comparación con los datos históricos de fase 2 de </a:t>
            </a:r>
            <a:r>
              <a:rPr lang="es-ES" sz="1200" dirty="0" err="1">
                <a:solidFill>
                  <a:srgbClr val="333333"/>
                </a:solidFill>
                <a:latin typeface="-apple-system"/>
              </a:rPr>
              <a:t>ipi</a:t>
            </a:r>
            <a:r>
              <a:rPr lang="es-ES" sz="1200" dirty="0">
                <a:solidFill>
                  <a:srgbClr val="333333"/>
                </a:solidFill>
                <a:latin typeface="-apple-system"/>
              </a:rPr>
              <a:t> + </a:t>
            </a:r>
            <a:r>
              <a:rPr lang="es-ES" sz="1200" dirty="0" err="1">
                <a:solidFill>
                  <a:srgbClr val="333333"/>
                </a:solidFill>
                <a:latin typeface="-apple-system"/>
              </a:rPr>
              <a:t>nivo</a:t>
            </a:r>
            <a:r>
              <a:rPr lang="es-ES" sz="1200" dirty="0">
                <a:solidFill>
                  <a:srgbClr val="333333"/>
                </a:solidFill>
                <a:latin typeface="-apple-system"/>
              </a:rPr>
              <a:t> solo. Se presentarán biomarcadores estándar y exploratorios de la respuesta inmune para determinar si la selección de los pacientes desempeñó un papel en estos resultados</a:t>
            </a:r>
            <a:endParaRPr lang="es-ES" sz="1200" dirty="0"/>
          </a:p>
          <a:p>
            <a:r>
              <a:rPr lang="es-ES" b="0" i="0" u="none" strike="noStrike" dirty="0">
                <a:solidFill>
                  <a:srgbClr val="333333"/>
                </a:solidFill>
                <a:effectLst/>
                <a:latin typeface="-apple-system"/>
              </a:rPr>
              <a:t>In a </a:t>
            </a:r>
            <a:r>
              <a:rPr lang="es-ES" b="0" i="0" u="none" strike="noStrike" dirty="0" err="1">
                <a:solidFill>
                  <a:srgbClr val="333333"/>
                </a:solidFill>
                <a:effectLst/>
                <a:latin typeface="-apple-system"/>
              </a:rPr>
              <a:t>randomized</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phase</a:t>
            </a:r>
            <a:r>
              <a:rPr lang="es-ES" b="0" i="0" u="none" strike="noStrike" dirty="0">
                <a:solidFill>
                  <a:srgbClr val="333333"/>
                </a:solidFill>
                <a:effectLst/>
                <a:latin typeface="-apple-system"/>
              </a:rPr>
              <a:t> 2 NA </a:t>
            </a:r>
            <a:r>
              <a:rPr lang="es-ES" b="0" i="0" u="none" strike="noStrike" dirty="0" err="1">
                <a:solidFill>
                  <a:srgbClr val="333333"/>
                </a:solidFill>
                <a:effectLst/>
                <a:latin typeface="-apple-system"/>
              </a:rPr>
              <a:t>study</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ipi</a:t>
            </a:r>
            <a:r>
              <a:rPr lang="es-ES" b="0" i="0" u="none" strike="noStrike" dirty="0">
                <a:solidFill>
                  <a:srgbClr val="333333"/>
                </a:solidFill>
                <a:effectLst/>
                <a:latin typeface="-apple-system"/>
              </a:rPr>
              <a:t> + </a:t>
            </a:r>
            <a:r>
              <a:rPr lang="es-ES" b="0" i="0" u="none" strike="noStrike" dirty="0" err="1">
                <a:solidFill>
                  <a:srgbClr val="333333"/>
                </a:solidFill>
                <a:effectLst/>
                <a:latin typeface="-apple-system"/>
              </a:rPr>
              <a:t>nivo</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demonstrated</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greater</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immune-mediated</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efficacy</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compared</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to</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nivo</a:t>
            </a:r>
            <a:r>
              <a:rPr lang="es-ES" b="0" i="0" u="none" strike="noStrike" dirty="0">
                <a:solidFill>
                  <a:srgbClr val="333333"/>
                </a:solidFill>
                <a:effectLst/>
                <a:latin typeface="-apple-system"/>
              </a:rPr>
              <a:t> alone </a:t>
            </a:r>
            <a:r>
              <a:rPr lang="es-ES" b="0" i="0" u="none" strike="noStrike" dirty="0" err="1">
                <a:solidFill>
                  <a:srgbClr val="333333"/>
                </a:solidFill>
                <a:effectLst/>
                <a:latin typeface="-apple-system"/>
              </a:rPr>
              <a:t>with</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major</a:t>
            </a:r>
            <a:r>
              <a:rPr lang="es-ES" b="0" i="0" u="none" strike="noStrike" dirty="0">
                <a:solidFill>
                  <a:srgbClr val="333333"/>
                </a:solidFill>
                <a:effectLst/>
                <a:latin typeface="-apple-system"/>
              </a:rPr>
              <a:t> </a:t>
            </a:r>
            <a:r>
              <a:rPr lang="es-ES" b="0" i="0" u="none" strike="noStrike" dirty="0" err="1">
                <a:solidFill>
                  <a:srgbClr val="333333"/>
                </a:solidFill>
                <a:effectLst/>
                <a:latin typeface="-apple-system"/>
              </a:rPr>
              <a:t>pathologic</a:t>
            </a:r>
            <a:r>
              <a:rPr lang="es-ES" b="0" i="0" u="none" strike="noStrike" dirty="0">
                <a:solidFill>
                  <a:srgbClr val="333333"/>
                </a:solidFill>
                <a:effectLst/>
                <a:latin typeface="-apple-system"/>
              </a:rPr>
              <a:t> response (MPR) 50% vs. 24%</a:t>
            </a:r>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54</a:t>
            </a:fld>
            <a:endParaRPr lang="es-ES"/>
          </a:p>
        </p:txBody>
      </p:sp>
    </p:spTree>
    <p:extLst>
      <p:ext uri="{BB962C8B-B14F-4D97-AF65-F5344CB8AC3E}">
        <p14:creationId xmlns:p14="http://schemas.microsoft.com/office/powerpoint/2010/main" val="162228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Como el tumor es capaz de burlar el sistema inmune  y se hace invisible con el tiempo, donde con inmunoterapia dirigida se podría actuar</a:t>
            </a:r>
          </a:p>
        </p:txBody>
      </p:sp>
      <p:sp>
        <p:nvSpPr>
          <p:cNvPr id="4" name="Marcador de número de diapositiva 3"/>
          <p:cNvSpPr>
            <a:spLocks noGrp="1"/>
          </p:cNvSpPr>
          <p:nvPr>
            <p:ph type="sldNum" sz="quarter" idx="5"/>
          </p:nvPr>
        </p:nvSpPr>
        <p:spPr/>
        <p:txBody>
          <a:bodyPr/>
          <a:lstStyle/>
          <a:p>
            <a:fld id="{EA100D83-4FD3-F243-A73A-E985597D9A1E}" type="slidenum">
              <a:rPr lang="es-ES" smtClean="0"/>
              <a:t>5</a:t>
            </a:fld>
            <a:endParaRPr lang="es-ES"/>
          </a:p>
        </p:txBody>
      </p:sp>
    </p:spTree>
    <p:extLst>
      <p:ext uri="{BB962C8B-B14F-4D97-AF65-F5344CB8AC3E}">
        <p14:creationId xmlns:p14="http://schemas.microsoft.com/office/powerpoint/2010/main" val="3329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dirty="0">
                <a:solidFill>
                  <a:srgbClr val="000000"/>
                </a:solidFill>
                <a:effectLst/>
                <a:latin typeface="utopia-std"/>
              </a:rPr>
              <a:t>el microambiente </a:t>
            </a:r>
            <a:r>
              <a:rPr lang="es-ES" sz="1200" b="0" i="0" u="none" strike="noStrike" dirty="0" err="1">
                <a:solidFill>
                  <a:srgbClr val="000000"/>
                </a:solidFill>
                <a:effectLst/>
                <a:latin typeface="utopia-std"/>
              </a:rPr>
              <a:t>intratumoral</a:t>
            </a:r>
            <a:r>
              <a:rPr lang="es-ES" sz="1200" b="0" i="0" u="none" strike="noStrike" dirty="0">
                <a:solidFill>
                  <a:srgbClr val="000000"/>
                </a:solidFill>
                <a:effectLst/>
                <a:latin typeface="utopia-std"/>
              </a:rPr>
              <a:t> sea hipóxico, ácido y nutricionalmente privado, induciendo así la muerte indirecta de las células tumorales</a:t>
            </a:r>
          </a:p>
          <a:p>
            <a:r>
              <a:rPr lang="es-ES" sz="1200" b="0" i="0" u="none" strike="noStrike" dirty="0">
                <a:solidFill>
                  <a:srgbClr val="000000"/>
                </a:solidFill>
                <a:effectLst/>
                <a:latin typeface="utopia-std"/>
              </a:rPr>
              <a:t>la muerte indirecta causada por el daño vascular puede ocurrir independientemente del estado de oxigenación antes de la exposición a la radiación</a:t>
            </a:r>
          </a:p>
          <a:p>
            <a:endParaRPr lang="es-ES" sz="1200" dirty="0">
              <a:solidFill>
                <a:srgbClr val="000000"/>
              </a:solidFill>
              <a:latin typeface="utopia-std"/>
              <a:cs typeface="Calibri"/>
            </a:endParaRPr>
          </a:p>
          <a:p>
            <a:r>
              <a:rPr lang="es-ES" sz="1200" dirty="0">
                <a:effectLst/>
                <a:latin typeface="Helvetica" pitchFamily="2" charset="0"/>
              </a:rPr>
              <a:t>apoptosis a través de la vía de la esfingomielina </a:t>
            </a:r>
          </a:p>
          <a:p>
            <a:r>
              <a:rPr lang="es-ES" sz="1200" dirty="0">
                <a:effectLst/>
                <a:latin typeface="Helvetica" pitchFamily="2" charset="0"/>
              </a:rPr>
              <a:t>El daño al ADN sigue siendo un insulto importante a la célula tumoral y la interacción entre la disfunción microvascular y el daño al ADN eventualmente conduce a la muerte del tumor (modelo de dos objetivos) (29). </a:t>
            </a:r>
          </a:p>
          <a:p>
            <a:endParaRPr lang="es-ES" dirty="0"/>
          </a:p>
        </p:txBody>
      </p:sp>
      <p:sp>
        <p:nvSpPr>
          <p:cNvPr id="4" name="Marcador de número de diapositiva 3"/>
          <p:cNvSpPr>
            <a:spLocks noGrp="1"/>
          </p:cNvSpPr>
          <p:nvPr>
            <p:ph type="sldNum" sz="quarter" idx="5"/>
          </p:nvPr>
        </p:nvSpPr>
        <p:spPr/>
        <p:txBody>
          <a:bodyPr/>
          <a:lstStyle/>
          <a:p>
            <a:fld id="{4414553C-0FA8-A54C-9E20-BA860454E07C}" type="slidenum">
              <a:rPr lang="es-ES" smtClean="0"/>
              <a:t>6</a:t>
            </a:fld>
            <a:endParaRPr lang="es-ES"/>
          </a:p>
        </p:txBody>
      </p:sp>
    </p:spTree>
    <p:extLst>
      <p:ext uri="{BB962C8B-B14F-4D97-AF65-F5344CB8AC3E}">
        <p14:creationId xmlns:p14="http://schemas.microsoft.com/office/powerpoint/2010/main" val="420636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TREX 1 degrada el ADN citosólico </a:t>
            </a:r>
          </a:p>
        </p:txBody>
      </p:sp>
      <p:sp>
        <p:nvSpPr>
          <p:cNvPr id="4" name="Marcador de número de diapositiva 3"/>
          <p:cNvSpPr>
            <a:spLocks noGrp="1"/>
          </p:cNvSpPr>
          <p:nvPr>
            <p:ph type="sldNum" sz="quarter" idx="10"/>
          </p:nvPr>
        </p:nvSpPr>
        <p:spPr/>
        <p:txBody>
          <a:bodyPr/>
          <a:lstStyle/>
          <a:p>
            <a:fld id="{0634BBBD-553E-9342-BF95-DA83EAAE62EA}" type="slidenum">
              <a:rPr lang="es-ES" smtClean="0"/>
              <a:t>7</a:t>
            </a:fld>
            <a:endParaRPr lang="es-ES"/>
          </a:p>
        </p:txBody>
      </p:sp>
    </p:spTree>
    <p:extLst>
      <p:ext uri="{BB962C8B-B14F-4D97-AF65-F5344CB8AC3E}">
        <p14:creationId xmlns:p14="http://schemas.microsoft.com/office/powerpoint/2010/main" val="337791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Calreticulina</a:t>
            </a:r>
            <a:r>
              <a:rPr lang="es-ES" dirty="0"/>
              <a:t> señal de cómeme</a:t>
            </a:r>
          </a:p>
          <a:p>
            <a:r>
              <a:rPr lang="es-ES" dirty="0"/>
              <a:t>Libera HMGB1 ATP QUE ACTIVAN LA RESPUESTA INNATA</a:t>
            </a:r>
          </a:p>
          <a:p>
            <a:endParaRPr lang="es-ES" dirty="0"/>
          </a:p>
        </p:txBody>
      </p:sp>
      <p:sp>
        <p:nvSpPr>
          <p:cNvPr id="4" name="Marcador de número de diapositiva 3"/>
          <p:cNvSpPr>
            <a:spLocks noGrp="1"/>
          </p:cNvSpPr>
          <p:nvPr>
            <p:ph type="sldNum" sz="quarter" idx="10"/>
          </p:nvPr>
        </p:nvSpPr>
        <p:spPr/>
        <p:txBody>
          <a:bodyPr/>
          <a:lstStyle/>
          <a:p>
            <a:fld id="{0634BBBD-553E-9342-BF95-DA83EAAE62EA}" type="slidenum">
              <a:rPr lang="es-ES" smtClean="0"/>
              <a:t>8</a:t>
            </a:fld>
            <a:endParaRPr lang="es-ES"/>
          </a:p>
        </p:txBody>
      </p:sp>
    </p:spTree>
    <p:extLst>
      <p:ext uri="{BB962C8B-B14F-4D97-AF65-F5344CB8AC3E}">
        <p14:creationId xmlns:p14="http://schemas.microsoft.com/office/powerpoint/2010/main" val="37713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a:t>
            </a:r>
            <a:r>
              <a:rPr lang="es-ES" dirty="0" err="1"/>
              <a:t>fibrobalstos</a:t>
            </a:r>
            <a:r>
              <a:rPr lang="es-ES" dirty="0"/>
              <a:t> de las células tumorales pierden su elasticidad, vuelven el endotelio mas permeable y de esta manera facilitan la infiltración </a:t>
            </a:r>
          </a:p>
        </p:txBody>
      </p:sp>
      <p:sp>
        <p:nvSpPr>
          <p:cNvPr id="4" name="Marcador de número de diapositiva 3"/>
          <p:cNvSpPr>
            <a:spLocks noGrp="1"/>
          </p:cNvSpPr>
          <p:nvPr>
            <p:ph type="sldNum" sz="quarter" idx="5"/>
          </p:nvPr>
        </p:nvSpPr>
        <p:spPr/>
        <p:txBody>
          <a:bodyPr/>
          <a:lstStyle/>
          <a:p>
            <a:fld id="{EA100D83-4FD3-F243-A73A-E985597D9A1E}" type="slidenum">
              <a:rPr lang="es-ES" smtClean="0"/>
              <a:t>9</a:t>
            </a:fld>
            <a:endParaRPr lang="es-ES"/>
          </a:p>
        </p:txBody>
      </p:sp>
    </p:spTree>
    <p:extLst>
      <p:ext uri="{BB962C8B-B14F-4D97-AF65-F5344CB8AC3E}">
        <p14:creationId xmlns:p14="http://schemas.microsoft.com/office/powerpoint/2010/main" val="375363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Aumentos inducidos por la radioterapia de pdl1 </a:t>
            </a:r>
          </a:p>
        </p:txBody>
      </p:sp>
      <p:sp>
        <p:nvSpPr>
          <p:cNvPr id="4" name="Marcador de número de diapositiva 3"/>
          <p:cNvSpPr>
            <a:spLocks noGrp="1"/>
          </p:cNvSpPr>
          <p:nvPr>
            <p:ph type="sldNum" sz="quarter" idx="10"/>
          </p:nvPr>
        </p:nvSpPr>
        <p:spPr/>
        <p:txBody>
          <a:bodyPr/>
          <a:lstStyle/>
          <a:p>
            <a:fld id="{0634BBBD-553E-9342-BF95-DA83EAAE62EA}" type="slidenum">
              <a:rPr lang="es-ES" smtClean="0"/>
              <a:t>10</a:t>
            </a:fld>
            <a:endParaRPr lang="es-ES"/>
          </a:p>
        </p:txBody>
      </p:sp>
    </p:spTree>
    <p:extLst>
      <p:ext uri="{BB962C8B-B14F-4D97-AF65-F5344CB8AC3E}">
        <p14:creationId xmlns:p14="http://schemas.microsoft.com/office/powerpoint/2010/main" val="298897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Cuando pd1 se une a </a:t>
            </a:r>
            <a:r>
              <a:rPr lang="es-ES" dirty="0" err="1"/>
              <a:t>pdl</a:t>
            </a:r>
            <a:r>
              <a:rPr lang="es-ES" dirty="0"/>
              <a:t> 1 lo que hacen en las células es impedir que las células T destruyan a otras </a:t>
            </a:r>
            <a:r>
              <a:rPr lang="es-ES" dirty="0" err="1"/>
              <a:t>celulas</a:t>
            </a:r>
            <a:endParaRPr lang="es-ES" dirty="0"/>
          </a:p>
        </p:txBody>
      </p:sp>
      <p:sp>
        <p:nvSpPr>
          <p:cNvPr id="4" name="Marcador de número de diapositiva 3"/>
          <p:cNvSpPr>
            <a:spLocks noGrp="1"/>
          </p:cNvSpPr>
          <p:nvPr>
            <p:ph type="sldNum" sz="quarter" idx="5"/>
          </p:nvPr>
        </p:nvSpPr>
        <p:spPr/>
        <p:txBody>
          <a:bodyPr/>
          <a:lstStyle/>
          <a:p>
            <a:fld id="{259524AF-FC28-8847-9A0C-AF910849661F}" type="slidenum">
              <a:rPr lang="es-ES" smtClean="0"/>
              <a:t>11</a:t>
            </a:fld>
            <a:endParaRPr lang="es-ES"/>
          </a:p>
        </p:txBody>
      </p:sp>
    </p:spTree>
    <p:extLst>
      <p:ext uri="{BB962C8B-B14F-4D97-AF65-F5344CB8AC3E}">
        <p14:creationId xmlns:p14="http://schemas.microsoft.com/office/powerpoint/2010/main" val="249844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736B3-40F6-2D45-BF7F-525D828B61D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F74E046-1EAA-214D-9B57-14ECA97EA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E39CEFC-69DB-0B48-A3DA-B0F1A0B3D069}"/>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3A8479F6-0C60-4D42-BBB3-3E8DB0FD21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2D37F3-89AE-0240-9D78-F715466B0FC2}"/>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1771293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55374-0895-2E45-BB25-F3DD14E736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9F25E0-03A5-A340-82CA-758B79B9A0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F80E95-588B-2B4E-82E0-13C9F41662D1}"/>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BA981954-EEE2-3E47-92E0-AD5DF2B0F4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AA53FC-5AE2-C64B-9CCD-C116E39FC12F}"/>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77348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63567C-19CD-B349-B742-41D1FE6157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8C84D2-BD55-CA41-A597-2EB95A01C4D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09226E-1F77-BA4E-9F86-B2366F90BEE1}"/>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897736BE-D0BC-2B4D-8620-FCB67B7030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4E1938-E8FB-A04E-87C6-A668D025F8BF}"/>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46288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00" b="1" baseline="0">
                <a:solidFill>
                  <a:schemeClr val="accent1"/>
                </a:solidFill>
                <a:latin typeface="Helvetica" panose="020B0604020202020204" pitchFamily="34" charset="0"/>
                <a:cs typeface="Helvetica" panose="020B0604020202020204" pitchFamily="34" charset="0"/>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Want to use just a headline? =&gt; type here</a:t>
            </a:r>
          </a:p>
        </p:txBody>
      </p:sp>
    </p:spTree>
    <p:extLst>
      <p:ext uri="{BB962C8B-B14F-4D97-AF65-F5344CB8AC3E}">
        <p14:creationId xmlns:p14="http://schemas.microsoft.com/office/powerpoint/2010/main" val="104947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DCE0-B4F3-C844-A3A1-56ABBD7639F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D3ECBC-E927-2243-B081-F819CB5872F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37CA2C-64F1-F84D-856D-BA87100F6BF7}"/>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A16BA5B4-0000-F747-A1AC-D07F972405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08F9F7-31FD-D74E-9F11-4493FDAA3DBA}"/>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12802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F802E3-51EC-A04D-9CA1-2B67A7AD51A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1BC6B3-2B7D-384B-8604-F4D34E5FB6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D8B023D-E061-D946-9821-2ADF77A27674}"/>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0231AFF5-9009-CE45-9DE9-8FD6EBC627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2C3D51A-4A09-9744-8159-7889E3EB91C7}"/>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324454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DC6945-1568-8845-95CF-FFCB9C2A5C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E1E1F4-F34D-F445-9689-765790EAE09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F675E2C-A17F-F44F-9A7F-74BF9209D9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AC1545-65C9-8A48-9E64-815822D0EA17}"/>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6" name="Marcador de pie de página 5">
            <a:extLst>
              <a:ext uri="{FF2B5EF4-FFF2-40B4-BE49-F238E27FC236}">
                <a16:creationId xmlns:a16="http://schemas.microsoft.com/office/drawing/2014/main" id="{BE96BEE7-D539-5F48-89CE-89614FC161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16A43D-5DE1-E042-811F-81660A1ACBB0}"/>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92863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ED851-A9F4-9747-9E29-B9FACFA284D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89DC0F-58F6-1A43-9D36-647A33ACB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80EF9E-7B71-EF4C-A699-FC91532E3F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FDC15C-9F57-1E4D-BF8F-A0C9DBEC6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34F740-16BB-6440-A3D1-1192C461EE8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7899E7B-184F-9B4F-8544-C52C111AD601}"/>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8" name="Marcador de pie de página 7">
            <a:extLst>
              <a:ext uri="{FF2B5EF4-FFF2-40B4-BE49-F238E27FC236}">
                <a16:creationId xmlns:a16="http://schemas.microsoft.com/office/drawing/2014/main" id="{9BB17A09-C899-3944-846E-2DBC1E2353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FB26784-E3F4-C34D-8033-57AEC302547E}"/>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267648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57913-1F2F-764A-B02A-E2467F94730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FA37794-57C2-604E-A582-2A40F6C4C379}"/>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4" name="Marcador de pie de página 3">
            <a:extLst>
              <a:ext uri="{FF2B5EF4-FFF2-40B4-BE49-F238E27FC236}">
                <a16:creationId xmlns:a16="http://schemas.microsoft.com/office/drawing/2014/main" id="{06FEC3C8-F9C1-C848-85C8-C0B68B06EB5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A282D42-0F19-3347-AA7B-3279B1A0810B}"/>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394876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119B7CC-7DFA-9142-BD0B-55133BEA1684}"/>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3" name="Marcador de pie de página 2">
            <a:extLst>
              <a:ext uri="{FF2B5EF4-FFF2-40B4-BE49-F238E27FC236}">
                <a16:creationId xmlns:a16="http://schemas.microsoft.com/office/drawing/2014/main" id="{8CEB3E9A-5FC8-1C42-A285-BF8BCA8577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F78F795-5411-E342-8326-FB9A027E61CF}"/>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216950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4BE00-ABDC-6B4B-9B47-6F3E124F4E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857956-8DF3-274A-8E28-FF7BE102A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29474AA-81D5-234F-B70F-249C20F63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D4B0A8-9EFF-A54B-A29D-9D2E0D523B0B}"/>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6" name="Marcador de pie de página 5">
            <a:extLst>
              <a:ext uri="{FF2B5EF4-FFF2-40B4-BE49-F238E27FC236}">
                <a16:creationId xmlns:a16="http://schemas.microsoft.com/office/drawing/2014/main" id="{D51AAB6D-D841-2242-9954-A3955FA2BC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B33461-F991-004D-9A5D-720885D7638C}"/>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250888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95943-1075-2940-8EA6-16CEAE6430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BFD75B8-1C94-9C4D-BF9E-DCE7F91DE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3349319-F017-774E-94FE-5212F292F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2E8A2F-DECB-F44D-AF46-9A2857DBE3AB}"/>
              </a:ext>
            </a:extLst>
          </p:cNvPr>
          <p:cNvSpPr>
            <a:spLocks noGrp="1"/>
          </p:cNvSpPr>
          <p:nvPr>
            <p:ph type="dt" sz="half" idx="10"/>
          </p:nvPr>
        </p:nvSpPr>
        <p:spPr/>
        <p:txBody>
          <a:bodyPr/>
          <a:lstStyle/>
          <a:p>
            <a:fld id="{3592455A-A20B-C74A-AF39-669029567FCE}" type="datetimeFigureOut">
              <a:rPr lang="es-ES" smtClean="0"/>
              <a:t>1/6/24</a:t>
            </a:fld>
            <a:endParaRPr lang="es-ES"/>
          </a:p>
        </p:txBody>
      </p:sp>
      <p:sp>
        <p:nvSpPr>
          <p:cNvPr id="6" name="Marcador de pie de página 5">
            <a:extLst>
              <a:ext uri="{FF2B5EF4-FFF2-40B4-BE49-F238E27FC236}">
                <a16:creationId xmlns:a16="http://schemas.microsoft.com/office/drawing/2014/main" id="{A981B5C8-FCEB-2846-8564-09730506A6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30D648-0648-C74D-B03F-BE79C6E60AE4}"/>
              </a:ext>
            </a:extLst>
          </p:cNvPr>
          <p:cNvSpPr>
            <a:spLocks noGrp="1"/>
          </p:cNvSpPr>
          <p:nvPr>
            <p:ph type="sldNum" sz="quarter" idx="12"/>
          </p:nvPr>
        </p:nvSpPr>
        <p:spPr/>
        <p:txBody>
          <a:bodyPr/>
          <a:lstStyle/>
          <a:p>
            <a:fld id="{5ACDC6E4-5FC6-D24C-B7B9-A04C2F2EC85B}" type="slidenum">
              <a:rPr lang="es-ES" smtClean="0"/>
              <a:t>‹Nº›</a:t>
            </a:fld>
            <a:endParaRPr lang="es-ES"/>
          </a:p>
        </p:txBody>
      </p:sp>
    </p:spTree>
    <p:extLst>
      <p:ext uri="{BB962C8B-B14F-4D97-AF65-F5344CB8AC3E}">
        <p14:creationId xmlns:p14="http://schemas.microsoft.com/office/powerpoint/2010/main" val="343405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FF788D-BD71-BF4F-BA7E-2777CA4C3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D71EB-BB47-1E45-ACA0-7DDF8A8DA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DB3127-B46F-3A47-BC63-475E2DAFE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2455A-A20B-C74A-AF39-669029567FCE}" type="datetimeFigureOut">
              <a:rPr lang="es-ES" smtClean="0"/>
              <a:t>1/6/24</a:t>
            </a:fld>
            <a:endParaRPr lang="es-ES"/>
          </a:p>
        </p:txBody>
      </p:sp>
      <p:sp>
        <p:nvSpPr>
          <p:cNvPr id="5" name="Marcador de pie de página 4">
            <a:extLst>
              <a:ext uri="{FF2B5EF4-FFF2-40B4-BE49-F238E27FC236}">
                <a16:creationId xmlns:a16="http://schemas.microsoft.com/office/drawing/2014/main" id="{D3DE3565-61F3-9944-B0F2-7631AD4BE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4408ADF-60B4-C64D-8499-05F6E3D83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DC6E4-5FC6-D24C-B7B9-A04C2F2EC85B}" type="slidenum">
              <a:rPr lang="es-ES" smtClean="0"/>
              <a:t>‹Nº›</a:t>
            </a:fld>
            <a:endParaRPr lang="es-ES"/>
          </a:p>
        </p:txBody>
      </p:sp>
    </p:spTree>
    <p:extLst>
      <p:ext uri="{BB962C8B-B14F-4D97-AF65-F5344CB8AC3E}">
        <p14:creationId xmlns:p14="http://schemas.microsoft.com/office/powerpoint/2010/main" val="48898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oi.org/10.1016/j.ctarc.2022.10053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linicaltrials.gov/ct2/show/NCT03110978"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016/j.jtho.2023.09.044" TargetMode="External"/><Relationship Id="rId3" Type="http://schemas.openxmlformats.org/officeDocument/2006/relationships/image" Target="../media/image38.png"/><Relationship Id="rId7" Type="http://schemas.openxmlformats.org/officeDocument/2006/relationships/hyperlink" Target="https://www.jto.org/article/S1556-0864(23)00846-8/fulltex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21037/shc-20-6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chart" Target="../charts/chart1.xml"/><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jpe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customXml" Target="../ink/ink1.xml"/><Relationship Id="rId10" Type="http://schemas.openxmlformats.org/officeDocument/2006/relationships/comments" Target="../comments/comment1.xml"/><Relationship Id="rId4" Type="http://schemas.openxmlformats.org/officeDocument/2006/relationships/image" Target="../media/image10.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E001341-7784-8C4A-B03A-FACF31DD0D0C}"/>
              </a:ext>
            </a:extLst>
          </p:cNvPr>
          <p:cNvSpPr txBox="1"/>
          <p:nvPr/>
        </p:nvSpPr>
        <p:spPr>
          <a:xfrm>
            <a:off x="980500" y="4264740"/>
            <a:ext cx="10388907" cy="461665"/>
          </a:xfrm>
          <a:prstGeom prst="rect">
            <a:avLst/>
          </a:prstGeom>
          <a:noFill/>
        </p:spPr>
        <p:txBody>
          <a:bodyPr wrap="square" rtlCol="0">
            <a:spAutoFit/>
          </a:bodyPr>
          <a:lstStyle/>
          <a:p>
            <a:r>
              <a:rPr lang="es-ES" sz="2400" b="1" dirty="0">
                <a:solidFill>
                  <a:srgbClr val="0D3939"/>
                </a:solidFill>
              </a:rPr>
              <a:t>El papel de la radioterapia en el cáncer de pulmón en la era de la inmunoterapia</a:t>
            </a:r>
          </a:p>
        </p:txBody>
      </p:sp>
      <p:sp>
        <p:nvSpPr>
          <p:cNvPr id="3" name="CuadroTexto 2">
            <a:extLst>
              <a:ext uri="{FF2B5EF4-FFF2-40B4-BE49-F238E27FC236}">
                <a16:creationId xmlns:a16="http://schemas.microsoft.com/office/drawing/2014/main" id="{FD8C1E41-E474-7445-9968-2A3DE92E48BD}"/>
              </a:ext>
            </a:extLst>
          </p:cNvPr>
          <p:cNvSpPr txBox="1"/>
          <p:nvPr/>
        </p:nvSpPr>
        <p:spPr>
          <a:xfrm>
            <a:off x="1006952" y="4809296"/>
            <a:ext cx="10310299" cy="369332"/>
          </a:xfrm>
          <a:prstGeom prst="rect">
            <a:avLst/>
          </a:prstGeom>
          <a:noFill/>
        </p:spPr>
        <p:txBody>
          <a:bodyPr wrap="square" rtlCol="0">
            <a:spAutoFit/>
          </a:bodyPr>
          <a:lstStyle/>
          <a:p>
            <a:r>
              <a:rPr lang="es-ES" i="1" dirty="0">
                <a:solidFill>
                  <a:srgbClr val="70C5C8"/>
                </a:solidFill>
              </a:rPr>
              <a:t>Dra. Karla Daniela Rossi Coronado. Hospital Recoletas Segovia</a:t>
            </a:r>
          </a:p>
        </p:txBody>
      </p:sp>
    </p:spTree>
    <p:extLst>
      <p:ext uri="{BB962C8B-B14F-4D97-AF65-F5344CB8AC3E}">
        <p14:creationId xmlns:p14="http://schemas.microsoft.com/office/powerpoint/2010/main" val="614192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9292495-9938-D04D-998A-FFED850B9A46}"/>
              </a:ext>
            </a:extLst>
          </p:cNvPr>
          <p:cNvSpPr txBox="1"/>
          <p:nvPr/>
        </p:nvSpPr>
        <p:spPr>
          <a:xfrm>
            <a:off x="6762750" y="6066349"/>
            <a:ext cx="4492684" cy="338554"/>
          </a:xfrm>
          <a:prstGeom prst="rect">
            <a:avLst/>
          </a:prstGeom>
          <a:noFill/>
        </p:spPr>
        <p:txBody>
          <a:bodyPr wrap="square">
            <a:spAutoFit/>
          </a:bodyPr>
          <a:lstStyle/>
          <a:p>
            <a:r>
              <a:rPr lang="es-ES" sz="1600" i="1" dirty="0"/>
              <a:t>Sato, </a:t>
            </a:r>
            <a:r>
              <a:rPr lang="en-US" sz="1600" i="1" dirty="0"/>
              <a:t>Japanese Journal of Clinical Oncology, 2021</a:t>
            </a:r>
            <a:endParaRPr lang="es-ES" sz="1600" i="1" dirty="0"/>
          </a:p>
        </p:txBody>
      </p:sp>
      <p:sp>
        <p:nvSpPr>
          <p:cNvPr id="9" name="CuadroTexto 8">
            <a:extLst>
              <a:ext uri="{FF2B5EF4-FFF2-40B4-BE49-F238E27FC236}">
                <a16:creationId xmlns:a16="http://schemas.microsoft.com/office/drawing/2014/main" id="{0DDA9AB0-EB60-6949-9AE7-436E55D5E1A3}"/>
              </a:ext>
            </a:extLst>
          </p:cNvPr>
          <p:cNvSpPr txBox="1"/>
          <p:nvPr/>
        </p:nvSpPr>
        <p:spPr>
          <a:xfrm>
            <a:off x="1860695" y="754271"/>
            <a:ext cx="10139380" cy="461665"/>
          </a:xfrm>
          <a:prstGeom prst="rect">
            <a:avLst/>
          </a:prstGeom>
          <a:noFill/>
        </p:spPr>
        <p:txBody>
          <a:bodyPr wrap="square">
            <a:spAutoFit/>
          </a:bodyPr>
          <a:lstStyle/>
          <a:p>
            <a:r>
              <a:rPr lang="es-ES" sz="2400" b="1" u="sng" dirty="0">
                <a:highlight>
                  <a:srgbClr val="FFFF00"/>
                </a:highlight>
              </a:rPr>
              <a:t>La radioterapia puede inducir señales de reparación del ADN</a:t>
            </a:r>
            <a:endParaRPr lang="es-ES" sz="2400" b="1" u="sng" dirty="0">
              <a:effectLst/>
              <a:highlight>
                <a:srgbClr val="FFFF00"/>
              </a:highlight>
            </a:endParaRPr>
          </a:p>
        </p:txBody>
      </p:sp>
      <p:sp>
        <p:nvSpPr>
          <p:cNvPr id="12" name="CuadroTexto 11">
            <a:extLst>
              <a:ext uri="{FF2B5EF4-FFF2-40B4-BE49-F238E27FC236}">
                <a16:creationId xmlns:a16="http://schemas.microsoft.com/office/drawing/2014/main" id="{4F393799-2DE8-EA4C-BD88-8DBEE33698ED}"/>
              </a:ext>
            </a:extLst>
          </p:cNvPr>
          <p:cNvSpPr txBox="1"/>
          <p:nvPr/>
        </p:nvSpPr>
        <p:spPr>
          <a:xfrm>
            <a:off x="1887589" y="301376"/>
            <a:ext cx="10710804" cy="461665"/>
          </a:xfrm>
          <a:prstGeom prst="rect">
            <a:avLst/>
          </a:prstGeom>
          <a:noFill/>
        </p:spPr>
        <p:txBody>
          <a:bodyPr wrap="square">
            <a:spAutoFit/>
          </a:bodyPr>
          <a:lstStyle/>
          <a:p>
            <a:r>
              <a:rPr lang="es-ES" sz="2400" dirty="0">
                <a:solidFill>
                  <a:srgbClr val="0070C0"/>
                </a:solidFill>
                <a:latin typeface="Trebuchet MS" panose="020B0703020202090204" pitchFamily="34" charset="0"/>
              </a:rPr>
              <a:t>TAMBIÉN, FACTORES </a:t>
            </a:r>
            <a:r>
              <a:rPr lang="es-ES" sz="2400" b="1" dirty="0">
                <a:solidFill>
                  <a:srgbClr val="0070C0"/>
                </a:solidFill>
                <a:latin typeface="Trebuchet MS" panose="020B0703020202090204" pitchFamily="34" charset="0"/>
              </a:rPr>
              <a:t>INHIBITORIOS</a:t>
            </a:r>
            <a:r>
              <a:rPr lang="es-ES" sz="2400" dirty="0">
                <a:solidFill>
                  <a:srgbClr val="0070C0"/>
                </a:solidFill>
                <a:latin typeface="Trebuchet MS" panose="020B0703020202090204" pitchFamily="34" charset="0"/>
              </a:rPr>
              <a:t> INDUCIDOS POR RADIOTERAPIA </a:t>
            </a:r>
          </a:p>
        </p:txBody>
      </p:sp>
      <p:sp>
        <p:nvSpPr>
          <p:cNvPr id="13" name="CuadroTexto 12">
            <a:extLst>
              <a:ext uri="{FF2B5EF4-FFF2-40B4-BE49-F238E27FC236}">
                <a16:creationId xmlns:a16="http://schemas.microsoft.com/office/drawing/2014/main" id="{683BC240-ACE2-8146-AADB-E44BAF4849AE}"/>
              </a:ext>
            </a:extLst>
          </p:cNvPr>
          <p:cNvSpPr txBox="1"/>
          <p:nvPr/>
        </p:nvSpPr>
        <p:spPr>
          <a:xfrm>
            <a:off x="1887589" y="5156311"/>
            <a:ext cx="9629102" cy="646331"/>
          </a:xfrm>
          <a:prstGeom prst="rect">
            <a:avLst/>
          </a:prstGeom>
          <a:solidFill>
            <a:schemeClr val="bg1">
              <a:lumMod val="95000"/>
            </a:schemeClr>
          </a:solidFill>
        </p:spPr>
        <p:txBody>
          <a:bodyPr wrap="square">
            <a:spAutoFit/>
          </a:bodyPr>
          <a:lstStyle/>
          <a:p>
            <a:pPr algn="ctr"/>
            <a:r>
              <a:rPr lang="en-US" dirty="0">
                <a:highlight>
                  <a:srgbClr val="FFFF00"/>
                </a:highlight>
              </a:rPr>
              <a:t>La  </a:t>
            </a:r>
            <a:r>
              <a:rPr lang="en-US" dirty="0" err="1">
                <a:highlight>
                  <a:srgbClr val="FFFF00"/>
                </a:highlight>
              </a:rPr>
              <a:t>radioterapia</a:t>
            </a:r>
            <a:r>
              <a:rPr lang="en-US" dirty="0">
                <a:highlight>
                  <a:srgbClr val="FFFF00"/>
                </a:highlight>
              </a:rPr>
              <a:t> </a:t>
            </a:r>
            <a:r>
              <a:rPr lang="en-US" dirty="0" err="1">
                <a:highlight>
                  <a:srgbClr val="FFFF00"/>
                </a:highlight>
              </a:rPr>
              <a:t>puede</a:t>
            </a:r>
            <a:r>
              <a:rPr lang="en-US" dirty="0">
                <a:highlight>
                  <a:srgbClr val="FFFF00"/>
                </a:highlight>
              </a:rPr>
              <a:t> </a:t>
            </a:r>
            <a:r>
              <a:rPr lang="en-US" dirty="0" err="1">
                <a:highlight>
                  <a:srgbClr val="FFFF00"/>
                </a:highlight>
              </a:rPr>
              <a:t>aumentar</a:t>
            </a:r>
            <a:r>
              <a:rPr lang="en-US" dirty="0">
                <a:highlight>
                  <a:srgbClr val="FFFF00"/>
                </a:highlight>
              </a:rPr>
              <a:t> la </a:t>
            </a:r>
            <a:r>
              <a:rPr lang="en-US" dirty="0" err="1">
                <a:highlight>
                  <a:srgbClr val="FFFF00"/>
                </a:highlight>
              </a:rPr>
              <a:t>eficacia</a:t>
            </a:r>
            <a:r>
              <a:rPr lang="en-US" dirty="0">
                <a:highlight>
                  <a:srgbClr val="FFFF00"/>
                </a:highlight>
              </a:rPr>
              <a:t> de la  </a:t>
            </a:r>
            <a:r>
              <a:rPr lang="en-US" dirty="0" err="1">
                <a:highlight>
                  <a:srgbClr val="FFFF00"/>
                </a:highlight>
              </a:rPr>
              <a:t>inmunoterapia</a:t>
            </a:r>
            <a:r>
              <a:rPr lang="en-US" dirty="0"/>
              <a:t>
</a:t>
            </a:r>
            <a:endParaRPr lang="es-ES" dirty="0"/>
          </a:p>
        </p:txBody>
      </p:sp>
      <p:sp>
        <p:nvSpPr>
          <p:cNvPr id="5" name="CuadroTexto 4">
            <a:extLst>
              <a:ext uri="{FF2B5EF4-FFF2-40B4-BE49-F238E27FC236}">
                <a16:creationId xmlns:a16="http://schemas.microsoft.com/office/drawing/2014/main" id="{58806838-3105-1540-944B-34BAF133689C}"/>
              </a:ext>
            </a:extLst>
          </p:cNvPr>
          <p:cNvSpPr txBox="1"/>
          <p:nvPr/>
        </p:nvSpPr>
        <p:spPr>
          <a:xfrm>
            <a:off x="7257388" y="2053952"/>
            <a:ext cx="4259303" cy="1323439"/>
          </a:xfrm>
          <a:prstGeom prst="rect">
            <a:avLst/>
          </a:prstGeom>
          <a:solidFill>
            <a:schemeClr val="bg1">
              <a:lumMod val="95000"/>
            </a:schemeClr>
          </a:solidFill>
        </p:spPr>
        <p:txBody>
          <a:bodyPr wrap="square">
            <a:spAutoFit/>
          </a:bodyPr>
          <a:lstStyle/>
          <a:p>
            <a:r>
              <a:rPr lang="es-ES" sz="2000" dirty="0"/>
              <a:t>El </a:t>
            </a:r>
            <a:r>
              <a:rPr lang="es-ES" sz="2000" b="1" dirty="0"/>
              <a:t>daño del ADN </a:t>
            </a:r>
            <a:r>
              <a:rPr lang="es-ES" sz="2000" dirty="0"/>
              <a:t>de la irradiación </a:t>
            </a:r>
            <a:r>
              <a:rPr lang="es-ES" sz="2000" b="1" dirty="0"/>
              <a:t>regula el alza del ligando 1 de muerte programada (PD-L1</a:t>
            </a:r>
            <a:r>
              <a:rPr lang="es-ES" sz="2000" dirty="0"/>
              <a:t>), que contribuye a la inmunosupresión </a:t>
            </a:r>
          </a:p>
        </p:txBody>
      </p:sp>
      <p:pic>
        <p:nvPicPr>
          <p:cNvPr id="2" name="Imagen 1">
            <a:extLst>
              <a:ext uri="{FF2B5EF4-FFF2-40B4-BE49-F238E27FC236}">
                <a16:creationId xmlns:a16="http://schemas.microsoft.com/office/drawing/2014/main" id="{F1E53461-3AF2-1C4B-8B49-CDD7EA845C54}"/>
              </a:ext>
            </a:extLst>
          </p:cNvPr>
          <p:cNvPicPr>
            <a:picLocks noChangeAspect="1"/>
          </p:cNvPicPr>
          <p:nvPr/>
        </p:nvPicPr>
        <p:blipFill>
          <a:blip r:embed="rId3"/>
          <a:stretch>
            <a:fillRect/>
          </a:stretch>
        </p:blipFill>
        <p:spPr>
          <a:xfrm>
            <a:off x="2262967" y="1668831"/>
            <a:ext cx="4635374" cy="3411162"/>
          </a:xfrm>
          <a:prstGeom prst="rect">
            <a:avLst/>
          </a:prstGeom>
        </p:spPr>
      </p:pic>
    </p:spTree>
    <p:extLst>
      <p:ext uri="{BB962C8B-B14F-4D97-AF65-F5344CB8AC3E}">
        <p14:creationId xmlns:p14="http://schemas.microsoft.com/office/powerpoint/2010/main" val="376006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AF08BEB-F2E9-E843-BCE7-AC708FD0BA7E}"/>
              </a:ext>
            </a:extLst>
          </p:cNvPr>
          <p:cNvSpPr txBox="1"/>
          <p:nvPr/>
        </p:nvSpPr>
        <p:spPr>
          <a:xfrm>
            <a:off x="7893952" y="6507971"/>
            <a:ext cx="6943334" cy="338554"/>
          </a:xfrm>
          <a:prstGeom prst="rect">
            <a:avLst/>
          </a:prstGeom>
          <a:noFill/>
        </p:spPr>
        <p:txBody>
          <a:bodyPr wrap="square">
            <a:spAutoFit/>
          </a:bodyPr>
          <a:lstStyle/>
          <a:p>
            <a:r>
              <a:rPr lang="es-ES" sz="1600" dirty="0" err="1">
                <a:effectLst/>
                <a:latin typeface="Trebuchet MS" panose="020B0703020202090204" pitchFamily="34" charset="0"/>
              </a:rPr>
              <a:t>Turchani</a:t>
            </a:r>
            <a:r>
              <a:rPr lang="es-ES" sz="1600" dirty="0">
                <a:effectLst/>
                <a:latin typeface="Trebuchet MS" panose="020B0703020202090204" pitchFamily="34" charset="0"/>
              </a:rPr>
              <a:t>. </a:t>
            </a:r>
            <a:r>
              <a:rPr lang="es-ES" sz="1600" dirty="0">
                <a:latin typeface="Trebuchet MS" panose="020B0703020202090204" pitchFamily="34" charset="0"/>
              </a:rPr>
              <a:t>Ann </a:t>
            </a:r>
            <a:r>
              <a:rPr lang="es-ES" sz="1600" dirty="0" err="1">
                <a:latin typeface="Trebuchet MS" panose="020B0703020202090204" pitchFamily="34" charset="0"/>
              </a:rPr>
              <a:t>Palliat</a:t>
            </a:r>
            <a:r>
              <a:rPr lang="es-ES" sz="1600" dirty="0">
                <a:latin typeface="Trebuchet MS" panose="020B0703020202090204" pitchFamily="34" charset="0"/>
              </a:rPr>
              <a:t> </a:t>
            </a:r>
            <a:r>
              <a:rPr lang="es-ES" sz="1600" dirty="0" err="1">
                <a:latin typeface="Trebuchet MS" panose="020B0703020202090204" pitchFamily="34" charset="0"/>
              </a:rPr>
              <a:t>Med</a:t>
            </a:r>
            <a:r>
              <a:rPr lang="es-ES" sz="1600" dirty="0">
                <a:latin typeface="Trebuchet MS" panose="020B0703020202090204" pitchFamily="34" charset="0"/>
              </a:rPr>
              <a:t> 2021</a:t>
            </a:r>
          </a:p>
        </p:txBody>
      </p:sp>
      <p:pic>
        <p:nvPicPr>
          <p:cNvPr id="5" name="Imagen 4" descr="Diagrama&#10;&#10;Descripción generada automáticamente">
            <a:extLst>
              <a:ext uri="{FF2B5EF4-FFF2-40B4-BE49-F238E27FC236}">
                <a16:creationId xmlns:a16="http://schemas.microsoft.com/office/drawing/2014/main" id="{76DFF2D5-4933-7B42-9619-E125CA37455C}"/>
              </a:ext>
            </a:extLst>
          </p:cNvPr>
          <p:cNvPicPr>
            <a:picLocks noChangeAspect="1"/>
          </p:cNvPicPr>
          <p:nvPr/>
        </p:nvPicPr>
        <p:blipFill rotWithShape="1">
          <a:blip r:embed="rId3">
            <a:extLst>
              <a:ext uri="{28A0092B-C50C-407E-A947-70E740481C1C}">
                <a14:useLocalDpi xmlns:a14="http://schemas.microsoft.com/office/drawing/2010/main" val="0"/>
              </a:ext>
            </a:extLst>
          </a:blip>
          <a:srcRect t="1817" r="1972" b="16483"/>
          <a:stretch/>
        </p:blipFill>
        <p:spPr>
          <a:xfrm>
            <a:off x="3810305" y="1466962"/>
            <a:ext cx="5236537" cy="3417066"/>
          </a:xfrm>
          <a:prstGeom prst="rect">
            <a:avLst/>
          </a:prstGeom>
        </p:spPr>
      </p:pic>
      <p:sp>
        <p:nvSpPr>
          <p:cNvPr id="9" name="CuadroTexto 8">
            <a:extLst>
              <a:ext uri="{FF2B5EF4-FFF2-40B4-BE49-F238E27FC236}">
                <a16:creationId xmlns:a16="http://schemas.microsoft.com/office/drawing/2014/main" id="{3B4EDFA4-1CCC-8046-B5B8-B91BC8670643}"/>
              </a:ext>
            </a:extLst>
          </p:cNvPr>
          <p:cNvSpPr txBox="1"/>
          <p:nvPr/>
        </p:nvSpPr>
        <p:spPr>
          <a:xfrm>
            <a:off x="1994609" y="835748"/>
            <a:ext cx="9034421" cy="707886"/>
          </a:xfrm>
          <a:prstGeom prst="rect">
            <a:avLst/>
          </a:prstGeom>
          <a:noFill/>
        </p:spPr>
        <p:txBody>
          <a:bodyPr wrap="square">
            <a:spAutoFit/>
          </a:bodyPr>
          <a:lstStyle/>
          <a:p>
            <a:r>
              <a:rPr lang="es-ES" sz="2000" dirty="0">
                <a:latin typeface="Trebuchet MS" panose="020B0703020202090204" pitchFamily="34" charset="0"/>
              </a:rPr>
              <a:t>La activación de las células T puede aumentar las señales inhibitorias 
</a:t>
            </a:r>
            <a:endParaRPr lang="es-ES" sz="2000" dirty="0"/>
          </a:p>
        </p:txBody>
      </p:sp>
      <p:sp>
        <p:nvSpPr>
          <p:cNvPr id="10" name="Subtítulo 2">
            <a:extLst>
              <a:ext uri="{FF2B5EF4-FFF2-40B4-BE49-F238E27FC236}">
                <a16:creationId xmlns:a16="http://schemas.microsoft.com/office/drawing/2014/main" id="{D17D9724-4F0A-B14D-BBD2-270F2B837112}"/>
              </a:ext>
            </a:extLst>
          </p:cNvPr>
          <p:cNvSpPr txBox="1">
            <a:spLocks/>
          </p:cNvSpPr>
          <p:nvPr/>
        </p:nvSpPr>
        <p:spPr>
          <a:xfrm>
            <a:off x="1890218" y="1736365"/>
            <a:ext cx="1944636" cy="1507021"/>
          </a:xfrm>
          <a:prstGeom prst="rect">
            <a:avLst/>
          </a:prstGeom>
          <a:solidFill>
            <a:schemeClr val="bg1">
              <a:lumMod val="95000"/>
            </a:schemeClr>
          </a:solidFill>
        </p:spPr>
        <p:txBody>
          <a:bodyPr>
            <a:noAutofit/>
          </a:bodyPr>
          <a:lst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Helvetica" panose="020B0604020202020204" pitchFamily="34" charset="0"/>
                <a:ea typeface="+mn-ea"/>
                <a:cs typeface="Helvetica" panose="020B0604020202020204" pitchFamily="34" charset="0"/>
              </a:defRPr>
            </a:lvl1pPr>
            <a:lvl2pPr marL="355591" indent="0" algn="l" defTabSz="479988" rtl="0" eaLnBrk="1" latinLnBrk="0" hangingPunct="1">
              <a:spcBef>
                <a:spcPct val="20000"/>
              </a:spcBef>
              <a:buClr>
                <a:srgbClr val="C00000"/>
              </a:buClr>
              <a:buFont typeface="Arial" panose="020B0604020202020204" pitchFamily="34" charset="0"/>
              <a:buNone/>
              <a:defRPr lang="en-US" sz="2700" b="0" i="0" kern="1200" dirty="0" smtClean="0">
                <a:solidFill>
                  <a:schemeClr val="tx1"/>
                </a:solidFill>
                <a:latin typeface="Helvetica" panose="020B0604020202020204" pitchFamily="34" charset="0"/>
                <a:ea typeface="+mn-ea"/>
                <a:cs typeface="Helvetica" panose="020B0604020202020204" pitchFamily="34" charset="0"/>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5pPr>
            <a:lvl6pPr marL="2641534" indent="0" algn="l" defTabSz="1219170" rtl="0" eaLnBrk="1" latinLnBrk="0" hangingPunct="1">
              <a:spcBef>
                <a:spcPct val="20000"/>
              </a:spcBef>
              <a:buClr>
                <a:srgbClr val="C00000"/>
              </a:buClr>
              <a:buFont typeface="Arial" panose="020B0604020202020204" pitchFamily="34" charset="0"/>
              <a:buNone/>
              <a:defRPr lang="en-US" sz="1900"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endParaRPr lang="es-ES" sz="1400" b="0" dirty="0">
              <a:solidFill>
                <a:schemeClr val="accent1"/>
              </a:solidFill>
              <a:latin typeface="Trebuchet MS" panose="020B0703020202090204" pitchFamily="34" charset="0"/>
            </a:endParaRPr>
          </a:p>
          <a:p>
            <a:r>
              <a:rPr lang="es-ES" sz="1400" dirty="0">
                <a:solidFill>
                  <a:schemeClr val="accent1"/>
                </a:solidFill>
                <a:latin typeface="Trebuchet MS" panose="020B0703020202090204" pitchFamily="34" charset="0"/>
              </a:rPr>
              <a:t>PD-1 </a:t>
            </a:r>
            <a:r>
              <a:rPr lang="es-ES" sz="1400" b="0" dirty="0">
                <a:latin typeface="Trebuchet MS" panose="020B0703020202090204" pitchFamily="34" charset="0"/>
              </a:rPr>
              <a:t>expresado en células T activos 
</a:t>
            </a:r>
          </a:p>
          <a:p>
            <a:r>
              <a:rPr lang="es-ES" sz="1400" b="0" dirty="0">
                <a:latin typeface="Trebuchet MS" panose="020B0703020202090204" pitchFamily="34" charset="0"/>
              </a:rPr>
              <a:t>Anticuerpos dirigidos PD-1</a:t>
            </a:r>
          </a:p>
          <a:p>
            <a:endParaRPr lang="es-ES" sz="1400" b="0" dirty="0">
              <a:latin typeface="Trebuchet MS" panose="020B0703020202090204" pitchFamily="34" charset="0"/>
            </a:endParaRPr>
          </a:p>
          <a:p>
            <a:endParaRPr lang="es-ES" sz="1400" b="0" dirty="0">
              <a:latin typeface="Trebuchet MS" panose="020B0703020202090204" pitchFamily="34" charset="0"/>
            </a:endParaRPr>
          </a:p>
          <a:p>
            <a:endParaRPr lang="es-ES" sz="1400" b="0" dirty="0">
              <a:latin typeface="Trebuchet MS" panose="020B0703020202090204" pitchFamily="34" charset="0"/>
            </a:endParaRPr>
          </a:p>
          <a:p>
            <a:endParaRPr lang="es-ES" sz="1400" b="0" dirty="0">
              <a:latin typeface="Trebuchet MS" panose="020B0703020202090204" pitchFamily="34" charset="0"/>
            </a:endParaRPr>
          </a:p>
        </p:txBody>
      </p:sp>
      <p:sp>
        <p:nvSpPr>
          <p:cNvPr id="7" name="CuadroTexto 6">
            <a:extLst>
              <a:ext uri="{FF2B5EF4-FFF2-40B4-BE49-F238E27FC236}">
                <a16:creationId xmlns:a16="http://schemas.microsoft.com/office/drawing/2014/main" id="{813A0BD6-456F-9B41-9650-DCC07B5A4C2A}"/>
              </a:ext>
            </a:extLst>
          </p:cNvPr>
          <p:cNvSpPr txBox="1"/>
          <p:nvPr/>
        </p:nvSpPr>
        <p:spPr>
          <a:xfrm>
            <a:off x="1890218" y="282620"/>
            <a:ext cx="10492072" cy="461665"/>
          </a:xfrm>
          <a:prstGeom prst="rect">
            <a:avLst/>
          </a:prstGeom>
          <a:noFill/>
        </p:spPr>
        <p:txBody>
          <a:bodyPr wrap="square">
            <a:spAutoFit/>
          </a:bodyPr>
          <a:lstStyle/>
          <a:p>
            <a:r>
              <a:rPr lang="es-ES" sz="2400" dirty="0">
                <a:solidFill>
                  <a:srgbClr val="0070C0"/>
                </a:solidFill>
                <a:latin typeface="Trebuchet MS" panose="020B0703020202090204" pitchFamily="34" charset="0"/>
              </a:rPr>
              <a:t>FACTORES </a:t>
            </a:r>
            <a:r>
              <a:rPr lang="es-ES" sz="2400" b="1" dirty="0">
                <a:solidFill>
                  <a:srgbClr val="0070C0"/>
                </a:solidFill>
                <a:latin typeface="Trebuchet MS" panose="020B0703020202090204" pitchFamily="34" charset="0"/>
              </a:rPr>
              <a:t>INHIBITORIOS</a:t>
            </a:r>
            <a:r>
              <a:rPr lang="es-ES" sz="2400" dirty="0">
                <a:solidFill>
                  <a:srgbClr val="0070C0"/>
                </a:solidFill>
                <a:latin typeface="Trebuchet MS" panose="020B0703020202090204" pitchFamily="34" charset="0"/>
              </a:rPr>
              <a:t> INDUCIDOS POR RADIOTERAPIA </a:t>
            </a:r>
          </a:p>
        </p:txBody>
      </p:sp>
      <p:sp>
        <p:nvSpPr>
          <p:cNvPr id="3" name="Subtítulo 2">
            <a:extLst>
              <a:ext uri="{FF2B5EF4-FFF2-40B4-BE49-F238E27FC236}">
                <a16:creationId xmlns:a16="http://schemas.microsoft.com/office/drawing/2014/main" id="{4FE3E093-2A0F-9F48-B372-58560ADE6C44}"/>
              </a:ext>
            </a:extLst>
          </p:cNvPr>
          <p:cNvSpPr txBox="1">
            <a:spLocks/>
          </p:cNvSpPr>
          <p:nvPr/>
        </p:nvSpPr>
        <p:spPr>
          <a:xfrm>
            <a:off x="9215406" y="1382872"/>
            <a:ext cx="2369171" cy="2046127"/>
          </a:xfrm>
          <a:prstGeom prst="rect">
            <a:avLst/>
          </a:prstGeom>
          <a:solidFill>
            <a:schemeClr val="bg1">
              <a:lumMod val="95000"/>
            </a:schemeClr>
          </a:solidFill>
        </p:spPr>
        <p:txBody>
          <a:bodyPr>
            <a:noAutofit/>
          </a:bodyPr>
          <a:lst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Helvetica" panose="020B0604020202020204" pitchFamily="34" charset="0"/>
                <a:ea typeface="+mn-ea"/>
                <a:cs typeface="Helvetica" panose="020B0604020202020204" pitchFamily="34" charset="0"/>
              </a:defRPr>
            </a:lvl1pPr>
            <a:lvl2pPr marL="355591" indent="0" algn="l" defTabSz="479988" rtl="0" eaLnBrk="1" latinLnBrk="0" hangingPunct="1">
              <a:spcBef>
                <a:spcPct val="20000"/>
              </a:spcBef>
              <a:buClr>
                <a:srgbClr val="C00000"/>
              </a:buClr>
              <a:buFont typeface="Arial" panose="020B0604020202020204" pitchFamily="34" charset="0"/>
              <a:buNone/>
              <a:defRPr lang="en-US" sz="2700" b="0" i="0" kern="1200" dirty="0" smtClean="0">
                <a:solidFill>
                  <a:schemeClr val="tx1"/>
                </a:solidFill>
                <a:latin typeface="Helvetica" panose="020B0604020202020204" pitchFamily="34" charset="0"/>
                <a:ea typeface="+mn-ea"/>
                <a:cs typeface="Helvetica" panose="020B0604020202020204" pitchFamily="34" charset="0"/>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5pPr>
            <a:lvl6pPr marL="2641534" indent="0" algn="l" defTabSz="1219170" rtl="0" eaLnBrk="1" latinLnBrk="0" hangingPunct="1">
              <a:spcBef>
                <a:spcPct val="20000"/>
              </a:spcBef>
              <a:buClr>
                <a:srgbClr val="C00000"/>
              </a:buClr>
              <a:buFont typeface="Arial" panose="020B0604020202020204" pitchFamily="34" charset="0"/>
              <a:buNone/>
              <a:defRPr lang="en-US" sz="1900"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endParaRPr lang="es-ES" sz="1400" b="0" dirty="0">
              <a:solidFill>
                <a:schemeClr val="accent1"/>
              </a:solidFill>
              <a:latin typeface="Trebuchet MS" panose="020B0703020202090204" pitchFamily="34" charset="0"/>
            </a:endParaRPr>
          </a:p>
          <a:p>
            <a:r>
              <a:rPr lang="es-ES" sz="1400" dirty="0">
                <a:solidFill>
                  <a:schemeClr val="accent1"/>
                </a:solidFill>
                <a:latin typeface="Trebuchet MS" panose="020B0703020202090204" pitchFamily="34" charset="0"/>
              </a:rPr>
              <a:t>CTLA-4</a:t>
            </a:r>
            <a:r>
              <a:rPr lang="es-ES" sz="1400" dirty="0">
                <a:latin typeface="Trebuchet MS" panose="020B0703020202090204" pitchFamily="34" charset="0"/>
              </a:rPr>
              <a:t> </a:t>
            </a:r>
            <a:r>
              <a:rPr lang="es-ES" sz="1400" b="0" dirty="0">
                <a:latin typeface="Trebuchet MS" panose="020B0703020202090204" pitchFamily="34" charset="0"/>
              </a:rPr>
              <a:t>expresado en células T activadas 
</a:t>
            </a:r>
          </a:p>
          <a:p>
            <a:r>
              <a:rPr lang="es-ES" sz="1400" b="0" dirty="0">
                <a:latin typeface="Trebuchet MS" panose="020B0703020202090204" pitchFamily="34" charset="0"/>
              </a:rPr>
              <a:t>CTLA-4  Bloqueo con anticuerpos antagonistas
 </a:t>
            </a:r>
            <a:endParaRPr lang="es-ES" sz="1400" b="0" dirty="0"/>
          </a:p>
        </p:txBody>
      </p:sp>
      <p:pic>
        <p:nvPicPr>
          <p:cNvPr id="4" name="Imagen 3">
            <a:extLst>
              <a:ext uri="{FF2B5EF4-FFF2-40B4-BE49-F238E27FC236}">
                <a16:creationId xmlns:a16="http://schemas.microsoft.com/office/drawing/2014/main" id="{2C0C6D4A-800F-BAD4-165A-9B0D4187E40C}"/>
              </a:ext>
            </a:extLst>
          </p:cNvPr>
          <p:cNvPicPr>
            <a:picLocks noChangeAspect="1"/>
          </p:cNvPicPr>
          <p:nvPr/>
        </p:nvPicPr>
        <p:blipFill>
          <a:blip r:embed="rId4"/>
          <a:stretch>
            <a:fillRect/>
          </a:stretch>
        </p:blipFill>
        <p:spPr>
          <a:xfrm>
            <a:off x="1882430" y="4235466"/>
            <a:ext cx="2449572" cy="1802635"/>
          </a:xfrm>
          <a:prstGeom prst="rect">
            <a:avLst/>
          </a:prstGeom>
        </p:spPr>
      </p:pic>
      <p:pic>
        <p:nvPicPr>
          <p:cNvPr id="11" name="Imagen 10">
            <a:extLst>
              <a:ext uri="{FF2B5EF4-FFF2-40B4-BE49-F238E27FC236}">
                <a16:creationId xmlns:a16="http://schemas.microsoft.com/office/drawing/2014/main" id="{4C793975-BA53-2145-2AEA-0C455BBC9A96}"/>
              </a:ext>
            </a:extLst>
          </p:cNvPr>
          <p:cNvPicPr>
            <a:picLocks noChangeAspect="1"/>
          </p:cNvPicPr>
          <p:nvPr/>
        </p:nvPicPr>
        <p:blipFill>
          <a:blip r:embed="rId5"/>
          <a:stretch>
            <a:fillRect/>
          </a:stretch>
        </p:blipFill>
        <p:spPr>
          <a:xfrm>
            <a:off x="8765061" y="3773509"/>
            <a:ext cx="3072699" cy="2404413"/>
          </a:xfrm>
          <a:prstGeom prst="rect">
            <a:avLst/>
          </a:prstGeom>
        </p:spPr>
      </p:pic>
      <p:sp>
        <p:nvSpPr>
          <p:cNvPr id="12" name="Rectángulo 11">
            <a:extLst>
              <a:ext uri="{FF2B5EF4-FFF2-40B4-BE49-F238E27FC236}">
                <a16:creationId xmlns:a16="http://schemas.microsoft.com/office/drawing/2014/main" id="{F684AA3B-0650-ECC7-2FD4-03FC83F92F50}"/>
              </a:ext>
            </a:extLst>
          </p:cNvPr>
          <p:cNvSpPr/>
          <p:nvPr/>
        </p:nvSpPr>
        <p:spPr>
          <a:xfrm>
            <a:off x="4313764" y="2490450"/>
            <a:ext cx="694492" cy="629453"/>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46371C6-E59E-2B51-811E-7311C80E4436}"/>
              </a:ext>
            </a:extLst>
          </p:cNvPr>
          <p:cNvSpPr/>
          <p:nvPr/>
        </p:nvSpPr>
        <p:spPr>
          <a:xfrm>
            <a:off x="7598535" y="2824070"/>
            <a:ext cx="1166525" cy="707885"/>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F9F79333-AE46-2C84-88AB-EFFC57F818DE}"/>
              </a:ext>
            </a:extLst>
          </p:cNvPr>
          <p:cNvSpPr/>
          <p:nvPr/>
        </p:nvSpPr>
        <p:spPr>
          <a:xfrm>
            <a:off x="5204410" y="2768955"/>
            <a:ext cx="819022" cy="412127"/>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6BA0FFFB-EA02-E033-9392-C596F1B87832}"/>
              </a:ext>
            </a:extLst>
          </p:cNvPr>
          <p:cNvSpPr/>
          <p:nvPr/>
        </p:nvSpPr>
        <p:spPr>
          <a:xfrm>
            <a:off x="7589294" y="2454523"/>
            <a:ext cx="499667" cy="412127"/>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158558D6-9162-1FDE-EE95-1C5743F79605}"/>
              </a:ext>
            </a:extLst>
          </p:cNvPr>
          <p:cNvSpPr txBox="1"/>
          <p:nvPr/>
        </p:nvSpPr>
        <p:spPr>
          <a:xfrm>
            <a:off x="1994609" y="6114960"/>
            <a:ext cx="9629102" cy="369332"/>
          </a:xfrm>
          <a:prstGeom prst="rect">
            <a:avLst/>
          </a:prstGeom>
          <a:solidFill>
            <a:schemeClr val="bg1">
              <a:lumMod val="95000"/>
            </a:schemeClr>
          </a:solidFill>
        </p:spPr>
        <p:txBody>
          <a:bodyPr wrap="square">
            <a:spAutoFit/>
          </a:bodyPr>
          <a:lstStyle/>
          <a:p>
            <a:pPr algn="ctr"/>
            <a:r>
              <a:rPr lang="en-US" dirty="0">
                <a:highlight>
                  <a:srgbClr val="FFFF00"/>
                </a:highlight>
              </a:rPr>
              <a:t>La </a:t>
            </a:r>
            <a:r>
              <a:rPr lang="en-US" dirty="0" err="1">
                <a:highlight>
                  <a:srgbClr val="FFFF00"/>
                </a:highlight>
              </a:rPr>
              <a:t>inmunoterapia</a:t>
            </a:r>
            <a:r>
              <a:rPr lang="en-US" dirty="0">
                <a:highlight>
                  <a:srgbClr val="FFFF00"/>
                </a:highlight>
              </a:rPr>
              <a:t> se </a:t>
            </a:r>
            <a:r>
              <a:rPr lang="en-US" dirty="0" err="1">
                <a:highlight>
                  <a:srgbClr val="FFFF00"/>
                </a:highlight>
              </a:rPr>
              <a:t>pueden</a:t>
            </a:r>
            <a:r>
              <a:rPr lang="en-US" dirty="0">
                <a:highlight>
                  <a:srgbClr val="FFFF00"/>
                </a:highlight>
              </a:rPr>
              <a:t> usar para </a:t>
            </a:r>
            <a:r>
              <a:rPr lang="en-US" dirty="0" err="1">
                <a:highlight>
                  <a:srgbClr val="FFFF00"/>
                </a:highlight>
              </a:rPr>
              <a:t>aumentar</a:t>
            </a:r>
            <a:r>
              <a:rPr lang="en-US" dirty="0">
                <a:highlight>
                  <a:srgbClr val="FFFF00"/>
                </a:highlight>
              </a:rPr>
              <a:t> la </a:t>
            </a:r>
            <a:r>
              <a:rPr lang="en-US" dirty="0" err="1">
                <a:highlight>
                  <a:srgbClr val="FFFF00"/>
                </a:highlight>
              </a:rPr>
              <a:t>eficacia</a:t>
            </a:r>
            <a:r>
              <a:rPr lang="en-US" dirty="0">
                <a:highlight>
                  <a:srgbClr val="FFFF00"/>
                </a:highlight>
              </a:rPr>
              <a:t> de la </a:t>
            </a:r>
            <a:r>
              <a:rPr lang="en-US" dirty="0" err="1">
                <a:highlight>
                  <a:srgbClr val="FFFF00"/>
                </a:highlight>
              </a:rPr>
              <a:t>radioterapia</a:t>
            </a:r>
            <a:endParaRPr lang="es-ES" dirty="0"/>
          </a:p>
        </p:txBody>
      </p:sp>
    </p:spTree>
    <p:extLst>
      <p:ext uri="{BB962C8B-B14F-4D97-AF65-F5344CB8AC3E}">
        <p14:creationId xmlns:p14="http://schemas.microsoft.com/office/powerpoint/2010/main" val="38659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710226BD-C0F0-9442-B253-C68BBD3242D3}"/>
              </a:ext>
            </a:extLst>
          </p:cNvPr>
          <p:cNvSpPr txBox="1">
            <a:spLocks/>
          </p:cNvSpPr>
          <p:nvPr/>
        </p:nvSpPr>
        <p:spPr>
          <a:xfrm>
            <a:off x="259693" y="4727093"/>
            <a:ext cx="10233899" cy="4874101"/>
          </a:xfrm>
          <a:prstGeom prst="rect">
            <a:avLst/>
          </a:prstGeom>
        </p:spPr>
        <p:txBody>
          <a:bodyPr>
            <a:normAutofit/>
          </a:bodyPr>
          <a:lst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Helvetica" panose="020B0604020202020204" pitchFamily="34" charset="0"/>
                <a:ea typeface="+mn-ea"/>
                <a:cs typeface="Helvetica" panose="020B0604020202020204" pitchFamily="34" charset="0"/>
              </a:defRPr>
            </a:lvl1pPr>
            <a:lvl2pPr marL="355591" indent="0" algn="l" defTabSz="479988" rtl="0" eaLnBrk="1" latinLnBrk="0" hangingPunct="1">
              <a:spcBef>
                <a:spcPct val="20000"/>
              </a:spcBef>
              <a:buClr>
                <a:srgbClr val="C00000"/>
              </a:buClr>
              <a:buFont typeface="Arial" panose="020B0604020202020204" pitchFamily="34" charset="0"/>
              <a:buNone/>
              <a:defRPr lang="en-US" sz="2700" b="0" i="0" kern="1200" dirty="0" smtClean="0">
                <a:solidFill>
                  <a:schemeClr val="tx1"/>
                </a:solidFill>
                <a:latin typeface="Helvetica" panose="020B0604020202020204" pitchFamily="34" charset="0"/>
                <a:ea typeface="+mn-ea"/>
                <a:cs typeface="Helvetica" panose="020B0604020202020204" pitchFamily="34" charset="0"/>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5pPr>
            <a:lvl6pPr marL="2641534" indent="0" algn="l" defTabSz="1219170" rtl="0" eaLnBrk="1" latinLnBrk="0" hangingPunct="1">
              <a:spcBef>
                <a:spcPct val="20000"/>
              </a:spcBef>
              <a:buClr>
                <a:srgbClr val="C00000"/>
              </a:buClr>
              <a:buFont typeface="Arial" panose="020B0604020202020204" pitchFamily="34" charset="0"/>
              <a:buNone/>
              <a:defRPr lang="en-US" sz="1900"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endParaRPr lang="es-ES" sz="1800" dirty="0">
              <a:latin typeface="Trebuchet MS" panose="020B0703020202090204" pitchFamily="34" charset="0"/>
            </a:endParaRPr>
          </a:p>
          <a:p>
            <a:endParaRPr lang="es-ES" sz="1800" dirty="0">
              <a:latin typeface="Trebuchet MS" panose="020B0703020202090204" pitchFamily="34" charset="0"/>
            </a:endParaRPr>
          </a:p>
          <a:p>
            <a:endParaRPr lang="es-ES" sz="1800" dirty="0"/>
          </a:p>
        </p:txBody>
      </p:sp>
      <p:pic>
        <p:nvPicPr>
          <p:cNvPr id="6" name="Imagen 5">
            <a:extLst>
              <a:ext uri="{FF2B5EF4-FFF2-40B4-BE49-F238E27FC236}">
                <a16:creationId xmlns:a16="http://schemas.microsoft.com/office/drawing/2014/main" id="{AD364193-9772-3A41-9630-49EDA5F16CB8}"/>
              </a:ext>
            </a:extLst>
          </p:cNvPr>
          <p:cNvPicPr>
            <a:picLocks noChangeAspect="1"/>
          </p:cNvPicPr>
          <p:nvPr/>
        </p:nvPicPr>
        <p:blipFill rotWithShape="1">
          <a:blip r:embed="rId2">
            <a:extLst>
              <a:ext uri="{28A0092B-C50C-407E-A947-70E740481C1C}">
                <a14:useLocalDpi xmlns:a14="http://schemas.microsoft.com/office/drawing/2010/main" val="0"/>
              </a:ext>
            </a:extLst>
          </a:blip>
          <a:srcRect l="70775" t="6961" r="9242" b="69721"/>
          <a:stretch/>
        </p:blipFill>
        <p:spPr>
          <a:xfrm>
            <a:off x="7318377" y="1296381"/>
            <a:ext cx="3471049" cy="2122473"/>
          </a:xfrm>
          <a:prstGeom prst="rect">
            <a:avLst/>
          </a:prstGeom>
        </p:spPr>
      </p:pic>
      <p:sp>
        <p:nvSpPr>
          <p:cNvPr id="10" name="CuadroTexto 9">
            <a:extLst>
              <a:ext uri="{FF2B5EF4-FFF2-40B4-BE49-F238E27FC236}">
                <a16:creationId xmlns:a16="http://schemas.microsoft.com/office/drawing/2014/main" id="{9D20A925-6F14-F247-A6BA-820254F93F53}"/>
              </a:ext>
            </a:extLst>
          </p:cNvPr>
          <p:cNvSpPr txBox="1"/>
          <p:nvPr/>
        </p:nvSpPr>
        <p:spPr>
          <a:xfrm>
            <a:off x="1888672" y="474617"/>
            <a:ext cx="10419274" cy="646331"/>
          </a:xfrm>
          <a:prstGeom prst="rect">
            <a:avLst/>
          </a:prstGeom>
          <a:noFill/>
        </p:spPr>
        <p:txBody>
          <a:bodyPr wrap="square">
            <a:spAutoFit/>
          </a:bodyPr>
          <a:lstStyle/>
          <a:p>
            <a:r>
              <a:rPr lang="en-US" dirty="0">
                <a:solidFill>
                  <a:srgbClr val="0070C0"/>
                </a:solidFill>
                <a:latin typeface="Trebuchet MS" panose="020B0703020202090204" pitchFamily="34" charset="0"/>
              </a:rPr>
              <a:t>COMBINACIÓN DE INMUNOTERAPIA CON RADIOTERAPIA
</a:t>
            </a:r>
            <a:endParaRPr lang="es-ES" b="1" dirty="0">
              <a:solidFill>
                <a:srgbClr val="0070C0"/>
              </a:solidFill>
              <a:latin typeface="Trebuchet MS" panose="020B0703020202090204" pitchFamily="34" charset="0"/>
            </a:endParaRPr>
          </a:p>
        </p:txBody>
      </p:sp>
      <p:sp>
        <p:nvSpPr>
          <p:cNvPr id="13" name="CuadroTexto 12">
            <a:extLst>
              <a:ext uri="{FF2B5EF4-FFF2-40B4-BE49-F238E27FC236}">
                <a16:creationId xmlns:a16="http://schemas.microsoft.com/office/drawing/2014/main" id="{AF1BD95D-782F-A24D-8F2A-AE2884D31E73}"/>
              </a:ext>
            </a:extLst>
          </p:cNvPr>
          <p:cNvSpPr txBox="1"/>
          <p:nvPr/>
        </p:nvSpPr>
        <p:spPr>
          <a:xfrm>
            <a:off x="5171696" y="5950528"/>
            <a:ext cx="11762227" cy="338554"/>
          </a:xfrm>
          <a:prstGeom prst="rect">
            <a:avLst/>
          </a:prstGeom>
          <a:noFill/>
        </p:spPr>
        <p:txBody>
          <a:bodyPr wrap="square">
            <a:spAutoFit/>
          </a:bodyPr>
          <a:lstStyle/>
          <a:p>
            <a:r>
              <a:rPr lang="es-ES" sz="1600" dirty="0" err="1">
                <a:latin typeface="Trebuchet MS" panose="020B0703020202090204" pitchFamily="34" charset="0"/>
              </a:rPr>
              <a:t>Demaria</a:t>
            </a:r>
            <a:r>
              <a:rPr lang="es-ES" sz="1600" dirty="0">
                <a:latin typeface="Trebuchet MS" panose="020B0703020202090204" pitchFamily="34" charset="0"/>
              </a:rPr>
              <a:t>, </a:t>
            </a:r>
            <a:r>
              <a:rPr lang="es-ES" sz="1600" dirty="0" err="1">
                <a:latin typeface="Trebuchet MS" panose="020B0703020202090204" pitchFamily="34" charset="0"/>
              </a:rPr>
              <a:t>Journal</a:t>
            </a:r>
            <a:r>
              <a:rPr lang="es-ES" sz="1600" dirty="0">
                <a:latin typeface="Trebuchet MS" panose="020B0703020202090204" pitchFamily="34" charset="0"/>
              </a:rPr>
              <a:t> of </a:t>
            </a:r>
            <a:r>
              <a:rPr lang="es-ES" sz="1600" dirty="0" err="1">
                <a:latin typeface="Trebuchet MS" panose="020B0703020202090204" pitchFamily="34" charset="0"/>
              </a:rPr>
              <a:t>Immunotherapy</a:t>
            </a:r>
            <a:r>
              <a:rPr lang="es-ES" sz="1600" dirty="0">
                <a:latin typeface="Trebuchet MS" panose="020B0703020202090204" pitchFamily="34" charset="0"/>
              </a:rPr>
              <a:t> of </a:t>
            </a:r>
            <a:r>
              <a:rPr lang="es-ES" sz="1600" dirty="0" err="1">
                <a:latin typeface="Trebuchet MS" panose="020B0703020202090204" pitchFamily="34" charset="0"/>
              </a:rPr>
              <a:t>Cancer</a:t>
            </a:r>
            <a:r>
              <a:rPr lang="es-ES" sz="1600" dirty="0">
                <a:latin typeface="Trebuchet MS" panose="020B0703020202090204" pitchFamily="34" charset="0"/>
              </a:rPr>
              <a:t>, 2022</a:t>
            </a:r>
          </a:p>
        </p:txBody>
      </p:sp>
      <p:sp>
        <p:nvSpPr>
          <p:cNvPr id="9" name="CuadroTexto 8">
            <a:extLst>
              <a:ext uri="{FF2B5EF4-FFF2-40B4-BE49-F238E27FC236}">
                <a16:creationId xmlns:a16="http://schemas.microsoft.com/office/drawing/2014/main" id="{1A842EB9-FB89-DD4A-A0B3-0B91B54E5566}"/>
              </a:ext>
            </a:extLst>
          </p:cNvPr>
          <p:cNvSpPr txBox="1"/>
          <p:nvPr/>
        </p:nvSpPr>
        <p:spPr>
          <a:xfrm>
            <a:off x="1950003" y="1726005"/>
            <a:ext cx="5148306" cy="1477328"/>
          </a:xfrm>
          <a:prstGeom prst="rect">
            <a:avLst/>
          </a:prstGeom>
          <a:solidFill>
            <a:schemeClr val="bg1">
              <a:lumMod val="95000"/>
            </a:schemeClr>
          </a:solidFill>
        </p:spPr>
        <p:txBody>
          <a:bodyPr wrap="square">
            <a:spAutoFit/>
          </a:bodyPr>
          <a:lstStyle/>
          <a:p>
            <a:r>
              <a:rPr lang="es-ES" dirty="0">
                <a:latin typeface="Trebuchet MS" panose="020B0703020202090204" pitchFamily="34" charset="0"/>
              </a:rPr>
              <a:t>Convertir tumores </a:t>
            </a:r>
            <a:r>
              <a:rPr lang="es-ES" b="1" dirty="0">
                <a:latin typeface="Trebuchet MS" panose="020B0703020202090204" pitchFamily="34" charset="0"/>
              </a:rPr>
              <a:t>"FRÍOS" </a:t>
            </a:r>
            <a:r>
              <a:rPr lang="es-ES" dirty="0">
                <a:latin typeface="Trebuchet MS" panose="020B0703020202090204" pitchFamily="34" charset="0"/>
              </a:rPr>
              <a:t>que no pueden responder</a:t>
            </a:r>
            <a:r>
              <a:rPr lang="es-ES" b="1" dirty="0">
                <a:latin typeface="Trebuchet MS" panose="020B0703020202090204" pitchFamily="34" charset="0"/>
              </a:rPr>
              <a:t> </a:t>
            </a:r>
            <a:r>
              <a:rPr lang="es-ES" dirty="0">
                <a:latin typeface="Trebuchet MS" panose="020B0703020202090204" pitchFamily="34" charset="0"/>
              </a:rPr>
              <a:t>a la inmunoterapia en tumores </a:t>
            </a:r>
            <a:r>
              <a:rPr lang="es-ES" b="1" dirty="0">
                <a:latin typeface="Trebuchet MS" panose="020B0703020202090204" pitchFamily="34" charset="0"/>
              </a:rPr>
              <a:t>"CALIENTES" </a:t>
            </a:r>
            <a:r>
              <a:rPr lang="es-ES" dirty="0">
                <a:latin typeface="Trebuchet MS" panose="020B0703020202090204" pitchFamily="34" charset="0"/>
              </a:rPr>
              <a:t>que se pueden tratar con inmunoterapia</a:t>
            </a:r>
            <a:r>
              <a:rPr lang="es-ES" b="1" dirty="0">
                <a:latin typeface="Trebuchet MS" panose="020B0703020202090204" pitchFamily="34" charset="0"/>
              </a:rPr>
              <a:t>
</a:t>
            </a:r>
            <a:endParaRPr lang="es-ES" dirty="0">
              <a:latin typeface="Trebuchet MS" panose="020B0703020202090204" pitchFamily="34" charset="0"/>
            </a:endParaRPr>
          </a:p>
        </p:txBody>
      </p:sp>
      <p:sp>
        <p:nvSpPr>
          <p:cNvPr id="11" name="CuadroTexto 10">
            <a:extLst>
              <a:ext uri="{FF2B5EF4-FFF2-40B4-BE49-F238E27FC236}">
                <a16:creationId xmlns:a16="http://schemas.microsoft.com/office/drawing/2014/main" id="{2BF1F134-4856-014E-A8C9-3E894849E2BB}"/>
              </a:ext>
            </a:extLst>
          </p:cNvPr>
          <p:cNvSpPr txBox="1"/>
          <p:nvPr/>
        </p:nvSpPr>
        <p:spPr>
          <a:xfrm>
            <a:off x="1889286" y="925694"/>
            <a:ext cx="11214800" cy="369332"/>
          </a:xfrm>
          <a:prstGeom prst="rect">
            <a:avLst/>
          </a:prstGeom>
          <a:noFill/>
        </p:spPr>
        <p:txBody>
          <a:bodyPr wrap="square">
            <a:spAutoFit/>
          </a:bodyPr>
          <a:lstStyle/>
          <a:p>
            <a:r>
              <a:rPr lang="es-ES" b="1" dirty="0"/>
              <a:t>Grado de infiltración </a:t>
            </a:r>
            <a:r>
              <a:rPr lang="es-ES" dirty="0"/>
              <a:t>de células T determinan </a:t>
            </a:r>
            <a:r>
              <a:rPr lang="es-ES" b="1" dirty="0"/>
              <a:t>la respuesta a la RT y la inmunoterapia</a:t>
            </a:r>
          </a:p>
        </p:txBody>
      </p:sp>
      <p:sp>
        <p:nvSpPr>
          <p:cNvPr id="2" name="Flecha curvada hacia la izquierda 1">
            <a:extLst>
              <a:ext uri="{FF2B5EF4-FFF2-40B4-BE49-F238E27FC236}">
                <a16:creationId xmlns:a16="http://schemas.microsoft.com/office/drawing/2014/main" id="{3BA338BD-2255-C146-B64F-745D14FC0C6F}"/>
              </a:ext>
            </a:extLst>
          </p:cNvPr>
          <p:cNvSpPr/>
          <p:nvPr/>
        </p:nvSpPr>
        <p:spPr>
          <a:xfrm>
            <a:off x="10634903" y="1705976"/>
            <a:ext cx="461708" cy="1343581"/>
          </a:xfrm>
          <a:prstGeom prst="curvedLeftArrow">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pic>
        <p:nvPicPr>
          <p:cNvPr id="27650" name="Picture 2">
            <a:extLst>
              <a:ext uri="{FF2B5EF4-FFF2-40B4-BE49-F238E27FC236}">
                <a16:creationId xmlns:a16="http://schemas.microsoft.com/office/drawing/2014/main" id="{0E223F7F-A095-8EE6-4D3E-B222BF0928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96"/>
          <a:stretch/>
        </p:blipFill>
        <p:spPr bwMode="auto">
          <a:xfrm>
            <a:off x="7496686" y="3505253"/>
            <a:ext cx="3597138" cy="2443679"/>
          </a:xfrm>
          <a:prstGeom prst="rect">
            <a:avLst/>
          </a:prstGeom>
          <a:noFill/>
          <a:extLst>
            <a:ext uri="{909E8E84-426E-40DD-AFC4-6F175D3DCCD1}">
              <a14:hiddenFill xmlns:a14="http://schemas.microsoft.com/office/drawing/2010/main">
                <a:solidFill>
                  <a:srgbClr val="FFFFFF"/>
                </a:solidFill>
              </a14:hiddenFill>
            </a:ext>
          </a:extLst>
        </p:spPr>
      </p:pic>
      <p:sp>
        <p:nvSpPr>
          <p:cNvPr id="5" name="Subtítulo 2">
            <a:extLst>
              <a:ext uri="{FF2B5EF4-FFF2-40B4-BE49-F238E27FC236}">
                <a16:creationId xmlns:a16="http://schemas.microsoft.com/office/drawing/2014/main" id="{3029B39D-4FA6-7CF5-81FF-77F263F1FF9A}"/>
              </a:ext>
            </a:extLst>
          </p:cNvPr>
          <p:cNvSpPr txBox="1">
            <a:spLocks/>
          </p:cNvSpPr>
          <p:nvPr/>
        </p:nvSpPr>
        <p:spPr>
          <a:xfrm>
            <a:off x="2027876" y="3654668"/>
            <a:ext cx="4992560" cy="1872987"/>
          </a:xfrm>
          <a:prstGeom prst="rect">
            <a:avLst/>
          </a:prstGeom>
          <a:solidFill>
            <a:schemeClr val="bg1">
              <a:lumMod val="95000"/>
            </a:schemeClr>
          </a:solidFill>
        </p:spPr>
        <p:txBody>
          <a:bodyPr>
            <a:noAutofit/>
          </a:bodyPr>
          <a:lst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Helvetica" panose="020B0604020202020204" pitchFamily="34" charset="0"/>
                <a:ea typeface="+mn-ea"/>
                <a:cs typeface="Helvetica" panose="020B0604020202020204" pitchFamily="34" charset="0"/>
              </a:defRPr>
            </a:lvl1pPr>
            <a:lvl2pPr marL="355591" indent="0" algn="l" defTabSz="479988" rtl="0" eaLnBrk="1" latinLnBrk="0" hangingPunct="1">
              <a:spcBef>
                <a:spcPct val="20000"/>
              </a:spcBef>
              <a:buClr>
                <a:srgbClr val="C00000"/>
              </a:buClr>
              <a:buFont typeface="Arial" panose="020B0604020202020204" pitchFamily="34" charset="0"/>
              <a:buNone/>
              <a:defRPr lang="en-US" sz="2700" b="0" i="0" kern="1200" dirty="0" smtClean="0">
                <a:solidFill>
                  <a:schemeClr val="tx1"/>
                </a:solidFill>
                <a:latin typeface="Helvetica" panose="020B0604020202020204" pitchFamily="34" charset="0"/>
                <a:ea typeface="+mn-ea"/>
                <a:cs typeface="Helvetica" panose="020B0604020202020204" pitchFamily="34" charset="0"/>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Helvetica" panose="020B0604020202020204" pitchFamily="34" charset="0"/>
                <a:ea typeface="+mn-ea"/>
                <a:cs typeface="Helvetica" panose="020B0604020202020204" pitchFamily="34" charset="0"/>
              </a:defRPr>
            </a:lvl5pPr>
            <a:lvl6pPr marL="2641534" indent="0" algn="l" defTabSz="1219170" rtl="0" eaLnBrk="1" latinLnBrk="0" hangingPunct="1">
              <a:spcBef>
                <a:spcPct val="20000"/>
              </a:spcBef>
              <a:buClr>
                <a:srgbClr val="C00000"/>
              </a:buClr>
              <a:buFont typeface="Arial" panose="020B0604020202020204" pitchFamily="34" charset="0"/>
              <a:buNone/>
              <a:defRPr lang="en-US" sz="1900"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900"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s-ES" sz="2000" b="0" dirty="0">
                <a:latin typeface="+mn-lt"/>
              </a:rPr>
              <a:t>Tumor "HOT": los </a:t>
            </a:r>
            <a:r>
              <a:rPr lang="es-ES" sz="2000" dirty="0">
                <a:latin typeface="+mn-lt"/>
              </a:rPr>
              <a:t>niveles altos de linfocitos infiltrantes tumorales (TIL) </a:t>
            </a:r>
            <a:r>
              <a:rPr lang="es-ES" sz="2000" b="0" dirty="0">
                <a:latin typeface="+mn-lt"/>
              </a:rPr>
              <a:t>tienen </a:t>
            </a:r>
            <a:r>
              <a:rPr lang="es-ES" sz="2000" dirty="0">
                <a:latin typeface="+mn-lt"/>
              </a:rPr>
              <a:t>una mayor tasa de respuesta a la inmunoterapia</a:t>
            </a:r>
            <a:r>
              <a:rPr lang="es-ES" sz="2000" b="0" dirty="0">
                <a:latin typeface="+mn-lt"/>
              </a:rPr>
              <a:t> en comparación con los tumores menos infiltrados de células T o "FRÍOS"
</a:t>
            </a:r>
          </a:p>
        </p:txBody>
      </p:sp>
    </p:spTree>
    <p:extLst>
      <p:ext uri="{BB962C8B-B14F-4D97-AF65-F5344CB8AC3E}">
        <p14:creationId xmlns:p14="http://schemas.microsoft.com/office/powerpoint/2010/main" val="80336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A9CFE-5DC5-ACD4-F57D-FE868B0FB7AE}"/>
              </a:ext>
            </a:extLst>
          </p:cNvPr>
          <p:cNvSpPr>
            <a:spLocks noGrp="1"/>
          </p:cNvSpPr>
          <p:nvPr>
            <p:ph type="title"/>
          </p:nvPr>
        </p:nvSpPr>
        <p:spPr>
          <a:xfrm>
            <a:off x="1900517" y="365125"/>
            <a:ext cx="10515600" cy="1325563"/>
          </a:xfrm>
        </p:spPr>
        <p:txBody>
          <a:bodyPr/>
          <a:lstStyle/>
          <a:p>
            <a:r>
              <a:rPr lang="es-ES" dirty="0">
                <a:solidFill>
                  <a:srgbClr val="4371C4"/>
                </a:solidFill>
                <a:latin typeface="Trebuchet MS" panose="020B0703020202090204" pitchFamily="34" charset="0"/>
              </a:rPr>
              <a:t>IDEAS CLARAS</a:t>
            </a:r>
          </a:p>
        </p:txBody>
      </p:sp>
      <p:sp>
        <p:nvSpPr>
          <p:cNvPr id="3" name="Marcador de contenido 2">
            <a:extLst>
              <a:ext uri="{FF2B5EF4-FFF2-40B4-BE49-F238E27FC236}">
                <a16:creationId xmlns:a16="http://schemas.microsoft.com/office/drawing/2014/main" id="{D68DC827-9532-DB9C-C0F1-736B124DB505}"/>
              </a:ext>
            </a:extLst>
          </p:cNvPr>
          <p:cNvSpPr>
            <a:spLocks noGrp="1"/>
          </p:cNvSpPr>
          <p:nvPr>
            <p:ph idx="1"/>
          </p:nvPr>
        </p:nvSpPr>
        <p:spPr>
          <a:xfrm>
            <a:off x="1806388" y="1785284"/>
            <a:ext cx="10515600" cy="4351338"/>
          </a:xfrm>
        </p:spPr>
        <p:txBody>
          <a:bodyPr>
            <a:normAutofit/>
          </a:bodyPr>
          <a:lstStyle/>
          <a:p>
            <a:pPr>
              <a:lnSpc>
                <a:spcPct val="150000"/>
              </a:lnSpc>
            </a:pPr>
            <a:r>
              <a:rPr lang="es-ES" sz="2400" dirty="0"/>
              <a:t>Produce daño a través del modelo de dos objetivos (ADN + microambiente tumoral).</a:t>
            </a:r>
          </a:p>
          <a:p>
            <a:pPr>
              <a:lnSpc>
                <a:spcPct val="150000"/>
              </a:lnSpc>
            </a:pPr>
            <a:r>
              <a:rPr lang="es-ES" sz="2400" dirty="0"/>
              <a:t>Activa las células inmunes, vacuna </a:t>
            </a:r>
            <a:r>
              <a:rPr lang="es-ES" sz="2400" dirty="0" err="1"/>
              <a:t>insitu</a:t>
            </a:r>
            <a:r>
              <a:rPr lang="es-ES" sz="2400" dirty="0"/>
              <a:t>.</a:t>
            </a:r>
          </a:p>
          <a:p>
            <a:pPr>
              <a:lnSpc>
                <a:spcPct val="150000"/>
              </a:lnSpc>
            </a:pPr>
            <a:r>
              <a:rPr lang="es-ES" sz="2400" dirty="0"/>
              <a:t>Mayor liberación de citoquinas proinflamatorias GMP-AMP-STING</a:t>
            </a:r>
          </a:p>
          <a:p>
            <a:pPr>
              <a:lnSpc>
                <a:spcPct val="150000"/>
              </a:lnSpc>
            </a:pPr>
            <a:r>
              <a:rPr lang="es-ES" sz="2400" dirty="0"/>
              <a:t>Favorece la infiltración de linfocitos T, mayor respuesta.</a:t>
            </a:r>
          </a:p>
          <a:p>
            <a:pPr>
              <a:lnSpc>
                <a:spcPct val="150000"/>
              </a:lnSpc>
            </a:pPr>
            <a:r>
              <a:rPr lang="es-ES" sz="2400" dirty="0"/>
              <a:t>Aumenta la expresión de PD-L1 en el microambiente tumoral</a:t>
            </a:r>
          </a:p>
        </p:txBody>
      </p:sp>
    </p:spTree>
    <p:extLst>
      <p:ext uri="{BB962C8B-B14F-4D97-AF65-F5344CB8AC3E}">
        <p14:creationId xmlns:p14="http://schemas.microsoft.com/office/powerpoint/2010/main" val="348826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0E190-3F35-3D9D-113B-B7E94DF18B06}"/>
              </a:ext>
            </a:extLst>
          </p:cNvPr>
          <p:cNvSpPr>
            <a:spLocks noGrp="1"/>
          </p:cNvSpPr>
          <p:nvPr>
            <p:ph type="title"/>
          </p:nvPr>
        </p:nvSpPr>
        <p:spPr>
          <a:xfrm>
            <a:off x="2178424" y="365125"/>
            <a:ext cx="9175376" cy="6008781"/>
          </a:xfrm>
        </p:spPr>
        <p:txBody>
          <a:bodyPr/>
          <a:lstStyle/>
          <a:p>
            <a:r>
              <a:rPr lang="es-ES" dirty="0">
                <a:solidFill>
                  <a:srgbClr val="4371C4"/>
                </a:solidFill>
              </a:rPr>
              <a:t>RADIOTERAPIA MAS INMUNOTERAPIA EN PULMÓN</a:t>
            </a:r>
            <a:br>
              <a:rPr lang="es-ES" dirty="0">
                <a:solidFill>
                  <a:srgbClr val="4371C4"/>
                </a:solidFill>
              </a:rPr>
            </a:br>
            <a:br>
              <a:rPr lang="es-ES" dirty="0">
                <a:solidFill>
                  <a:srgbClr val="4371C4"/>
                </a:solidFill>
              </a:rPr>
            </a:br>
            <a:br>
              <a:rPr lang="es-ES" dirty="0">
                <a:solidFill>
                  <a:srgbClr val="4371C4"/>
                </a:solidFill>
              </a:rPr>
            </a:br>
            <a:endParaRPr lang="es-ES" dirty="0">
              <a:solidFill>
                <a:srgbClr val="4371C4"/>
              </a:solidFill>
            </a:endParaRPr>
          </a:p>
        </p:txBody>
      </p:sp>
      <p:sp>
        <p:nvSpPr>
          <p:cNvPr id="5" name="CuadroTexto 4">
            <a:extLst>
              <a:ext uri="{FF2B5EF4-FFF2-40B4-BE49-F238E27FC236}">
                <a16:creationId xmlns:a16="http://schemas.microsoft.com/office/drawing/2014/main" id="{2B3792A3-F584-9ABF-2F15-AD5D8C0320FF}"/>
              </a:ext>
            </a:extLst>
          </p:cNvPr>
          <p:cNvSpPr txBox="1"/>
          <p:nvPr/>
        </p:nvSpPr>
        <p:spPr>
          <a:xfrm>
            <a:off x="7217709" y="5288287"/>
            <a:ext cx="7224432" cy="830997"/>
          </a:xfrm>
          <a:prstGeom prst="rect">
            <a:avLst/>
          </a:prstGeom>
          <a:noFill/>
        </p:spPr>
        <p:txBody>
          <a:bodyPr wrap="square">
            <a:spAutoFit/>
          </a:bodyPr>
          <a:lstStyle/>
          <a:p>
            <a:r>
              <a:rPr lang="es-ES" sz="4800" dirty="0">
                <a:solidFill>
                  <a:srgbClr val="4371C4"/>
                </a:solidFill>
              </a:rPr>
              <a:t>Práctica clínica</a:t>
            </a:r>
            <a:endParaRPr lang="es-ES" sz="4800" dirty="0"/>
          </a:p>
        </p:txBody>
      </p:sp>
      <p:pic>
        <p:nvPicPr>
          <p:cNvPr id="7" name="Imagen 6">
            <a:extLst>
              <a:ext uri="{FF2B5EF4-FFF2-40B4-BE49-F238E27FC236}">
                <a16:creationId xmlns:a16="http://schemas.microsoft.com/office/drawing/2014/main" id="{530866D6-455F-5E35-F3FD-DEBBED7D6E13}"/>
              </a:ext>
            </a:extLst>
          </p:cNvPr>
          <p:cNvPicPr>
            <a:picLocks noChangeAspect="1"/>
          </p:cNvPicPr>
          <p:nvPr/>
        </p:nvPicPr>
        <p:blipFill>
          <a:blip r:embed="rId2"/>
          <a:stretch>
            <a:fillRect/>
          </a:stretch>
        </p:blipFill>
        <p:spPr>
          <a:xfrm>
            <a:off x="2178424" y="3967345"/>
            <a:ext cx="3688976" cy="2525530"/>
          </a:xfrm>
          <a:prstGeom prst="rect">
            <a:avLst/>
          </a:prstGeom>
        </p:spPr>
      </p:pic>
    </p:spTree>
    <p:extLst>
      <p:ext uri="{BB962C8B-B14F-4D97-AF65-F5344CB8AC3E}">
        <p14:creationId xmlns:p14="http://schemas.microsoft.com/office/powerpoint/2010/main" val="185621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8757FE-DBB0-52B4-1439-7C5EF9B53314}"/>
              </a:ext>
            </a:extLst>
          </p:cNvPr>
          <p:cNvPicPr>
            <a:picLocks noChangeAspect="1"/>
          </p:cNvPicPr>
          <p:nvPr/>
        </p:nvPicPr>
        <p:blipFill>
          <a:blip r:embed="rId3"/>
          <a:stretch>
            <a:fillRect/>
          </a:stretch>
        </p:blipFill>
        <p:spPr>
          <a:xfrm>
            <a:off x="2142565" y="525276"/>
            <a:ext cx="9502588" cy="5345206"/>
          </a:xfrm>
          <a:prstGeom prst="rect">
            <a:avLst/>
          </a:prstGeom>
        </p:spPr>
      </p:pic>
    </p:spTree>
    <p:extLst>
      <p:ext uri="{BB962C8B-B14F-4D97-AF65-F5344CB8AC3E}">
        <p14:creationId xmlns:p14="http://schemas.microsoft.com/office/powerpoint/2010/main" val="57728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13FF0BE-07C4-2ABB-BDC2-00D0E9793678}"/>
              </a:ext>
            </a:extLst>
          </p:cNvPr>
          <p:cNvPicPr>
            <a:picLocks noChangeAspect="1"/>
          </p:cNvPicPr>
          <p:nvPr/>
        </p:nvPicPr>
        <p:blipFill>
          <a:blip r:embed="rId2"/>
          <a:stretch>
            <a:fillRect/>
          </a:stretch>
        </p:blipFill>
        <p:spPr>
          <a:xfrm>
            <a:off x="2209800" y="393502"/>
            <a:ext cx="8332694" cy="2797151"/>
          </a:xfrm>
          <a:prstGeom prst="rect">
            <a:avLst/>
          </a:prstGeom>
        </p:spPr>
      </p:pic>
      <p:pic>
        <p:nvPicPr>
          <p:cNvPr id="6" name="Imagen 5">
            <a:extLst>
              <a:ext uri="{FF2B5EF4-FFF2-40B4-BE49-F238E27FC236}">
                <a16:creationId xmlns:a16="http://schemas.microsoft.com/office/drawing/2014/main" id="{B0D636C0-3FCE-6FF2-F164-557953A62BAC}"/>
              </a:ext>
            </a:extLst>
          </p:cNvPr>
          <p:cNvPicPr>
            <a:picLocks noChangeAspect="1"/>
          </p:cNvPicPr>
          <p:nvPr/>
        </p:nvPicPr>
        <p:blipFill>
          <a:blip r:embed="rId3"/>
          <a:stretch>
            <a:fillRect/>
          </a:stretch>
        </p:blipFill>
        <p:spPr>
          <a:xfrm>
            <a:off x="2210971" y="5191247"/>
            <a:ext cx="9299712" cy="1243416"/>
          </a:xfrm>
          <a:prstGeom prst="rect">
            <a:avLst/>
          </a:prstGeom>
        </p:spPr>
      </p:pic>
      <p:pic>
        <p:nvPicPr>
          <p:cNvPr id="7" name="Imagen 6">
            <a:extLst>
              <a:ext uri="{FF2B5EF4-FFF2-40B4-BE49-F238E27FC236}">
                <a16:creationId xmlns:a16="http://schemas.microsoft.com/office/drawing/2014/main" id="{2DF969F1-ADCF-1D2A-E992-745AC60E1935}"/>
              </a:ext>
            </a:extLst>
          </p:cNvPr>
          <p:cNvPicPr>
            <a:picLocks noChangeAspect="1"/>
          </p:cNvPicPr>
          <p:nvPr/>
        </p:nvPicPr>
        <p:blipFill>
          <a:blip r:embed="rId4"/>
          <a:stretch>
            <a:fillRect/>
          </a:stretch>
        </p:blipFill>
        <p:spPr>
          <a:xfrm>
            <a:off x="5813612" y="3190654"/>
            <a:ext cx="5989769" cy="1825137"/>
          </a:xfrm>
          <a:prstGeom prst="rect">
            <a:avLst/>
          </a:prstGeom>
        </p:spPr>
      </p:pic>
    </p:spTree>
    <p:extLst>
      <p:ext uri="{BB962C8B-B14F-4D97-AF65-F5344CB8AC3E}">
        <p14:creationId xmlns:p14="http://schemas.microsoft.com/office/powerpoint/2010/main" val="4231945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B7FC80C-C766-D8A4-0549-0B40A803258E}"/>
              </a:ext>
            </a:extLst>
          </p:cNvPr>
          <p:cNvSpPr>
            <a:spLocks noGrp="1"/>
          </p:cNvSpPr>
          <p:nvPr>
            <p:ph type="body" sz="quarter" idx="10"/>
          </p:nvPr>
        </p:nvSpPr>
        <p:spPr>
          <a:xfrm>
            <a:off x="2165702" y="2574665"/>
            <a:ext cx="8894055" cy="953599"/>
          </a:xfrm>
        </p:spPr>
        <p:txBody>
          <a:bodyPr/>
          <a:lstStyle/>
          <a:p>
            <a:r>
              <a:rPr lang="es-ES" sz="4400" dirty="0"/>
              <a:t>E</a:t>
            </a:r>
            <a:r>
              <a:rPr lang="es-ES" sz="4400" b="1" dirty="0"/>
              <a:t>stadios precoces </a:t>
            </a:r>
            <a:r>
              <a:rPr lang="es-ES" sz="4400" b="1" u="sng" dirty="0"/>
              <a:t>inoperables</a:t>
            </a:r>
            <a:endParaRPr lang="es-ES" sz="4400" u="sng" dirty="0"/>
          </a:p>
        </p:txBody>
      </p:sp>
      <p:pic>
        <p:nvPicPr>
          <p:cNvPr id="3" name="Picture 2" descr="SBRT y Gating — Radioterapia HM">
            <a:extLst>
              <a:ext uri="{FF2B5EF4-FFF2-40B4-BE49-F238E27FC236}">
                <a16:creationId xmlns:a16="http://schemas.microsoft.com/office/drawing/2014/main" id="{ED3AB333-6CFB-AEC8-9250-A19C34E9B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872" y="3806535"/>
            <a:ext cx="3078799" cy="265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753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FC063DF-2EE0-D554-3375-EC436A586766}"/>
              </a:ext>
            </a:extLst>
          </p:cNvPr>
          <p:cNvSpPr>
            <a:spLocks noGrp="1"/>
          </p:cNvSpPr>
          <p:nvPr>
            <p:ph idx="1"/>
          </p:nvPr>
        </p:nvSpPr>
        <p:spPr>
          <a:xfrm>
            <a:off x="1976718" y="3977630"/>
            <a:ext cx="9810728" cy="2006311"/>
          </a:xfrm>
        </p:spPr>
        <p:txBody>
          <a:bodyPr>
            <a:normAutofit/>
          </a:bodyPr>
          <a:lstStyle/>
          <a:p>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¿Se puede </a:t>
            </a:r>
            <a:r>
              <a:rPr lang="es-ES" sz="2000" dirty="0">
                <a:solidFill>
                  <a:srgbClr val="0070C0"/>
                </a:solidFill>
                <a:effectLst/>
                <a:latin typeface="Helvetica Neue" panose="02000503000000020004" pitchFamily="2" charset="0"/>
                <a:ea typeface="Calibri" panose="020F0502020204030204" pitchFamily="34" charset="0"/>
                <a:cs typeface="Times New Roman" panose="02020603050405020304" pitchFamily="18" charset="0"/>
              </a:rPr>
              <a:t>integrar</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 la RT con la inmunoterapia para disminuir el </a:t>
            </a:r>
            <a:r>
              <a:rPr lang="es-ES" sz="2000" dirty="0">
                <a:solidFill>
                  <a:srgbClr val="333333"/>
                </a:solidFill>
                <a:latin typeface="Helvetica Neue" panose="02000503000000020004" pitchFamily="2" charset="0"/>
                <a:ea typeface="Calibri" panose="020F0502020204030204" pitchFamily="34" charset="0"/>
                <a:cs typeface="Times New Roman" panose="02020603050405020304" pitchFamily="18" charset="0"/>
              </a:rPr>
              <a:t>riesgo de </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recaída sistémica en pacientes con cánceres de pulmón en estadios precoces? </a:t>
            </a:r>
          </a:p>
          <a:p>
            <a:pPr marL="0" indent="0">
              <a:buNone/>
            </a:pPr>
            <a:endPar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endParaRPr>
          </a:p>
          <a:p>
            <a:r>
              <a:rPr lang="es-ES" sz="2000" u="sng"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Se puede combinar de manera </a:t>
            </a:r>
            <a:r>
              <a:rPr lang="es-ES" sz="2000" dirty="0">
                <a:solidFill>
                  <a:srgbClr val="0070C0"/>
                </a:solidFill>
                <a:effectLst/>
                <a:latin typeface="Helvetica Neue" panose="02000503000000020004" pitchFamily="2" charset="0"/>
                <a:ea typeface="Calibri" panose="020F0502020204030204" pitchFamily="34" charset="0"/>
                <a:cs typeface="Times New Roman" panose="02020603050405020304" pitchFamily="18" charset="0"/>
              </a:rPr>
              <a:t>segura </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la RDT </a:t>
            </a:r>
            <a:r>
              <a:rPr lang="es-ES" sz="2000" dirty="0">
                <a:solidFill>
                  <a:srgbClr val="333333"/>
                </a:solidFill>
                <a:latin typeface="Helvetica Neue" panose="02000503000000020004" pitchFamily="2" charset="0"/>
                <a:ea typeface="Calibri" panose="020F0502020204030204" pitchFamily="34" charset="0"/>
                <a:cs typeface="Times New Roman" panose="02020603050405020304" pitchFamily="18" charset="0"/>
              </a:rPr>
              <a:t>con la </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inmunoterapia </a:t>
            </a:r>
            <a:r>
              <a:rPr lang="es-ES" sz="2000" dirty="0">
                <a:solidFill>
                  <a:srgbClr val="333333"/>
                </a:solidFill>
                <a:latin typeface="Helvetica Neue" panose="02000503000000020004" pitchFamily="2" charset="0"/>
                <a:ea typeface="Calibri" panose="020F0502020204030204" pitchFamily="34" charset="0"/>
                <a:cs typeface="Times New Roman" panose="02020603050405020304" pitchFamily="18" charset="0"/>
              </a:rPr>
              <a:t>y </a:t>
            </a:r>
            <a:r>
              <a:rPr lang="es-ES" sz="2000" dirty="0">
                <a:solidFill>
                  <a:srgbClr val="333333"/>
                </a:solidFill>
                <a:effectLst/>
                <a:latin typeface="Helvetica Neue" panose="02000503000000020004" pitchFamily="2" charset="0"/>
                <a:ea typeface="Calibri" panose="020F0502020204030204" pitchFamily="34" charset="0"/>
                <a:cs typeface="Times New Roman" panose="02020603050405020304" pitchFamily="18" charset="0"/>
              </a:rPr>
              <a:t>determinar una combinación sinérgica y secuenciada de forma adecuada</a:t>
            </a:r>
            <a:r>
              <a:rPr lang="es-ES" sz="2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A0CAD335-401E-8474-F014-F42A3C80E608}"/>
              </a:ext>
            </a:extLst>
          </p:cNvPr>
          <p:cNvSpPr txBox="1">
            <a:spLocks/>
          </p:cNvSpPr>
          <p:nvPr/>
        </p:nvSpPr>
        <p:spPr>
          <a:xfrm>
            <a:off x="1822769" y="68848"/>
            <a:ext cx="10515600" cy="998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solidFill>
                  <a:srgbClr val="4371C4"/>
                </a:solidFill>
              </a:rPr>
              <a:t>Radio-</a:t>
            </a:r>
            <a:r>
              <a:rPr lang="es-ES" sz="4000" dirty="0" err="1">
                <a:solidFill>
                  <a:srgbClr val="4371C4"/>
                </a:solidFill>
              </a:rPr>
              <a:t>inmuno</a:t>
            </a:r>
            <a:r>
              <a:rPr lang="es-ES" sz="4000" dirty="0">
                <a:solidFill>
                  <a:srgbClr val="4371C4"/>
                </a:solidFill>
              </a:rPr>
              <a:t> en </a:t>
            </a:r>
            <a:r>
              <a:rPr lang="es-ES" sz="4000" b="1" dirty="0">
                <a:solidFill>
                  <a:srgbClr val="4371C4"/>
                </a:solidFill>
              </a:rPr>
              <a:t>estadios precoces inoperables</a:t>
            </a:r>
          </a:p>
        </p:txBody>
      </p:sp>
      <p:pic>
        <p:nvPicPr>
          <p:cNvPr id="2050" name="Picture 2" descr="SBRT y Gating — Radioterapia HM">
            <a:extLst>
              <a:ext uri="{FF2B5EF4-FFF2-40B4-BE49-F238E27FC236}">
                <a16:creationId xmlns:a16="http://schemas.microsoft.com/office/drawing/2014/main" id="{E8736DAA-D7B1-0B95-342C-14A6BD5D0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357" y="1044405"/>
            <a:ext cx="3078799" cy="265383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A6DA4205-E932-4A94-312E-AAE87C719656}"/>
              </a:ext>
            </a:extLst>
          </p:cNvPr>
          <p:cNvSpPr txBox="1"/>
          <p:nvPr/>
        </p:nvSpPr>
        <p:spPr>
          <a:xfrm>
            <a:off x="7211205" y="1806222"/>
            <a:ext cx="5422669" cy="1015663"/>
          </a:xfrm>
          <a:prstGeom prst="rect">
            <a:avLst/>
          </a:prstGeom>
          <a:noFill/>
        </p:spPr>
        <p:txBody>
          <a:bodyPr wrap="square">
            <a:spAutoFit/>
          </a:bodyPr>
          <a:lstStyle/>
          <a:p>
            <a:r>
              <a:rPr lang="es-ES" sz="2000" dirty="0">
                <a:effectLst/>
                <a:latin typeface="Calibri" panose="020F0502020204030204" pitchFamily="34" charset="0"/>
                <a:ea typeface="Calibri" panose="020F0502020204030204" pitchFamily="34" charset="0"/>
                <a:cs typeface="Times New Roman" panose="02020603050405020304" pitchFamily="18" charset="0"/>
              </a:rPr>
              <a:t>SBRT </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LC ---- 90 %/5años</a:t>
            </a:r>
          </a:p>
          <a:p>
            <a:r>
              <a:rPr lang="es-ES" sz="2000" dirty="0">
                <a:highlight>
                  <a:srgbClr val="FFFF00"/>
                </a:highlight>
                <a:latin typeface="Calibri" panose="020F0502020204030204" pitchFamily="34" charset="0"/>
                <a:ea typeface="Calibri" panose="020F0502020204030204" pitchFamily="34" charset="0"/>
                <a:cs typeface="Times New Roman" panose="02020603050405020304" pitchFamily="18" charset="0"/>
              </a:rPr>
              <a:t>Riesgo de recurrencia </a:t>
            </a:r>
            <a:r>
              <a:rPr lang="es-ES" sz="2000" dirty="0">
                <a:effectLst/>
                <a:latin typeface="Calibri" panose="020F0502020204030204" pitchFamily="34" charset="0"/>
                <a:ea typeface="Calibri" panose="020F0502020204030204" pitchFamily="34" charset="0"/>
                <a:cs typeface="Times New Roman" panose="02020603050405020304" pitchFamily="18" charset="0"/>
              </a:rPr>
              <a:t> 26-60 %</a:t>
            </a:r>
            <a:endParaRPr lang="es-ES" sz="2000" dirty="0"/>
          </a:p>
        </p:txBody>
      </p:sp>
      <p:sp>
        <p:nvSpPr>
          <p:cNvPr id="10" name="CuadroTexto 9">
            <a:extLst>
              <a:ext uri="{FF2B5EF4-FFF2-40B4-BE49-F238E27FC236}">
                <a16:creationId xmlns:a16="http://schemas.microsoft.com/office/drawing/2014/main" id="{EDFB24D8-DEAD-4740-3810-2912B7A894EC}"/>
              </a:ext>
            </a:extLst>
          </p:cNvPr>
          <p:cNvSpPr txBox="1"/>
          <p:nvPr/>
        </p:nvSpPr>
        <p:spPr>
          <a:xfrm>
            <a:off x="1822769" y="6025335"/>
            <a:ext cx="10215282" cy="461665"/>
          </a:xfrm>
          <a:prstGeom prst="rect">
            <a:avLst/>
          </a:prstGeom>
          <a:noFill/>
        </p:spPr>
        <p:txBody>
          <a:bodyPr wrap="square">
            <a:spAutoFit/>
          </a:bodyPr>
          <a:lstStyle/>
          <a:p>
            <a:r>
              <a:rPr lang="es-ES" sz="1200" b="0" i="0" u="none" strike="noStrike" dirty="0" err="1">
                <a:solidFill>
                  <a:srgbClr val="2E2E2E"/>
                </a:solidFill>
                <a:effectLst/>
                <a:latin typeface="NexusSans"/>
              </a:rPr>
              <a:t>A</a:t>
            </a:r>
            <a:r>
              <a:rPr lang="es-ES" sz="1200" dirty="0" err="1">
                <a:solidFill>
                  <a:srgbClr val="2E2E2E"/>
                </a:solidFill>
                <a:latin typeface="NexusSans"/>
              </a:rPr>
              <a:t>.</a:t>
            </a:r>
            <a:r>
              <a:rPr lang="es-ES" sz="1200" b="0" i="0" u="none" strike="noStrike" dirty="0" err="1">
                <a:solidFill>
                  <a:srgbClr val="2E2E2E"/>
                </a:solidFill>
                <a:effectLst/>
                <a:latin typeface="NexusSans"/>
              </a:rPr>
              <a:t>Allehebi</a:t>
            </a:r>
            <a:r>
              <a:rPr lang="es-ES" sz="1200" b="0" i="0" u="none" strike="noStrike" dirty="0">
                <a:solidFill>
                  <a:srgbClr val="2E2E2E"/>
                </a:solidFill>
                <a:effectLst/>
                <a:latin typeface="NexusSans"/>
              </a:rPr>
              <a:t>, et al, </a:t>
            </a:r>
            <a:r>
              <a:rPr lang="es-ES" sz="1200" b="0" i="0" u="none" strike="noStrike" dirty="0">
                <a:solidFill>
                  <a:srgbClr val="505050"/>
                </a:solidFill>
                <a:effectLst/>
                <a:latin typeface="NexusSerif"/>
              </a:rPr>
              <a:t>Management </a:t>
            </a:r>
            <a:r>
              <a:rPr lang="es-ES" sz="1200" b="0" i="0" u="none" strike="noStrike" dirty="0" err="1">
                <a:solidFill>
                  <a:srgbClr val="505050"/>
                </a:solidFill>
                <a:effectLst/>
                <a:latin typeface="NexusSerif"/>
              </a:rPr>
              <a:t>of</a:t>
            </a:r>
            <a:r>
              <a:rPr lang="es-ES" sz="1200" b="0" i="0" u="none" strike="noStrike" dirty="0">
                <a:solidFill>
                  <a:srgbClr val="505050"/>
                </a:solidFill>
                <a:effectLst/>
                <a:latin typeface="NexusSerif"/>
              </a:rPr>
              <a:t> </a:t>
            </a:r>
            <a:r>
              <a:rPr lang="es-ES" sz="1200" b="0" i="0" u="none" strike="noStrike" dirty="0" err="1">
                <a:solidFill>
                  <a:srgbClr val="505050"/>
                </a:solidFill>
                <a:effectLst/>
                <a:latin typeface="NexusSerif"/>
              </a:rPr>
              <a:t>Early-Stage</a:t>
            </a:r>
            <a:r>
              <a:rPr lang="es-ES" sz="1200" b="0" i="0" u="none" strike="noStrike" dirty="0">
                <a:solidFill>
                  <a:srgbClr val="505050"/>
                </a:solidFill>
                <a:effectLst/>
                <a:latin typeface="NexusSerif"/>
              </a:rPr>
              <a:t> </a:t>
            </a:r>
            <a:r>
              <a:rPr lang="es-ES" sz="1200" b="0" i="0" u="none" strike="noStrike" dirty="0" err="1">
                <a:solidFill>
                  <a:srgbClr val="505050"/>
                </a:solidFill>
                <a:effectLst/>
                <a:latin typeface="NexusSerif"/>
              </a:rPr>
              <a:t>Resected</a:t>
            </a:r>
            <a:r>
              <a:rPr lang="es-ES" sz="1200" b="0" i="0" u="none" strike="noStrike" dirty="0">
                <a:solidFill>
                  <a:srgbClr val="505050"/>
                </a:solidFill>
                <a:effectLst/>
                <a:latin typeface="NexusSerif"/>
              </a:rPr>
              <a:t> Non-Small Cell Lung Cancer: </a:t>
            </a:r>
            <a:r>
              <a:rPr lang="es-ES" sz="1200" b="0" i="0" u="none" strike="noStrike" dirty="0" err="1">
                <a:solidFill>
                  <a:srgbClr val="505050"/>
                </a:solidFill>
                <a:effectLst/>
                <a:latin typeface="NexusSerif"/>
              </a:rPr>
              <a:t>Consensus</a:t>
            </a:r>
            <a:r>
              <a:rPr lang="es-ES" sz="1200" b="0" i="0" u="none" strike="noStrike" dirty="0">
                <a:solidFill>
                  <a:srgbClr val="505050"/>
                </a:solidFill>
                <a:effectLst/>
                <a:latin typeface="NexusSerif"/>
              </a:rPr>
              <a:t> </a:t>
            </a:r>
            <a:r>
              <a:rPr lang="es-ES" sz="1200" b="0" i="0" u="none" strike="noStrike" dirty="0" err="1">
                <a:solidFill>
                  <a:srgbClr val="505050"/>
                </a:solidFill>
                <a:effectLst/>
                <a:latin typeface="NexusSerif"/>
              </a:rPr>
              <a:t>Statement</a:t>
            </a:r>
            <a:r>
              <a:rPr lang="es-ES" sz="1200" b="0" i="0" u="none" strike="noStrike" dirty="0">
                <a:solidFill>
                  <a:srgbClr val="505050"/>
                </a:solidFill>
                <a:effectLst/>
                <a:latin typeface="NexusSerif"/>
              </a:rPr>
              <a:t> </a:t>
            </a:r>
            <a:r>
              <a:rPr lang="es-ES" sz="1200" b="0" i="0" u="none" strike="noStrike" dirty="0" err="1">
                <a:solidFill>
                  <a:srgbClr val="505050"/>
                </a:solidFill>
                <a:effectLst/>
                <a:latin typeface="NexusSerif"/>
              </a:rPr>
              <a:t>of</a:t>
            </a:r>
            <a:r>
              <a:rPr lang="es-ES" sz="1200" b="0" i="0" u="none" strike="noStrike" dirty="0">
                <a:solidFill>
                  <a:srgbClr val="505050"/>
                </a:solidFill>
                <a:effectLst/>
                <a:latin typeface="NexusSerif"/>
              </a:rPr>
              <a:t> </a:t>
            </a:r>
            <a:r>
              <a:rPr lang="es-ES" sz="1200" b="0" i="0" u="none" strike="noStrike" dirty="0" err="1">
                <a:solidFill>
                  <a:srgbClr val="505050"/>
                </a:solidFill>
                <a:effectLst/>
                <a:latin typeface="NexusSerif"/>
              </a:rPr>
              <a:t>the</a:t>
            </a:r>
            <a:r>
              <a:rPr lang="es-ES" sz="1200" b="0" i="0" u="none" strike="noStrike" dirty="0">
                <a:solidFill>
                  <a:srgbClr val="505050"/>
                </a:solidFill>
                <a:effectLst/>
                <a:latin typeface="NexusSerif"/>
              </a:rPr>
              <a:t> Lung cancer </a:t>
            </a:r>
            <a:r>
              <a:rPr lang="es-ES" sz="1200" b="0" i="0" u="none" strike="noStrike" dirty="0" err="1">
                <a:solidFill>
                  <a:srgbClr val="505050"/>
                </a:solidFill>
                <a:effectLst/>
                <a:latin typeface="NexusSerif"/>
              </a:rPr>
              <a:t>Consortium</a:t>
            </a:r>
            <a:r>
              <a:rPr lang="es-ES" sz="1200" dirty="0">
                <a:solidFill>
                  <a:srgbClr val="505050"/>
                </a:solidFill>
                <a:latin typeface="NexusSerif"/>
              </a:rPr>
              <a:t>, </a:t>
            </a:r>
            <a:r>
              <a:rPr lang="es-ES" sz="1200" dirty="0" err="1">
                <a:solidFill>
                  <a:srgbClr val="505050"/>
                </a:solidFill>
                <a:latin typeface="NexusSerif"/>
              </a:rPr>
              <a:t>Elservier</a:t>
            </a:r>
            <a:r>
              <a:rPr lang="es-ES" sz="1200" dirty="0">
                <a:solidFill>
                  <a:srgbClr val="505050"/>
                </a:solidFill>
                <a:latin typeface="NexusSerif"/>
              </a:rPr>
              <a:t> </a:t>
            </a:r>
            <a:r>
              <a:rPr lang="es-ES" sz="1200" dirty="0" err="1">
                <a:solidFill>
                  <a:srgbClr val="505050"/>
                </a:solidFill>
                <a:latin typeface="NexusSerif"/>
              </a:rPr>
              <a:t>February</a:t>
            </a:r>
            <a:r>
              <a:rPr lang="es-ES" sz="1200" dirty="0">
                <a:solidFill>
                  <a:srgbClr val="505050"/>
                </a:solidFill>
                <a:latin typeface="NexusSerif"/>
              </a:rPr>
              <a:t> 2022, </a:t>
            </a:r>
            <a:r>
              <a:rPr lang="es-ES" sz="1200" dirty="0" err="1">
                <a:solidFill>
                  <a:srgbClr val="505050"/>
                </a:solidFill>
                <a:latin typeface="NexusSerif"/>
              </a:rPr>
              <a:t>vol</a:t>
            </a:r>
            <a:r>
              <a:rPr lang="es-ES" sz="1200" dirty="0">
                <a:solidFill>
                  <a:srgbClr val="505050"/>
                </a:solidFill>
                <a:latin typeface="NexusSerif"/>
              </a:rPr>
              <a:t> 31. Internet, </a:t>
            </a:r>
            <a:r>
              <a:rPr lang="es-ES" sz="1200" b="0" i="0" u="none" strike="noStrike" dirty="0">
                <a:solidFill>
                  <a:srgbClr val="0C7DBB"/>
                </a:solidFill>
                <a:effectLst/>
                <a:latin typeface="NexusSans"/>
                <a:hlinkClick r:id="rId4" tooltip="Persistent link using digital object identifier"/>
              </a:rPr>
              <a:t>doi.org/10.1016/j.ctarc.2022.100538</a:t>
            </a:r>
            <a:r>
              <a:rPr lang="es-ES" sz="1200" dirty="0">
                <a:solidFill>
                  <a:srgbClr val="505050"/>
                </a:solidFill>
                <a:latin typeface="NexusSerif"/>
              </a:rPr>
              <a:t> </a:t>
            </a:r>
            <a:r>
              <a:rPr lang="es-ES" sz="1200" b="0" i="0" u="none" strike="noStrike" dirty="0">
                <a:solidFill>
                  <a:srgbClr val="2E2E2E"/>
                </a:solidFill>
                <a:effectLst/>
                <a:latin typeface="NexusSans"/>
              </a:rPr>
              <a:t> </a:t>
            </a:r>
          </a:p>
        </p:txBody>
      </p:sp>
    </p:spTree>
    <p:extLst>
      <p:ext uri="{BB962C8B-B14F-4D97-AF65-F5344CB8AC3E}">
        <p14:creationId xmlns:p14="http://schemas.microsoft.com/office/powerpoint/2010/main" val="1136768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295FB9-7CBB-B6DF-8786-CBD6085875FB}"/>
              </a:ext>
            </a:extLst>
          </p:cNvPr>
          <p:cNvSpPr>
            <a:spLocks noGrp="1"/>
          </p:cNvSpPr>
          <p:nvPr>
            <p:ph type="title"/>
          </p:nvPr>
        </p:nvSpPr>
        <p:spPr>
          <a:xfrm>
            <a:off x="1853144" y="92157"/>
            <a:ext cx="10515600" cy="998161"/>
          </a:xfrm>
        </p:spPr>
        <p:txBody>
          <a:bodyPr>
            <a:normAutofit/>
          </a:bodyPr>
          <a:lstStyle/>
          <a:p>
            <a:r>
              <a:rPr lang="es-ES" sz="4000" dirty="0">
                <a:solidFill>
                  <a:schemeClr val="accent1"/>
                </a:solidFill>
                <a:latin typeface="Trebuchet MS" panose="020B0703020202090204" pitchFamily="34" charset="0"/>
              </a:rPr>
              <a:t>Radio-</a:t>
            </a:r>
            <a:r>
              <a:rPr lang="es-ES" sz="4000" dirty="0" err="1">
                <a:solidFill>
                  <a:schemeClr val="accent1"/>
                </a:solidFill>
                <a:latin typeface="Trebuchet MS" panose="020B0703020202090204" pitchFamily="34" charset="0"/>
              </a:rPr>
              <a:t>inmuno</a:t>
            </a:r>
            <a:r>
              <a:rPr lang="es-ES" sz="4000" dirty="0">
                <a:solidFill>
                  <a:schemeClr val="accent1"/>
                </a:solidFill>
                <a:latin typeface="Trebuchet MS" panose="020B0703020202090204" pitchFamily="34" charset="0"/>
              </a:rPr>
              <a:t> en </a:t>
            </a:r>
            <a:r>
              <a:rPr lang="es-ES" sz="4000" b="1" dirty="0">
                <a:solidFill>
                  <a:schemeClr val="accent1"/>
                </a:solidFill>
                <a:latin typeface="Trebuchet MS" panose="020B0703020202090204" pitchFamily="34" charset="0"/>
              </a:rPr>
              <a:t>estadios precoces</a:t>
            </a:r>
            <a:endParaRPr lang="es-ES" sz="4000" dirty="0">
              <a:solidFill>
                <a:schemeClr val="accent1"/>
              </a:solidFill>
              <a:latin typeface="Trebuchet MS" panose="020B0703020202090204" pitchFamily="34" charset="0"/>
            </a:endParaRPr>
          </a:p>
        </p:txBody>
      </p:sp>
      <p:sp>
        <p:nvSpPr>
          <p:cNvPr id="3" name="Marcador de contenido 2">
            <a:extLst>
              <a:ext uri="{FF2B5EF4-FFF2-40B4-BE49-F238E27FC236}">
                <a16:creationId xmlns:a16="http://schemas.microsoft.com/office/drawing/2014/main" id="{F7DE107F-5CC0-96ED-C8B3-77FD8452444A}"/>
              </a:ext>
            </a:extLst>
          </p:cNvPr>
          <p:cNvSpPr>
            <a:spLocks noGrp="1"/>
          </p:cNvSpPr>
          <p:nvPr>
            <p:ph idx="1"/>
          </p:nvPr>
        </p:nvSpPr>
        <p:spPr>
          <a:xfrm>
            <a:off x="2164307" y="3894028"/>
            <a:ext cx="9212906" cy="2404487"/>
          </a:xfrm>
        </p:spPr>
        <p:txBody>
          <a:bodyPr>
            <a:normAutofit/>
          </a:bodyPr>
          <a:lstStyle/>
          <a:p>
            <a:pPr marL="0" indent="0">
              <a:buNone/>
            </a:pPr>
            <a:r>
              <a:rPr lang="es-ES" sz="2000" dirty="0"/>
              <a:t>Fase II 60 </a:t>
            </a:r>
            <a:r>
              <a:rPr lang="es-ES" sz="2000" dirty="0" err="1"/>
              <a:t>Pts</a:t>
            </a:r>
            <a:r>
              <a:rPr lang="es-ES" sz="2000" dirty="0"/>
              <a:t>, </a:t>
            </a:r>
            <a:r>
              <a:rPr lang="es-ES" sz="2000" dirty="0" err="1"/>
              <a:t>unicéntrico</a:t>
            </a:r>
            <a:r>
              <a:rPr lang="es-ES" sz="2000" dirty="0"/>
              <a:t>, aleatorizado.(EI-IIIA operables) RPM(&lt;10% </a:t>
            </a:r>
            <a:r>
              <a:rPr lang="es-ES" sz="2000" dirty="0" err="1"/>
              <a:t>cel</a:t>
            </a:r>
            <a:r>
              <a:rPr lang="es-ES" sz="2000" dirty="0"/>
              <a:t> tumorales)</a:t>
            </a:r>
          </a:p>
          <a:p>
            <a:pPr marL="0" indent="0">
              <a:buNone/>
            </a:pPr>
            <a:r>
              <a:rPr lang="es-ES" sz="2000" b="1" dirty="0">
                <a:solidFill>
                  <a:schemeClr val="accent1"/>
                </a:solidFill>
              </a:rPr>
              <a:t>A: </a:t>
            </a:r>
            <a:r>
              <a:rPr lang="es-ES" sz="2000" b="1" dirty="0" err="1">
                <a:solidFill>
                  <a:schemeClr val="accent1"/>
                </a:solidFill>
              </a:rPr>
              <a:t>Durva</a:t>
            </a:r>
            <a:r>
              <a:rPr lang="es-ES" sz="2000" b="1" dirty="0">
                <a:solidFill>
                  <a:schemeClr val="accent1"/>
                </a:solidFill>
              </a:rPr>
              <a:t> (2 ciclos) ------ cirugía</a:t>
            </a:r>
          </a:p>
          <a:p>
            <a:pPr marL="0" indent="0">
              <a:buNone/>
            </a:pPr>
            <a:r>
              <a:rPr lang="es-ES" sz="2000" b="1" dirty="0">
                <a:solidFill>
                  <a:schemeClr val="accent1"/>
                </a:solidFill>
              </a:rPr>
              <a:t>B: </a:t>
            </a:r>
            <a:r>
              <a:rPr lang="es-ES" sz="2000" b="1" dirty="0" err="1">
                <a:solidFill>
                  <a:schemeClr val="accent1"/>
                </a:solidFill>
              </a:rPr>
              <a:t>Durva</a:t>
            </a:r>
            <a:r>
              <a:rPr lang="es-ES" sz="2000" b="1" dirty="0">
                <a:solidFill>
                  <a:schemeClr val="accent1"/>
                </a:solidFill>
              </a:rPr>
              <a:t> + SBRT 24Gy </a:t>
            </a:r>
            <a:r>
              <a:rPr lang="es-ES" sz="2000" b="1" dirty="0">
                <a:solidFill>
                  <a:schemeClr val="accent1"/>
                </a:solidFill>
                <a:latin typeface="BlinkMacSystemFont"/>
              </a:rPr>
              <a:t>en </a:t>
            </a:r>
            <a:r>
              <a:rPr lang="es-ES" sz="2000" b="1" i="0" u="none" strike="noStrike" dirty="0">
                <a:solidFill>
                  <a:schemeClr val="accent1"/>
                </a:solidFill>
                <a:effectLst/>
                <a:latin typeface="BlinkMacSystemFont"/>
              </a:rPr>
              <a:t>3 fracciones/diario(mismo día 1ª ciclo)</a:t>
            </a:r>
            <a:r>
              <a:rPr lang="es-ES" sz="2000" b="1" dirty="0">
                <a:solidFill>
                  <a:schemeClr val="accent1"/>
                </a:solidFill>
              </a:rPr>
              <a:t> ---- cirugía.</a:t>
            </a:r>
          </a:p>
          <a:p>
            <a:r>
              <a:rPr lang="es-ES" sz="2000" dirty="0"/>
              <a:t>Grupo “B</a:t>
            </a:r>
            <a:r>
              <a:rPr lang="es-ES" sz="2000" b="1" dirty="0"/>
              <a:t>” &gt;</a:t>
            </a:r>
            <a:r>
              <a:rPr lang="es-ES" sz="2000" dirty="0"/>
              <a:t> </a:t>
            </a:r>
            <a:r>
              <a:rPr lang="es-ES" sz="2000" b="1" u="sng" dirty="0"/>
              <a:t>Respuesta patológica mayor </a:t>
            </a:r>
            <a:r>
              <a:rPr lang="es-ES" sz="2000" dirty="0"/>
              <a:t>p&lt;0∙0001 (</a:t>
            </a:r>
            <a:r>
              <a:rPr lang="es-ES" sz="2000" b="1" dirty="0">
                <a:solidFill>
                  <a:srgbClr val="FF0000"/>
                </a:solidFill>
              </a:rPr>
              <a:t>RPM 53% vs 6,7%)</a:t>
            </a:r>
          </a:p>
          <a:p>
            <a:r>
              <a:rPr lang="es-ES" sz="2000" dirty="0" err="1"/>
              <a:t>Ef</a:t>
            </a:r>
            <a:r>
              <a:rPr lang="es-ES" sz="2000" dirty="0"/>
              <a:t> 2ª Grado 3-4, grupo A 17% (hiponatremia) vs grupo B 20% (</a:t>
            </a:r>
            <a:r>
              <a:rPr lang="es-ES" sz="2000" dirty="0" err="1"/>
              <a:t>hiperlipasemia</a:t>
            </a:r>
            <a:r>
              <a:rPr lang="es-ES" sz="2000" dirty="0"/>
              <a:t>) </a:t>
            </a: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9955" b="17051"/>
          <a:stretch/>
        </p:blipFill>
        <p:spPr>
          <a:xfrm rot="20832045">
            <a:off x="10274976" y="5766066"/>
            <a:ext cx="1640364" cy="929817"/>
          </a:xfrm>
          <a:prstGeom prst="rect">
            <a:avLst/>
          </a:prstGeom>
        </p:spPr>
      </p:pic>
      <p:pic>
        <p:nvPicPr>
          <p:cNvPr id="6" name="Imagen 5">
            <a:extLst>
              <a:ext uri="{FF2B5EF4-FFF2-40B4-BE49-F238E27FC236}">
                <a16:creationId xmlns:a16="http://schemas.microsoft.com/office/drawing/2014/main" id="{9ED01BC9-0BCC-3EAA-0FEC-DEC9BFB5ECC8}"/>
              </a:ext>
            </a:extLst>
          </p:cNvPr>
          <p:cNvPicPr>
            <a:picLocks noChangeAspect="1"/>
          </p:cNvPicPr>
          <p:nvPr/>
        </p:nvPicPr>
        <p:blipFill>
          <a:blip r:embed="rId4"/>
          <a:stretch>
            <a:fillRect/>
          </a:stretch>
        </p:blipFill>
        <p:spPr>
          <a:xfrm>
            <a:off x="2164307" y="1303587"/>
            <a:ext cx="7302500" cy="2235200"/>
          </a:xfrm>
          <a:prstGeom prst="rect">
            <a:avLst/>
          </a:prstGeom>
        </p:spPr>
      </p:pic>
    </p:spTree>
    <p:extLst>
      <p:ext uri="{BB962C8B-B14F-4D97-AF65-F5344CB8AC3E}">
        <p14:creationId xmlns:p14="http://schemas.microsoft.com/office/powerpoint/2010/main" val="352324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B1CA7E-07A7-ECEF-DA88-B9579D0C408C}"/>
              </a:ext>
            </a:extLst>
          </p:cNvPr>
          <p:cNvPicPr>
            <a:picLocks noChangeAspect="1"/>
          </p:cNvPicPr>
          <p:nvPr/>
        </p:nvPicPr>
        <p:blipFill>
          <a:blip r:embed="rId2"/>
          <a:stretch>
            <a:fillRect/>
          </a:stretch>
        </p:blipFill>
        <p:spPr>
          <a:xfrm>
            <a:off x="1821455" y="512284"/>
            <a:ext cx="9998419" cy="5624111"/>
          </a:xfrm>
          <a:prstGeom prst="rect">
            <a:avLst/>
          </a:prstGeom>
        </p:spPr>
      </p:pic>
    </p:spTree>
    <p:extLst>
      <p:ext uri="{BB962C8B-B14F-4D97-AF65-F5344CB8AC3E}">
        <p14:creationId xmlns:p14="http://schemas.microsoft.com/office/powerpoint/2010/main" val="2892276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802B65-7A69-9F78-AE4A-B697665C1CF7}"/>
              </a:ext>
            </a:extLst>
          </p:cNvPr>
          <p:cNvSpPr>
            <a:spLocks noGrp="1"/>
          </p:cNvSpPr>
          <p:nvPr>
            <p:ph idx="1"/>
          </p:nvPr>
        </p:nvSpPr>
        <p:spPr>
          <a:xfrm>
            <a:off x="1976718" y="4134892"/>
            <a:ext cx="7045271" cy="2312808"/>
          </a:xfrm>
        </p:spPr>
        <p:txBody>
          <a:bodyPr>
            <a:normAutofit fontScale="62500" lnSpcReduction="20000"/>
          </a:bodyPr>
          <a:lstStyle/>
          <a:p>
            <a:r>
              <a:rPr lang="es-ES" b="1" i="0" u="none" strike="noStrike" dirty="0">
                <a:solidFill>
                  <a:srgbClr val="505050"/>
                </a:solidFill>
                <a:effectLst/>
              </a:rPr>
              <a:t>156 participantes </a:t>
            </a:r>
            <a:r>
              <a:rPr lang="es-ES" b="0" i="0" u="none" strike="noStrike" dirty="0">
                <a:solidFill>
                  <a:srgbClr val="505050"/>
                </a:solidFill>
                <a:effectLst/>
              </a:rPr>
              <a:t>(Tres centros)</a:t>
            </a:r>
          </a:p>
          <a:p>
            <a:r>
              <a:rPr lang="es-ES" b="0" i="0" u="none" strike="noStrike" dirty="0">
                <a:solidFill>
                  <a:srgbClr val="505050"/>
                </a:solidFill>
                <a:effectLst/>
              </a:rPr>
              <a:t> Mediana de seguimiento </a:t>
            </a:r>
            <a:r>
              <a:rPr lang="es-ES" b="1" i="0" u="none" strike="noStrike" dirty="0">
                <a:solidFill>
                  <a:srgbClr val="505050"/>
                </a:solidFill>
                <a:effectLst/>
              </a:rPr>
              <a:t>33 meses</a:t>
            </a:r>
          </a:p>
          <a:p>
            <a:r>
              <a:rPr lang="es-ES" dirty="0">
                <a:solidFill>
                  <a:srgbClr val="505050"/>
                </a:solidFill>
              </a:rPr>
              <a:t>SLE</a:t>
            </a:r>
            <a:r>
              <a:rPr lang="es-ES" b="0" i="0" u="none" strike="noStrike" dirty="0">
                <a:solidFill>
                  <a:srgbClr val="505050"/>
                </a:solidFill>
                <a:effectLst/>
              </a:rPr>
              <a:t> a 4 años </a:t>
            </a:r>
            <a:r>
              <a:rPr lang="es-ES" b="0" i="0" u="none" strike="noStrike" dirty="0">
                <a:solidFill>
                  <a:srgbClr val="505050"/>
                </a:solidFill>
                <a:effectLst/>
                <a:highlight>
                  <a:srgbClr val="FFFF00"/>
                </a:highlight>
              </a:rPr>
              <a:t>del 53 % con SABR solo frente 77 %  </a:t>
            </a:r>
            <a:r>
              <a:rPr lang="es-ES" b="0" i="0" u="none" strike="noStrike" dirty="0" err="1">
                <a:solidFill>
                  <a:srgbClr val="505050"/>
                </a:solidFill>
                <a:effectLst/>
                <a:highlight>
                  <a:srgbClr val="FFFF00"/>
                </a:highlight>
              </a:rPr>
              <a:t>with</a:t>
            </a:r>
            <a:r>
              <a:rPr lang="es-ES" b="0" i="0" u="none" strike="noStrike" dirty="0">
                <a:solidFill>
                  <a:srgbClr val="505050"/>
                </a:solidFill>
                <a:effectLst/>
                <a:highlight>
                  <a:srgbClr val="FFFF00"/>
                </a:highlight>
              </a:rPr>
              <a:t> I-SABR</a:t>
            </a:r>
            <a:r>
              <a:rPr lang="es-ES" b="0" i="0" u="none" strike="noStrike" dirty="0">
                <a:solidFill>
                  <a:srgbClr val="505050"/>
                </a:solidFill>
                <a:effectLst/>
              </a:rPr>
              <a:t>. </a:t>
            </a:r>
            <a:r>
              <a:rPr lang="es-ES" b="0" i="0" u="none" strike="noStrike" dirty="0">
                <a:solidFill>
                  <a:srgbClr val="505050"/>
                </a:solidFill>
                <a:effectLst/>
                <a:highlight>
                  <a:srgbClr val="FFFF00"/>
                </a:highlight>
              </a:rPr>
              <a:t>p=0·0056</a:t>
            </a:r>
          </a:p>
          <a:p>
            <a:r>
              <a:rPr lang="es-ES" b="0" i="0" u="none" strike="noStrike" dirty="0">
                <a:solidFill>
                  <a:srgbClr val="505050"/>
                </a:solidFill>
                <a:effectLst/>
              </a:rPr>
              <a:t>No hubo eventos adversos de grado 3 o superiores asociados con SABR. </a:t>
            </a:r>
          </a:p>
          <a:p>
            <a:r>
              <a:rPr lang="es-ES" b="0" i="0" u="none" strike="noStrike" dirty="0">
                <a:solidFill>
                  <a:srgbClr val="505050"/>
                </a:solidFill>
                <a:effectLst/>
              </a:rPr>
              <a:t>En el grupo I-SABR, </a:t>
            </a:r>
            <a:r>
              <a:rPr lang="es-ES" b="1" i="0" u="none" strike="noStrike" dirty="0">
                <a:solidFill>
                  <a:srgbClr val="505050"/>
                </a:solidFill>
                <a:effectLst/>
              </a:rPr>
              <a:t>ninguno</a:t>
            </a:r>
            <a:r>
              <a:rPr lang="es-ES" b="0" i="0" u="none" strike="noStrike" dirty="0">
                <a:solidFill>
                  <a:srgbClr val="505050"/>
                </a:solidFill>
                <a:effectLst/>
              </a:rPr>
              <a:t> tuvo neumonitis de grado 3 o toxicidad de grado 4 o superior.</a:t>
            </a:r>
            <a:endParaRPr lang="es-ES" b="1" dirty="0"/>
          </a:p>
        </p:txBody>
      </p:sp>
      <p:pic>
        <p:nvPicPr>
          <p:cNvPr id="4" name="Imagen 3">
            <a:extLst>
              <a:ext uri="{FF2B5EF4-FFF2-40B4-BE49-F238E27FC236}">
                <a16:creationId xmlns:a16="http://schemas.microsoft.com/office/drawing/2014/main" id="{F3ACF34C-1019-CE3B-E177-7D567BF895EB}"/>
              </a:ext>
            </a:extLst>
          </p:cNvPr>
          <p:cNvPicPr>
            <a:picLocks noChangeAspect="1"/>
          </p:cNvPicPr>
          <p:nvPr/>
        </p:nvPicPr>
        <p:blipFill>
          <a:blip r:embed="rId2"/>
          <a:stretch>
            <a:fillRect/>
          </a:stretch>
        </p:blipFill>
        <p:spPr>
          <a:xfrm>
            <a:off x="1976718" y="1566704"/>
            <a:ext cx="6663590" cy="2266418"/>
          </a:xfrm>
          <a:prstGeom prst="rect">
            <a:avLst/>
          </a:prstGeom>
        </p:spPr>
      </p:pic>
      <p:sp>
        <p:nvSpPr>
          <p:cNvPr id="5" name="Título 1">
            <a:extLst>
              <a:ext uri="{FF2B5EF4-FFF2-40B4-BE49-F238E27FC236}">
                <a16:creationId xmlns:a16="http://schemas.microsoft.com/office/drawing/2014/main" id="{E92023C3-1F46-804B-0FBC-DD25E233E610}"/>
              </a:ext>
            </a:extLst>
          </p:cNvPr>
          <p:cNvSpPr>
            <a:spLocks noGrp="1"/>
          </p:cNvSpPr>
          <p:nvPr>
            <p:ph type="title"/>
          </p:nvPr>
        </p:nvSpPr>
        <p:spPr>
          <a:xfrm>
            <a:off x="1819835" y="297891"/>
            <a:ext cx="10269071" cy="818216"/>
          </a:xfrm>
        </p:spPr>
        <p:txBody>
          <a:bodyPr>
            <a:normAutofit/>
          </a:bodyPr>
          <a:lstStyle/>
          <a:p>
            <a:r>
              <a:rPr lang="es-ES" sz="3300" dirty="0">
                <a:solidFill>
                  <a:schemeClr val="accent1"/>
                </a:solidFill>
                <a:latin typeface="Trebuchet MS" panose="020B0703020202090204" pitchFamily="34" charset="0"/>
              </a:rPr>
              <a:t>Radio-</a:t>
            </a:r>
            <a:r>
              <a:rPr lang="es-ES" sz="3300" dirty="0" err="1">
                <a:solidFill>
                  <a:schemeClr val="accent1"/>
                </a:solidFill>
                <a:latin typeface="Trebuchet MS" panose="020B0703020202090204" pitchFamily="34" charset="0"/>
              </a:rPr>
              <a:t>inmuno</a:t>
            </a:r>
            <a:r>
              <a:rPr lang="es-ES" sz="3300" dirty="0">
                <a:solidFill>
                  <a:schemeClr val="accent1"/>
                </a:solidFill>
                <a:latin typeface="Trebuchet MS" panose="020B0703020202090204" pitchFamily="34" charset="0"/>
              </a:rPr>
              <a:t> en </a:t>
            </a:r>
            <a:r>
              <a:rPr lang="es-ES" sz="3300" b="1" dirty="0">
                <a:solidFill>
                  <a:schemeClr val="accent1"/>
                </a:solidFill>
                <a:latin typeface="Trebuchet MS" panose="020B0703020202090204" pitchFamily="34" charset="0"/>
              </a:rPr>
              <a:t>estadios precoces</a:t>
            </a:r>
            <a:endParaRPr lang="es-ES" sz="3300" dirty="0">
              <a:solidFill>
                <a:schemeClr val="accent1"/>
              </a:solidFill>
              <a:latin typeface="Trebuchet MS" panose="020B0703020202090204" pitchFamily="34" charset="0"/>
            </a:endParaRPr>
          </a:p>
        </p:txBody>
      </p:sp>
      <p:sp>
        <p:nvSpPr>
          <p:cNvPr id="7" name="CuadroTexto 6">
            <a:extLst>
              <a:ext uri="{FF2B5EF4-FFF2-40B4-BE49-F238E27FC236}">
                <a16:creationId xmlns:a16="http://schemas.microsoft.com/office/drawing/2014/main" id="{104A0984-62A7-5232-D5D2-0397EC0DDE49}"/>
              </a:ext>
            </a:extLst>
          </p:cNvPr>
          <p:cNvSpPr txBox="1"/>
          <p:nvPr/>
        </p:nvSpPr>
        <p:spPr>
          <a:xfrm>
            <a:off x="8640308" y="1566704"/>
            <a:ext cx="3310174" cy="1995418"/>
          </a:xfrm>
          <a:prstGeom prst="rect">
            <a:avLst/>
          </a:prstGeom>
          <a:noFill/>
        </p:spPr>
        <p:txBody>
          <a:bodyPr wrap="square">
            <a:spAutoFit/>
          </a:bodyPr>
          <a:lstStyle/>
          <a:p>
            <a:pPr marL="285750" indent="-285750">
              <a:buFont typeface="Arial" panose="020B0604020202020204" pitchFamily="34" charset="0"/>
              <a:buChar char="•"/>
            </a:pPr>
            <a:r>
              <a:rPr lang="es-ES" sz="1600" dirty="0"/>
              <a:t>A</a:t>
            </a:r>
            <a:r>
              <a:rPr lang="es-ES" sz="1600" b="0" i="0" u="none" strike="noStrike" dirty="0">
                <a:effectLst/>
              </a:rPr>
              <a:t>signados al azar(1-1) </a:t>
            </a:r>
          </a:p>
          <a:p>
            <a:pPr marL="285750" indent="-285750">
              <a:buFont typeface="Arial" panose="020B0604020202020204" pitchFamily="34" charset="0"/>
              <a:buChar char="•"/>
            </a:pPr>
            <a:endParaRPr lang="es-ES" sz="1600" kern="12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kern="1200" dirty="0">
                <a:effectLst/>
                <a:ea typeface="Calibri" panose="020F0502020204030204" pitchFamily="34" charset="0"/>
                <a:cs typeface="Times New Roman" panose="02020603050405020304" pitchFamily="18" charset="0"/>
              </a:rPr>
              <a:t>A: Only SBRT 1-2 weeks.</a:t>
            </a:r>
            <a:endParaRPr lang="es-ES" sz="1600" dirty="0">
              <a:effectLst/>
              <a:ea typeface="Calibri" panose="020F0502020204030204" pitchFamily="34" charset="0"/>
              <a:cs typeface="Times New Roman" panose="02020603050405020304" pitchFamily="18" charset="0"/>
            </a:endParaRPr>
          </a:p>
          <a:p>
            <a:pPr marL="285750" indent="-285750">
              <a:spcBef>
                <a:spcPts val="1370"/>
              </a:spcBef>
              <a:spcAft>
                <a:spcPts val="1370"/>
              </a:spcAft>
              <a:buFont typeface="Arial" panose="020B0604020202020204" pitchFamily="34" charset="0"/>
              <a:buChar char="•"/>
            </a:pPr>
            <a:r>
              <a:rPr lang="en-US" sz="1600" kern="1200" dirty="0">
                <a:effectLst/>
                <a:ea typeface="Calibri" panose="020F0502020204030204" pitchFamily="34" charset="0"/>
                <a:cs typeface="Times New Roman" panose="02020603050405020304" pitchFamily="18" charset="0"/>
              </a:rPr>
              <a:t>B: SBRT (1-2we plus NIVO 36 </a:t>
            </a:r>
            <a:r>
              <a:rPr lang="en-US" sz="1600" kern="1200" dirty="0" err="1">
                <a:effectLst/>
                <a:ea typeface="Calibri" panose="020F0502020204030204" pitchFamily="34" charset="0"/>
                <a:cs typeface="Times New Roman" panose="02020603050405020304" pitchFamily="18" charset="0"/>
              </a:rPr>
              <a:t>hr</a:t>
            </a:r>
            <a:r>
              <a:rPr lang="en-US" sz="1600" kern="1200" dirty="0">
                <a:effectLst/>
                <a:ea typeface="Calibri" panose="020F0502020204030204" pitchFamily="34" charset="0"/>
                <a:cs typeface="Times New Roman" panose="02020603050405020304" pitchFamily="18" charset="0"/>
              </a:rPr>
              <a:t> before or after </a:t>
            </a:r>
            <a:r>
              <a:rPr lang="en-US" sz="1600" kern="1200" dirty="0">
                <a:effectLst/>
                <a:ea typeface="Times New Roman" panose="02020603050405020304" pitchFamily="18" charset="0"/>
                <a:cs typeface="Calibri" panose="020F0502020204030204" pitchFamily="34" charset="0"/>
              </a:rPr>
              <a:t>the first fraction of SBRT). </a:t>
            </a:r>
            <a:r>
              <a:rPr lang="es-ES" sz="1600" b="0" i="0" u="none" strike="noStrike" dirty="0" err="1">
                <a:effectLst/>
              </a:rPr>
              <a:t>Cycles</a:t>
            </a:r>
            <a:r>
              <a:rPr lang="es-ES" sz="1600" b="0" i="0" u="none" strike="noStrike" dirty="0">
                <a:effectLst/>
              </a:rPr>
              <a:t> </a:t>
            </a:r>
            <a:r>
              <a:rPr lang="es-ES" sz="1600" b="0" i="0" u="none" strike="noStrike" dirty="0" err="1">
                <a:effectLst/>
              </a:rPr>
              <a:t>with</a:t>
            </a:r>
            <a:r>
              <a:rPr lang="es-ES" sz="1600" b="0" i="0" u="none" strike="noStrike" dirty="0">
                <a:effectLst/>
              </a:rPr>
              <a:t> </a:t>
            </a:r>
            <a:r>
              <a:rPr lang="es-ES" sz="1600" b="0" i="0" u="none" strike="noStrike" dirty="0" err="1">
                <a:effectLst/>
              </a:rPr>
              <a:t>nivolumab</a:t>
            </a:r>
            <a:r>
              <a:rPr lang="es-ES" sz="1600" b="0" i="0" u="none" strike="noStrike" dirty="0">
                <a:effectLst/>
              </a:rPr>
              <a:t> c/4 </a:t>
            </a:r>
            <a:r>
              <a:rPr lang="es-ES" sz="1600" b="0" i="0" u="none" strike="noStrike" dirty="0" err="1">
                <a:effectLst/>
              </a:rPr>
              <a:t>we</a:t>
            </a:r>
            <a:r>
              <a:rPr lang="es-ES" sz="1600" b="0" i="0" u="none" strike="noStrike" dirty="0">
                <a:effectLst/>
              </a:rPr>
              <a:t> </a:t>
            </a:r>
            <a:r>
              <a:rPr lang="es-ES" sz="1600" b="0" i="0" u="none" strike="noStrike" dirty="0" err="1">
                <a:effectLst/>
              </a:rPr>
              <a:t>for</a:t>
            </a:r>
            <a:r>
              <a:rPr lang="es-ES" sz="1600" b="0" i="0" u="none" strike="noStrike" dirty="0">
                <a:effectLst/>
              </a:rPr>
              <a:t> up </a:t>
            </a:r>
            <a:r>
              <a:rPr lang="es-ES" sz="1600" b="0" i="0" u="none" strike="noStrike" dirty="0" err="1">
                <a:effectLst/>
              </a:rPr>
              <a:t>to</a:t>
            </a:r>
            <a:r>
              <a:rPr lang="es-ES" sz="1600" b="0" i="0" u="none" strike="noStrike" dirty="0">
                <a:effectLst/>
              </a:rPr>
              <a:t> 12</a:t>
            </a:r>
            <a:endParaRPr lang="en-US" sz="1600" kern="1200" dirty="0">
              <a:effectLst/>
              <a:ea typeface="Times New Roman" panose="02020603050405020304" pitchFamily="18" charset="0"/>
              <a:cs typeface="Calibri" panose="020F0502020204030204" pitchFamily="34" charset="0"/>
            </a:endParaRPr>
          </a:p>
        </p:txBody>
      </p:sp>
      <p:sp>
        <p:nvSpPr>
          <p:cNvPr id="6" name="CuadroTexto 5">
            <a:extLst>
              <a:ext uri="{FF2B5EF4-FFF2-40B4-BE49-F238E27FC236}">
                <a16:creationId xmlns:a16="http://schemas.microsoft.com/office/drawing/2014/main" id="{F5526D41-B84D-64AE-7D77-1E688242C021}"/>
              </a:ext>
            </a:extLst>
          </p:cNvPr>
          <p:cNvSpPr txBox="1"/>
          <p:nvPr/>
        </p:nvSpPr>
        <p:spPr>
          <a:xfrm>
            <a:off x="10040471" y="6143197"/>
            <a:ext cx="2764624" cy="369332"/>
          </a:xfrm>
          <a:prstGeom prst="rect">
            <a:avLst/>
          </a:prstGeom>
          <a:noFill/>
        </p:spPr>
        <p:txBody>
          <a:bodyPr wrap="square">
            <a:spAutoFit/>
          </a:bodyPr>
          <a:lstStyle/>
          <a:p>
            <a:r>
              <a:rPr lang="en-US" sz="1800" kern="1200" dirty="0">
                <a:effectLst/>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NCT03110978</a:t>
            </a:r>
            <a:endParaRPr lang="es-E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649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D4AAA-C8E0-07F6-F41F-9D05100E0DF3}"/>
              </a:ext>
            </a:extLst>
          </p:cNvPr>
          <p:cNvSpPr>
            <a:spLocks noGrp="1"/>
          </p:cNvSpPr>
          <p:nvPr>
            <p:ph type="title"/>
          </p:nvPr>
        </p:nvSpPr>
        <p:spPr/>
        <p:txBody>
          <a:bodyPr/>
          <a:lstStyle/>
          <a:p>
            <a:endParaRPr lang="es-ES"/>
          </a:p>
        </p:txBody>
      </p:sp>
      <p:pic>
        <p:nvPicPr>
          <p:cNvPr id="4" name="Imagen 3">
            <a:extLst>
              <a:ext uri="{FF2B5EF4-FFF2-40B4-BE49-F238E27FC236}">
                <a16:creationId xmlns:a16="http://schemas.microsoft.com/office/drawing/2014/main" id="{6869FDED-E425-B640-C80F-38EC01704CAE}"/>
              </a:ext>
            </a:extLst>
          </p:cNvPr>
          <p:cNvPicPr>
            <a:picLocks noChangeAspect="1"/>
          </p:cNvPicPr>
          <p:nvPr/>
        </p:nvPicPr>
        <p:blipFill>
          <a:blip r:embed="rId2"/>
          <a:stretch>
            <a:fillRect/>
          </a:stretch>
        </p:blipFill>
        <p:spPr>
          <a:xfrm>
            <a:off x="1838993" y="365125"/>
            <a:ext cx="9514807" cy="6196099"/>
          </a:xfrm>
          <a:prstGeom prst="rect">
            <a:avLst/>
          </a:prstGeom>
        </p:spPr>
      </p:pic>
      <p:sp>
        <p:nvSpPr>
          <p:cNvPr id="5" name="Título 1">
            <a:extLst>
              <a:ext uri="{FF2B5EF4-FFF2-40B4-BE49-F238E27FC236}">
                <a16:creationId xmlns:a16="http://schemas.microsoft.com/office/drawing/2014/main" id="{7862F84C-9DA8-73C1-DF78-8B4366982BCC}"/>
              </a:ext>
            </a:extLst>
          </p:cNvPr>
          <p:cNvSpPr txBox="1">
            <a:spLocks/>
          </p:cNvSpPr>
          <p:nvPr/>
        </p:nvSpPr>
        <p:spPr>
          <a:xfrm>
            <a:off x="8682957" y="6159500"/>
            <a:ext cx="3191543" cy="3365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200" dirty="0">
                <a:solidFill>
                  <a:schemeClr val="accent1"/>
                </a:solidFill>
              </a:rPr>
              <a:t>Radio-</a:t>
            </a:r>
            <a:r>
              <a:rPr lang="es-ES" sz="1200" dirty="0" err="1">
                <a:solidFill>
                  <a:schemeClr val="accent1"/>
                </a:solidFill>
              </a:rPr>
              <a:t>inmuno</a:t>
            </a:r>
            <a:r>
              <a:rPr lang="es-ES" sz="1200" dirty="0">
                <a:solidFill>
                  <a:schemeClr val="accent1"/>
                </a:solidFill>
              </a:rPr>
              <a:t> en </a:t>
            </a:r>
            <a:r>
              <a:rPr lang="es-ES" sz="1200" b="1" dirty="0">
                <a:solidFill>
                  <a:schemeClr val="accent1"/>
                </a:solidFill>
              </a:rPr>
              <a:t>estadios precoces, en marcha…</a:t>
            </a:r>
            <a:endParaRPr lang="es-ES" sz="1200" dirty="0">
              <a:solidFill>
                <a:schemeClr val="accent1"/>
              </a:solidFill>
            </a:endParaRPr>
          </a:p>
        </p:txBody>
      </p:sp>
    </p:spTree>
    <p:extLst>
      <p:ext uri="{BB962C8B-B14F-4D97-AF65-F5344CB8AC3E}">
        <p14:creationId xmlns:p14="http://schemas.microsoft.com/office/powerpoint/2010/main" val="2200767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493244C-E8F5-D877-F808-30358C910A7B}"/>
              </a:ext>
            </a:extLst>
          </p:cNvPr>
          <p:cNvPicPr>
            <a:picLocks noGrp="1" noChangeAspect="1"/>
          </p:cNvPicPr>
          <p:nvPr>
            <p:ph idx="1"/>
          </p:nvPr>
        </p:nvPicPr>
        <p:blipFill>
          <a:blip r:embed="rId3"/>
          <a:stretch>
            <a:fillRect/>
          </a:stretch>
        </p:blipFill>
        <p:spPr>
          <a:xfrm>
            <a:off x="1819835" y="297891"/>
            <a:ext cx="9610165" cy="2453100"/>
          </a:xfrm>
          <a:prstGeom prst="rect">
            <a:avLst/>
          </a:prstGeom>
        </p:spPr>
      </p:pic>
      <p:pic>
        <p:nvPicPr>
          <p:cNvPr id="12" name="Imagen 11">
            <a:extLst>
              <a:ext uri="{FF2B5EF4-FFF2-40B4-BE49-F238E27FC236}">
                <a16:creationId xmlns:a16="http://schemas.microsoft.com/office/drawing/2014/main" id="{07E65D10-D322-7BF6-44A8-1A9F457FBC21}"/>
              </a:ext>
            </a:extLst>
          </p:cNvPr>
          <p:cNvPicPr>
            <a:picLocks noChangeAspect="1"/>
          </p:cNvPicPr>
          <p:nvPr/>
        </p:nvPicPr>
        <p:blipFill>
          <a:blip r:embed="rId4"/>
          <a:stretch>
            <a:fillRect/>
          </a:stretch>
        </p:blipFill>
        <p:spPr>
          <a:xfrm>
            <a:off x="7429500" y="1524441"/>
            <a:ext cx="4000500" cy="4876800"/>
          </a:xfrm>
          <a:prstGeom prst="rect">
            <a:avLst/>
          </a:prstGeom>
        </p:spPr>
      </p:pic>
      <p:sp>
        <p:nvSpPr>
          <p:cNvPr id="17" name="CuadroTexto 16">
            <a:extLst>
              <a:ext uri="{FF2B5EF4-FFF2-40B4-BE49-F238E27FC236}">
                <a16:creationId xmlns:a16="http://schemas.microsoft.com/office/drawing/2014/main" id="{FA8086DA-0BA7-2FE7-E751-B771F86FE4BA}"/>
              </a:ext>
            </a:extLst>
          </p:cNvPr>
          <p:cNvSpPr txBox="1"/>
          <p:nvPr/>
        </p:nvSpPr>
        <p:spPr>
          <a:xfrm>
            <a:off x="2362200" y="5218120"/>
            <a:ext cx="5067300" cy="923330"/>
          </a:xfrm>
          <a:prstGeom prst="rect">
            <a:avLst/>
          </a:prstGeom>
          <a:noFill/>
        </p:spPr>
        <p:txBody>
          <a:bodyPr wrap="square" rtlCol="0">
            <a:spAutoFit/>
          </a:bodyPr>
          <a:lstStyle/>
          <a:p>
            <a:r>
              <a:rPr lang="es-ES" b="1" i="0" u="none" strike="noStrike" dirty="0" err="1">
                <a:solidFill>
                  <a:srgbClr val="3C4242"/>
                </a:solidFill>
                <a:effectLst/>
                <a:latin typeface="Helvetica Neue" panose="02000503000000020004" pitchFamily="2" charset="0"/>
              </a:rPr>
              <a:t>Durva</a:t>
            </a:r>
            <a:r>
              <a:rPr lang="es-ES" b="1" i="0" u="none" strike="noStrike" dirty="0">
                <a:solidFill>
                  <a:srgbClr val="3C4242"/>
                </a:solidFill>
                <a:effectLst/>
                <a:latin typeface="Helvetica Neue" panose="02000503000000020004" pitchFamily="2" charset="0"/>
              </a:rPr>
              <a:t> ​(n=264) vs placebo ​(n=266)</a:t>
            </a:r>
          </a:p>
          <a:p>
            <a:r>
              <a:rPr lang="es-ES" dirty="0"/>
              <a:t>Toxicidad misma en ambos brazos 24,3% vs 24,2%</a:t>
            </a:r>
          </a:p>
          <a:p>
            <a:r>
              <a:rPr lang="es-ES" dirty="0"/>
              <a:t>Neumonitis 38 % vs 30%</a:t>
            </a:r>
          </a:p>
        </p:txBody>
      </p:sp>
      <p:cxnSp>
        <p:nvCxnSpPr>
          <p:cNvPr id="19" name="Conector recto 18">
            <a:extLst>
              <a:ext uri="{FF2B5EF4-FFF2-40B4-BE49-F238E27FC236}">
                <a16:creationId xmlns:a16="http://schemas.microsoft.com/office/drawing/2014/main" id="{08F82539-4F38-CBE1-41C1-2331CD565ACC}"/>
              </a:ext>
            </a:extLst>
          </p:cNvPr>
          <p:cNvCxnSpPr>
            <a:cxnSpLocks/>
          </p:cNvCxnSpPr>
          <p:nvPr/>
        </p:nvCxnSpPr>
        <p:spPr>
          <a:xfrm>
            <a:off x="5600700" y="1107849"/>
            <a:ext cx="5219700" cy="0"/>
          </a:xfrm>
          <a:prstGeom prst="line">
            <a:avLst/>
          </a:prstGeom>
          <a:ln w="57150">
            <a:solidFill>
              <a:srgbClr val="4371C4"/>
            </a:solidFill>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BA1E390D-F517-3F59-8A39-4D80F072776A}"/>
              </a:ext>
            </a:extLst>
          </p:cNvPr>
          <p:cNvSpPr txBox="1"/>
          <p:nvPr/>
        </p:nvSpPr>
        <p:spPr>
          <a:xfrm>
            <a:off x="1998632" y="1855624"/>
            <a:ext cx="6096000" cy="369332"/>
          </a:xfrm>
          <a:prstGeom prst="rect">
            <a:avLst/>
          </a:prstGeom>
          <a:noFill/>
        </p:spPr>
        <p:txBody>
          <a:bodyPr wrap="square">
            <a:spAutoFit/>
          </a:bodyPr>
          <a:lstStyle/>
          <a:p>
            <a:r>
              <a:rPr lang="es-ES" b="1" dirty="0">
                <a:solidFill>
                  <a:srgbClr val="2C80B6"/>
                </a:solidFill>
              </a:rPr>
              <a:t>ADRIATIC</a:t>
            </a:r>
            <a:r>
              <a:rPr lang="es-ES" dirty="0"/>
              <a:t> Consolidación </a:t>
            </a:r>
            <a:r>
              <a:rPr lang="es-ES" dirty="0" err="1"/>
              <a:t>durvalumab</a:t>
            </a:r>
            <a:r>
              <a:rPr lang="es-ES" dirty="0"/>
              <a:t> posterior a RDT+QT</a:t>
            </a:r>
          </a:p>
        </p:txBody>
      </p:sp>
      <p:sp>
        <p:nvSpPr>
          <p:cNvPr id="24" name="Rectángulo 23">
            <a:extLst>
              <a:ext uri="{FF2B5EF4-FFF2-40B4-BE49-F238E27FC236}">
                <a16:creationId xmlns:a16="http://schemas.microsoft.com/office/drawing/2014/main" id="{5971822D-7DCE-8E91-5338-564C96F30BDF}"/>
              </a:ext>
            </a:extLst>
          </p:cNvPr>
          <p:cNvSpPr/>
          <p:nvPr/>
        </p:nvSpPr>
        <p:spPr>
          <a:xfrm>
            <a:off x="7429500" y="3091543"/>
            <a:ext cx="4000500" cy="94342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FCC66B94-359D-C3FE-E780-B5AFF2B5BF43}"/>
              </a:ext>
            </a:extLst>
          </p:cNvPr>
          <p:cNvSpPr/>
          <p:nvPr/>
        </p:nvSpPr>
        <p:spPr>
          <a:xfrm>
            <a:off x="7429500" y="5218120"/>
            <a:ext cx="4000500" cy="94342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1E473792-EB33-EB59-0D34-2BDB364BD61C}"/>
              </a:ext>
            </a:extLst>
          </p:cNvPr>
          <p:cNvPicPr>
            <a:picLocks noChangeAspect="1"/>
          </p:cNvPicPr>
          <p:nvPr/>
        </p:nvPicPr>
        <p:blipFill>
          <a:blip r:embed="rId5"/>
          <a:stretch>
            <a:fillRect/>
          </a:stretch>
        </p:blipFill>
        <p:spPr>
          <a:xfrm>
            <a:off x="2878778" y="2510033"/>
            <a:ext cx="4514997" cy="2338606"/>
          </a:xfrm>
          <a:prstGeom prst="rect">
            <a:avLst/>
          </a:prstGeom>
        </p:spPr>
      </p:pic>
    </p:spTree>
    <p:extLst>
      <p:ext uri="{BB962C8B-B14F-4D97-AF65-F5344CB8AC3E}">
        <p14:creationId xmlns:p14="http://schemas.microsoft.com/office/powerpoint/2010/main" val="174509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6EDFBA-F103-503B-9FA0-D469E6E7A690}"/>
              </a:ext>
            </a:extLst>
          </p:cNvPr>
          <p:cNvSpPr>
            <a:spLocks noGrp="1"/>
          </p:cNvSpPr>
          <p:nvPr>
            <p:ph type="body" sz="quarter" idx="10"/>
          </p:nvPr>
        </p:nvSpPr>
        <p:spPr>
          <a:xfrm>
            <a:off x="2228915" y="423641"/>
            <a:ext cx="10175676" cy="576064"/>
          </a:xfrm>
        </p:spPr>
        <p:txBody>
          <a:bodyPr/>
          <a:lstStyle/>
          <a:p>
            <a:r>
              <a:rPr lang="es-ES" dirty="0"/>
              <a:t>ADRIATIC Consolidación </a:t>
            </a:r>
            <a:r>
              <a:rPr lang="es-ES" dirty="0" err="1"/>
              <a:t>durvalumab</a:t>
            </a:r>
            <a:r>
              <a:rPr lang="es-ES" dirty="0"/>
              <a:t> posterior a RDT+QT</a:t>
            </a:r>
          </a:p>
          <a:p>
            <a:endParaRPr lang="es-ES" sz="2400" dirty="0"/>
          </a:p>
        </p:txBody>
      </p:sp>
      <p:pic>
        <p:nvPicPr>
          <p:cNvPr id="5" name="Imagen 4">
            <a:extLst>
              <a:ext uri="{FF2B5EF4-FFF2-40B4-BE49-F238E27FC236}">
                <a16:creationId xmlns:a16="http://schemas.microsoft.com/office/drawing/2014/main" id="{B52764F8-8CB0-ADB0-CC98-1BD79F018BA1}"/>
              </a:ext>
            </a:extLst>
          </p:cNvPr>
          <p:cNvPicPr>
            <a:picLocks noChangeAspect="1"/>
          </p:cNvPicPr>
          <p:nvPr/>
        </p:nvPicPr>
        <p:blipFill>
          <a:blip r:embed="rId2"/>
          <a:stretch>
            <a:fillRect/>
          </a:stretch>
        </p:blipFill>
        <p:spPr>
          <a:xfrm>
            <a:off x="1779497" y="1612446"/>
            <a:ext cx="4906738" cy="2493386"/>
          </a:xfrm>
          <a:prstGeom prst="rect">
            <a:avLst/>
          </a:prstGeom>
        </p:spPr>
      </p:pic>
      <p:pic>
        <p:nvPicPr>
          <p:cNvPr id="6" name="Imagen 5">
            <a:extLst>
              <a:ext uri="{FF2B5EF4-FFF2-40B4-BE49-F238E27FC236}">
                <a16:creationId xmlns:a16="http://schemas.microsoft.com/office/drawing/2014/main" id="{8CE7209F-3E1E-41B2-BAD7-F56F1546D52B}"/>
              </a:ext>
            </a:extLst>
          </p:cNvPr>
          <p:cNvPicPr>
            <a:picLocks noChangeAspect="1"/>
          </p:cNvPicPr>
          <p:nvPr/>
        </p:nvPicPr>
        <p:blipFill>
          <a:blip r:embed="rId3"/>
          <a:stretch>
            <a:fillRect/>
          </a:stretch>
        </p:blipFill>
        <p:spPr>
          <a:xfrm>
            <a:off x="6584576" y="1561385"/>
            <a:ext cx="5213447" cy="2493387"/>
          </a:xfrm>
          <a:prstGeom prst="rect">
            <a:avLst/>
          </a:prstGeom>
        </p:spPr>
      </p:pic>
      <p:pic>
        <p:nvPicPr>
          <p:cNvPr id="7" name="Imagen 6">
            <a:extLst>
              <a:ext uri="{FF2B5EF4-FFF2-40B4-BE49-F238E27FC236}">
                <a16:creationId xmlns:a16="http://schemas.microsoft.com/office/drawing/2014/main" id="{91136BE6-1534-78B5-B868-2F82C7059D4A}"/>
              </a:ext>
            </a:extLst>
          </p:cNvPr>
          <p:cNvPicPr>
            <a:picLocks noChangeAspect="1"/>
          </p:cNvPicPr>
          <p:nvPr/>
        </p:nvPicPr>
        <p:blipFill>
          <a:blip r:embed="rId4"/>
          <a:stretch>
            <a:fillRect/>
          </a:stretch>
        </p:blipFill>
        <p:spPr>
          <a:xfrm>
            <a:off x="2228915" y="4165073"/>
            <a:ext cx="5769431" cy="2265786"/>
          </a:xfrm>
          <a:prstGeom prst="rect">
            <a:avLst/>
          </a:prstGeom>
        </p:spPr>
      </p:pic>
    </p:spTree>
    <p:extLst>
      <p:ext uri="{BB962C8B-B14F-4D97-AF65-F5344CB8AC3E}">
        <p14:creationId xmlns:p14="http://schemas.microsoft.com/office/powerpoint/2010/main" val="118252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FF40A5-43AC-22DD-ECB3-58339EB5B9E0}"/>
              </a:ext>
            </a:extLst>
          </p:cNvPr>
          <p:cNvPicPr>
            <a:picLocks noChangeAspect="1"/>
          </p:cNvPicPr>
          <p:nvPr/>
        </p:nvPicPr>
        <p:blipFill>
          <a:blip r:embed="rId2"/>
          <a:stretch>
            <a:fillRect/>
          </a:stretch>
        </p:blipFill>
        <p:spPr>
          <a:xfrm>
            <a:off x="4795058" y="3156773"/>
            <a:ext cx="6673688" cy="3307367"/>
          </a:xfrm>
          <a:prstGeom prst="rect">
            <a:avLst/>
          </a:prstGeom>
        </p:spPr>
      </p:pic>
      <p:sp>
        <p:nvSpPr>
          <p:cNvPr id="5" name="Marcador de texto 1">
            <a:extLst>
              <a:ext uri="{FF2B5EF4-FFF2-40B4-BE49-F238E27FC236}">
                <a16:creationId xmlns:a16="http://schemas.microsoft.com/office/drawing/2014/main" id="{DACC17FC-F06E-4620-A190-6DBB49F58A7D}"/>
              </a:ext>
            </a:extLst>
          </p:cNvPr>
          <p:cNvSpPr txBox="1">
            <a:spLocks/>
          </p:cNvSpPr>
          <p:nvPr/>
        </p:nvSpPr>
        <p:spPr>
          <a:xfrm>
            <a:off x="2010434" y="561621"/>
            <a:ext cx="9615057" cy="119339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400" b="1" dirty="0">
                <a:solidFill>
                  <a:srgbClr val="0070C0"/>
                </a:solidFill>
                <a:latin typeface="Trebuchet MS" panose="020B0703020202090204" pitchFamily="34" charset="0"/>
              </a:rPr>
              <a:t>Estadios potencialmente resecables </a:t>
            </a:r>
            <a:endParaRPr lang="es-ES" sz="4400" dirty="0">
              <a:solidFill>
                <a:srgbClr val="0070C0"/>
              </a:solidFill>
              <a:latin typeface="Trebuchet MS" panose="020B0703020202090204" pitchFamily="34" charset="0"/>
            </a:endParaRPr>
          </a:p>
        </p:txBody>
      </p:sp>
    </p:spTree>
    <p:extLst>
      <p:ext uri="{BB962C8B-B14F-4D97-AF65-F5344CB8AC3E}">
        <p14:creationId xmlns:p14="http://schemas.microsoft.com/office/powerpoint/2010/main" val="419453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056608E2-121D-0073-7293-199FE4F6B569}"/>
              </a:ext>
            </a:extLst>
          </p:cNvPr>
          <p:cNvSpPr txBox="1">
            <a:spLocks/>
          </p:cNvSpPr>
          <p:nvPr/>
        </p:nvSpPr>
        <p:spPr>
          <a:xfrm>
            <a:off x="1828090" y="107374"/>
            <a:ext cx="9615057" cy="119339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300" b="1" dirty="0">
                <a:solidFill>
                  <a:srgbClr val="0070C0"/>
                </a:solidFill>
                <a:latin typeface="Trebuchet MS" panose="020B0703020202090204" pitchFamily="34" charset="0"/>
              </a:rPr>
              <a:t>Estadios Potencialmente resecable </a:t>
            </a:r>
            <a:endParaRPr lang="es-ES" sz="3300" dirty="0">
              <a:solidFill>
                <a:srgbClr val="0070C0"/>
              </a:solidFill>
              <a:latin typeface="Trebuchet MS" panose="020B0703020202090204" pitchFamily="34" charset="0"/>
            </a:endParaRPr>
          </a:p>
        </p:txBody>
      </p:sp>
      <p:pic>
        <p:nvPicPr>
          <p:cNvPr id="8" name="Imagen 7">
            <a:extLst>
              <a:ext uri="{FF2B5EF4-FFF2-40B4-BE49-F238E27FC236}">
                <a16:creationId xmlns:a16="http://schemas.microsoft.com/office/drawing/2014/main" id="{8F4FAE31-05BA-6051-408F-D5CA6612C8A5}"/>
              </a:ext>
            </a:extLst>
          </p:cNvPr>
          <p:cNvPicPr>
            <a:picLocks noChangeAspect="1"/>
          </p:cNvPicPr>
          <p:nvPr/>
        </p:nvPicPr>
        <p:blipFill>
          <a:blip r:embed="rId3"/>
          <a:stretch>
            <a:fillRect/>
          </a:stretch>
        </p:blipFill>
        <p:spPr>
          <a:xfrm>
            <a:off x="6551301" y="1047438"/>
            <a:ext cx="5264418" cy="1267685"/>
          </a:xfrm>
          <a:prstGeom prst="rect">
            <a:avLst/>
          </a:prstGeom>
        </p:spPr>
      </p:pic>
      <p:pic>
        <p:nvPicPr>
          <p:cNvPr id="9" name="Imagen 8">
            <a:extLst>
              <a:ext uri="{FF2B5EF4-FFF2-40B4-BE49-F238E27FC236}">
                <a16:creationId xmlns:a16="http://schemas.microsoft.com/office/drawing/2014/main" id="{ECB42A1A-BDBE-1832-B124-655D92122D3C}"/>
              </a:ext>
            </a:extLst>
          </p:cNvPr>
          <p:cNvPicPr>
            <a:picLocks noChangeAspect="1"/>
          </p:cNvPicPr>
          <p:nvPr/>
        </p:nvPicPr>
        <p:blipFill>
          <a:blip r:embed="rId4"/>
          <a:stretch>
            <a:fillRect/>
          </a:stretch>
        </p:blipFill>
        <p:spPr>
          <a:xfrm>
            <a:off x="1828090" y="1123086"/>
            <a:ext cx="4412265" cy="1193392"/>
          </a:xfrm>
          <a:prstGeom prst="rect">
            <a:avLst/>
          </a:prstGeom>
        </p:spPr>
      </p:pic>
      <p:pic>
        <p:nvPicPr>
          <p:cNvPr id="39" name="Imagen 38">
            <a:extLst>
              <a:ext uri="{FF2B5EF4-FFF2-40B4-BE49-F238E27FC236}">
                <a16:creationId xmlns:a16="http://schemas.microsoft.com/office/drawing/2014/main" id="{EEE97F34-CD05-062D-4679-F76F5BBF2D1C}"/>
              </a:ext>
            </a:extLst>
          </p:cNvPr>
          <p:cNvPicPr>
            <a:picLocks noChangeAspect="1"/>
          </p:cNvPicPr>
          <p:nvPr/>
        </p:nvPicPr>
        <p:blipFill>
          <a:blip r:embed="rId5"/>
          <a:stretch>
            <a:fillRect/>
          </a:stretch>
        </p:blipFill>
        <p:spPr>
          <a:xfrm>
            <a:off x="1868531" y="2949773"/>
            <a:ext cx="3716906" cy="2155628"/>
          </a:xfrm>
          <a:prstGeom prst="rect">
            <a:avLst/>
          </a:prstGeom>
        </p:spPr>
      </p:pic>
      <p:pic>
        <p:nvPicPr>
          <p:cNvPr id="40" name="Imagen 39">
            <a:extLst>
              <a:ext uri="{FF2B5EF4-FFF2-40B4-BE49-F238E27FC236}">
                <a16:creationId xmlns:a16="http://schemas.microsoft.com/office/drawing/2014/main" id="{0591E687-3EFB-DA04-2BF9-D4E63F82FEBD}"/>
              </a:ext>
            </a:extLst>
          </p:cNvPr>
          <p:cNvPicPr>
            <a:picLocks noChangeAspect="1"/>
          </p:cNvPicPr>
          <p:nvPr/>
        </p:nvPicPr>
        <p:blipFill>
          <a:blip r:embed="rId6"/>
          <a:stretch>
            <a:fillRect/>
          </a:stretch>
        </p:blipFill>
        <p:spPr>
          <a:xfrm>
            <a:off x="5792126" y="2992316"/>
            <a:ext cx="5928380" cy="3433520"/>
          </a:xfrm>
          <a:prstGeom prst="rect">
            <a:avLst/>
          </a:prstGeom>
        </p:spPr>
      </p:pic>
      <p:sp>
        <p:nvSpPr>
          <p:cNvPr id="42" name="CuadroTexto 41">
            <a:extLst>
              <a:ext uri="{FF2B5EF4-FFF2-40B4-BE49-F238E27FC236}">
                <a16:creationId xmlns:a16="http://schemas.microsoft.com/office/drawing/2014/main" id="{C9984D50-754A-140B-C2BB-7561FDAA7EDA}"/>
              </a:ext>
            </a:extLst>
          </p:cNvPr>
          <p:cNvSpPr txBox="1"/>
          <p:nvPr/>
        </p:nvSpPr>
        <p:spPr>
          <a:xfrm>
            <a:off x="1979747" y="6425836"/>
            <a:ext cx="9895669" cy="246221"/>
          </a:xfrm>
          <a:prstGeom prst="rect">
            <a:avLst/>
          </a:prstGeom>
          <a:noFill/>
        </p:spPr>
        <p:txBody>
          <a:bodyPr wrap="square">
            <a:spAutoFit/>
          </a:bodyPr>
          <a:lstStyle/>
          <a:p>
            <a:r>
              <a:rPr lang="es-ES" sz="1000" i="0" strike="noStrike" dirty="0">
                <a:effectLst/>
                <a:hlinkClick r:id="rId7" tooltip="Correspondence information about the author I. Houda">
                  <a:extLst>
                    <a:ext uri="{A12FA001-AC4F-418D-AE19-62706E023703}">
                      <ahyp:hlinkClr xmlns:ahyp="http://schemas.microsoft.com/office/drawing/2018/hyperlinkcolor" val="tx"/>
                    </a:ext>
                  </a:extLst>
                </a:hlinkClick>
              </a:rPr>
              <a:t>I. Houda</a:t>
            </a:r>
            <a:r>
              <a:rPr lang="es-ES" sz="1000" dirty="0"/>
              <a:t>, et al, </a:t>
            </a:r>
            <a:r>
              <a:rPr lang="es-ES" sz="1000" i="0" strike="noStrike" dirty="0">
                <a:effectLst/>
              </a:rPr>
              <a:t>OA06.03 </a:t>
            </a:r>
            <a:r>
              <a:rPr lang="es-ES" sz="1000" i="0" strike="noStrike" dirty="0" err="1">
                <a:effectLst/>
              </a:rPr>
              <a:t>An</a:t>
            </a:r>
            <a:r>
              <a:rPr lang="es-ES" sz="1000" i="0" strike="noStrike" dirty="0">
                <a:effectLst/>
              </a:rPr>
              <a:t> International EORTC </a:t>
            </a:r>
            <a:r>
              <a:rPr lang="es-ES" sz="1000" i="0" strike="noStrike" dirty="0" err="1">
                <a:effectLst/>
              </a:rPr>
              <a:t>Survey</a:t>
            </a:r>
            <a:r>
              <a:rPr lang="es-ES" sz="1000" i="0" strike="noStrike" dirty="0">
                <a:effectLst/>
              </a:rPr>
              <a:t> </a:t>
            </a:r>
            <a:r>
              <a:rPr lang="es-ES" sz="1000" i="0" strike="noStrike" dirty="0" err="1">
                <a:effectLst/>
              </a:rPr>
              <a:t>on</a:t>
            </a:r>
            <a:r>
              <a:rPr lang="es-ES" sz="1000" i="0" strike="noStrike" dirty="0">
                <a:effectLst/>
              </a:rPr>
              <a:t> </a:t>
            </a:r>
            <a:r>
              <a:rPr lang="es-ES" sz="1000" i="0" strike="noStrike" dirty="0" err="1">
                <a:effectLst/>
              </a:rPr>
              <a:t>Resectability</a:t>
            </a:r>
            <a:r>
              <a:rPr lang="es-ES" sz="1000" i="0" strike="noStrike" dirty="0">
                <a:effectLst/>
              </a:rPr>
              <a:t> </a:t>
            </a:r>
            <a:r>
              <a:rPr lang="es-ES" sz="1000" i="0" strike="noStrike" dirty="0" err="1">
                <a:effectLst/>
              </a:rPr>
              <a:t>of</a:t>
            </a:r>
            <a:r>
              <a:rPr lang="es-ES" sz="1000" i="0" strike="noStrike" dirty="0">
                <a:effectLst/>
              </a:rPr>
              <a:t> </a:t>
            </a:r>
            <a:r>
              <a:rPr lang="es-ES" sz="1000" i="0" strike="noStrike" dirty="0" err="1">
                <a:effectLst/>
              </a:rPr>
              <a:t>Stage</a:t>
            </a:r>
            <a:r>
              <a:rPr lang="es-ES" sz="1000" i="0" strike="noStrike" dirty="0">
                <a:effectLst/>
              </a:rPr>
              <a:t> III Non-</a:t>
            </a:r>
            <a:r>
              <a:rPr lang="es-ES" sz="1000" i="0" strike="noStrike" dirty="0" err="1">
                <a:effectLst/>
              </a:rPr>
              <a:t>small</a:t>
            </a:r>
            <a:r>
              <a:rPr lang="es-ES" sz="1000" i="0" strike="noStrike" dirty="0">
                <a:effectLst/>
              </a:rPr>
              <a:t> Cell Lung Cancer. S55-S56, </a:t>
            </a:r>
            <a:r>
              <a:rPr lang="es-ES" sz="1000" i="0" strike="noStrike" dirty="0" err="1">
                <a:effectLst/>
              </a:rPr>
              <a:t>november</a:t>
            </a:r>
            <a:r>
              <a:rPr lang="es-ES" sz="1000" i="0" strike="noStrike" dirty="0">
                <a:effectLst/>
              </a:rPr>
              <a:t> 2023. </a:t>
            </a:r>
            <a:r>
              <a:rPr lang="es-ES" sz="1000" i="0" strike="noStrike" dirty="0" err="1">
                <a:effectLst/>
              </a:rPr>
              <a:t>DOI:</a:t>
            </a:r>
            <a:r>
              <a:rPr lang="es-ES" sz="1000" i="0" strike="noStrike" dirty="0" err="1">
                <a:effectLst/>
                <a:hlinkClick r:id="rId8">
                  <a:extLst>
                    <a:ext uri="{A12FA001-AC4F-418D-AE19-62706E023703}">
                      <ahyp:hlinkClr xmlns:ahyp="http://schemas.microsoft.com/office/drawing/2018/hyperlinkcolor" val="tx"/>
                    </a:ext>
                  </a:extLst>
                </a:hlinkClick>
              </a:rPr>
              <a:t>https</a:t>
            </a:r>
            <a:r>
              <a:rPr lang="es-ES" sz="1000" i="0" strike="noStrike" dirty="0">
                <a:effectLst/>
                <a:hlinkClick r:id="rId8">
                  <a:extLst>
                    <a:ext uri="{A12FA001-AC4F-418D-AE19-62706E023703}">
                      <ahyp:hlinkClr xmlns:ahyp="http://schemas.microsoft.com/office/drawing/2018/hyperlinkcolor" val="tx"/>
                    </a:ext>
                  </a:extLst>
                </a:hlinkClick>
              </a:rPr>
              <a:t>://doi.org/10.1016/j.jtho.2023.09.044</a:t>
            </a:r>
            <a:endParaRPr lang="es-ES" sz="1000" i="0" strike="noStrike" dirty="0">
              <a:effectLst/>
            </a:endParaRPr>
          </a:p>
        </p:txBody>
      </p:sp>
      <p:sp>
        <p:nvSpPr>
          <p:cNvPr id="44" name="CuadroTexto 43">
            <a:extLst>
              <a:ext uri="{FF2B5EF4-FFF2-40B4-BE49-F238E27FC236}">
                <a16:creationId xmlns:a16="http://schemas.microsoft.com/office/drawing/2014/main" id="{A1149DCB-7642-F267-A559-CEA269302E75}"/>
              </a:ext>
            </a:extLst>
          </p:cNvPr>
          <p:cNvSpPr txBox="1"/>
          <p:nvPr/>
        </p:nvSpPr>
        <p:spPr>
          <a:xfrm>
            <a:off x="5842862" y="2555093"/>
            <a:ext cx="5371368" cy="461665"/>
          </a:xfrm>
          <a:prstGeom prst="rect">
            <a:avLst/>
          </a:prstGeom>
          <a:noFill/>
        </p:spPr>
        <p:txBody>
          <a:bodyPr wrap="square" rtlCol="0">
            <a:spAutoFit/>
          </a:bodyPr>
          <a:lstStyle/>
          <a:p>
            <a:r>
              <a:rPr lang="es-ES" sz="1200" b="1" dirty="0">
                <a:solidFill>
                  <a:schemeClr val="accent1"/>
                </a:solidFill>
                <a:latin typeface="Trebuchet MS" panose="020B0703020202090204" pitchFamily="34" charset="0"/>
              </a:rPr>
              <a:t>CONSENSO DELPHI EORTC: </a:t>
            </a:r>
            <a:r>
              <a:rPr lang="es-ES" sz="1200" dirty="0"/>
              <a:t>Encuesta a 558 especialistas, cirujanos torácicos, O. Radioterapia, O. médica,(75% de acuerdo)</a:t>
            </a:r>
          </a:p>
        </p:txBody>
      </p:sp>
    </p:spTree>
    <p:extLst>
      <p:ext uri="{BB962C8B-B14F-4D97-AF65-F5344CB8AC3E}">
        <p14:creationId xmlns:p14="http://schemas.microsoft.com/office/powerpoint/2010/main" val="195744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B7FC80C-C766-D8A4-0549-0B40A803258E}"/>
              </a:ext>
            </a:extLst>
          </p:cNvPr>
          <p:cNvSpPr>
            <a:spLocks noGrp="1"/>
          </p:cNvSpPr>
          <p:nvPr>
            <p:ph type="body" sz="quarter" idx="10"/>
          </p:nvPr>
        </p:nvSpPr>
        <p:spPr>
          <a:xfrm>
            <a:off x="2284485" y="2837695"/>
            <a:ext cx="8894055" cy="953599"/>
          </a:xfrm>
        </p:spPr>
        <p:txBody>
          <a:bodyPr/>
          <a:lstStyle/>
          <a:p>
            <a:r>
              <a:rPr lang="es-ES" sz="4400" dirty="0"/>
              <a:t>E</a:t>
            </a:r>
            <a:r>
              <a:rPr lang="es-ES" sz="4400" b="1" dirty="0"/>
              <a:t>stadio Localmente Avanzado</a:t>
            </a:r>
            <a:endParaRPr lang="es-ES" sz="4400" dirty="0"/>
          </a:p>
        </p:txBody>
      </p:sp>
      <p:pic>
        <p:nvPicPr>
          <p:cNvPr id="4" name="Imagen 3">
            <a:extLst>
              <a:ext uri="{FF2B5EF4-FFF2-40B4-BE49-F238E27FC236}">
                <a16:creationId xmlns:a16="http://schemas.microsoft.com/office/drawing/2014/main" id="{113E4E7C-B300-EDB9-DDA3-BEA7E5CA9BE4}"/>
              </a:ext>
            </a:extLst>
          </p:cNvPr>
          <p:cNvPicPr>
            <a:picLocks noChangeAspect="1"/>
          </p:cNvPicPr>
          <p:nvPr/>
        </p:nvPicPr>
        <p:blipFill rotWithShape="1">
          <a:blip r:embed="rId2"/>
          <a:srcRect l="18253" t="26510" r="60324" b="14729"/>
          <a:stretch/>
        </p:blipFill>
        <p:spPr>
          <a:xfrm>
            <a:off x="9592139" y="4387072"/>
            <a:ext cx="2226540" cy="1963044"/>
          </a:xfrm>
          <a:prstGeom prst="rect">
            <a:avLst/>
          </a:prstGeom>
        </p:spPr>
      </p:pic>
    </p:spTree>
    <p:extLst>
      <p:ext uri="{BB962C8B-B14F-4D97-AF65-F5344CB8AC3E}">
        <p14:creationId xmlns:p14="http://schemas.microsoft.com/office/powerpoint/2010/main" val="2917844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1A1D34D-FC0F-013D-364C-CF45416D6C0B}"/>
              </a:ext>
            </a:extLst>
          </p:cNvPr>
          <p:cNvSpPr>
            <a:spLocks noGrp="1"/>
          </p:cNvSpPr>
          <p:nvPr>
            <p:ph idx="1"/>
          </p:nvPr>
        </p:nvSpPr>
        <p:spPr>
          <a:xfrm>
            <a:off x="4645744" y="6373719"/>
            <a:ext cx="7308266" cy="344637"/>
          </a:xfrm>
        </p:spPr>
        <p:txBody>
          <a:bodyPr>
            <a:normAutofit lnSpcReduction="10000"/>
          </a:bodyPr>
          <a:lstStyle/>
          <a:p>
            <a:pPr marL="0" indent="0">
              <a:buNone/>
            </a:pPr>
            <a:r>
              <a:rPr lang="es-ES" sz="1000" b="0" i="0" u="none" strike="noStrike" dirty="0">
                <a:solidFill>
                  <a:srgbClr val="000000"/>
                </a:solidFill>
                <a:effectLst/>
                <a:latin typeface="Archivo Narrow"/>
              </a:rPr>
              <a:t>C. Modi, et al. </a:t>
            </a:r>
            <a:r>
              <a:rPr lang="es-ES" sz="1000" b="0" i="0" u="none" strike="noStrike" dirty="0" err="1">
                <a:solidFill>
                  <a:srgbClr val="000000"/>
                </a:solidFill>
                <a:effectLst/>
                <a:latin typeface="Archivo Narrow"/>
              </a:rPr>
              <a:t>Combining</a:t>
            </a:r>
            <a:r>
              <a:rPr lang="es-ES" sz="1000" b="0" i="0" u="none" strike="noStrike" dirty="0">
                <a:solidFill>
                  <a:srgbClr val="000000"/>
                </a:solidFill>
                <a:effectLst/>
                <a:latin typeface="Archivo Narrow"/>
              </a:rPr>
              <a:t> </a:t>
            </a:r>
            <a:r>
              <a:rPr lang="es-ES" sz="1000" b="0" i="0" u="none" strike="noStrike" dirty="0" err="1">
                <a:solidFill>
                  <a:srgbClr val="000000"/>
                </a:solidFill>
                <a:effectLst/>
                <a:latin typeface="Archivo Narrow"/>
              </a:rPr>
              <a:t>radiation</a:t>
            </a:r>
            <a:r>
              <a:rPr lang="es-ES" sz="1000" b="0" i="0" u="none" strike="noStrike" dirty="0">
                <a:solidFill>
                  <a:srgbClr val="000000"/>
                </a:solidFill>
                <a:effectLst/>
                <a:latin typeface="Archivo Narrow"/>
              </a:rPr>
              <a:t> </a:t>
            </a:r>
            <a:r>
              <a:rPr lang="es-ES" sz="1000" b="0" i="0" u="none" strike="noStrike" dirty="0" err="1">
                <a:solidFill>
                  <a:srgbClr val="000000"/>
                </a:solidFill>
                <a:effectLst/>
                <a:latin typeface="Archivo Narrow"/>
              </a:rPr>
              <a:t>therapy</a:t>
            </a:r>
            <a:r>
              <a:rPr lang="es-ES" sz="1000" b="0" i="0" u="none" strike="noStrike" dirty="0">
                <a:solidFill>
                  <a:srgbClr val="000000"/>
                </a:solidFill>
                <a:effectLst/>
                <a:latin typeface="Archivo Narrow"/>
              </a:rPr>
              <a:t> and </a:t>
            </a:r>
            <a:r>
              <a:rPr lang="es-ES" sz="1000" b="0" i="0" u="none" strike="noStrike" dirty="0" err="1">
                <a:solidFill>
                  <a:srgbClr val="000000"/>
                </a:solidFill>
                <a:effectLst/>
                <a:latin typeface="Archivo Narrow"/>
              </a:rPr>
              <a:t>immunotherapy</a:t>
            </a:r>
            <a:r>
              <a:rPr lang="es-ES" sz="1000" b="0" i="0" u="none" strike="noStrike" dirty="0">
                <a:solidFill>
                  <a:srgbClr val="000000"/>
                </a:solidFill>
                <a:effectLst/>
                <a:latin typeface="Archivo Narrow"/>
              </a:rPr>
              <a:t> </a:t>
            </a:r>
            <a:r>
              <a:rPr lang="es-ES" sz="1000" b="0" i="0" u="none" strike="noStrike" dirty="0" err="1">
                <a:solidFill>
                  <a:srgbClr val="000000"/>
                </a:solidFill>
                <a:effectLst/>
                <a:latin typeface="Archivo Narrow"/>
              </a:rPr>
              <a:t>for</a:t>
            </a:r>
            <a:r>
              <a:rPr lang="es-ES" sz="1000" b="0" i="0" u="none" strike="noStrike" dirty="0">
                <a:solidFill>
                  <a:srgbClr val="000000"/>
                </a:solidFill>
                <a:effectLst/>
                <a:latin typeface="Archivo Narrow"/>
              </a:rPr>
              <a:t> </a:t>
            </a:r>
            <a:r>
              <a:rPr lang="es-ES" sz="1000" b="0" i="0" u="none" strike="noStrike" dirty="0" err="1">
                <a:solidFill>
                  <a:srgbClr val="000000"/>
                </a:solidFill>
                <a:effectLst/>
                <a:latin typeface="Archivo Narrow"/>
              </a:rPr>
              <a:t>lung</a:t>
            </a:r>
            <a:r>
              <a:rPr lang="es-ES" sz="1000" b="0" i="0" u="none" strike="noStrike" dirty="0">
                <a:solidFill>
                  <a:srgbClr val="000000"/>
                </a:solidFill>
                <a:effectLst/>
                <a:latin typeface="Archivo Narrow"/>
              </a:rPr>
              <a:t> </a:t>
            </a:r>
            <a:r>
              <a:rPr lang="es-ES" sz="1000" b="0" i="0" u="none" strike="noStrike" dirty="0" err="1">
                <a:solidFill>
                  <a:srgbClr val="000000"/>
                </a:solidFill>
                <a:effectLst/>
                <a:latin typeface="Archivo Narrow"/>
              </a:rPr>
              <a:t>cancers</a:t>
            </a:r>
            <a:r>
              <a:rPr lang="es-ES" sz="1000" b="0" i="0" u="none" strike="noStrike" dirty="0">
                <a:solidFill>
                  <a:srgbClr val="000000"/>
                </a:solidFill>
                <a:effectLst/>
                <a:latin typeface="Archivo Narrow"/>
              </a:rPr>
              <a:t>: a narrative </a:t>
            </a:r>
            <a:r>
              <a:rPr lang="es-ES" sz="1000" b="0" i="0" u="none" strike="noStrike" dirty="0" err="1">
                <a:solidFill>
                  <a:srgbClr val="000000"/>
                </a:solidFill>
                <a:effectLst/>
                <a:latin typeface="Archivo Narrow"/>
              </a:rPr>
              <a:t>review</a:t>
            </a:r>
            <a:r>
              <a:rPr lang="es-ES" sz="1000" b="0" i="0" u="none" strike="noStrike" dirty="0">
                <a:solidFill>
                  <a:srgbClr val="000000"/>
                </a:solidFill>
                <a:effectLst/>
                <a:latin typeface="Archivo Narrow"/>
              </a:rPr>
              <a:t>,  2021 Jan 10,</a:t>
            </a:r>
            <a:r>
              <a:rPr lang="es-ES" sz="1000" b="0" i="0" u="none" strike="noStrike" dirty="0">
                <a:solidFill>
                  <a:srgbClr val="212121"/>
                </a:solidFill>
                <a:effectLst/>
                <a:latin typeface="BlinkMacSystemFont"/>
              </a:rPr>
              <a:t>DOI: </a:t>
            </a:r>
            <a:r>
              <a:rPr lang="es-ES" sz="1000" b="0" i="0" u="none" strike="noStrike" dirty="0">
                <a:solidFill>
                  <a:srgbClr val="0071BC"/>
                </a:solidFill>
                <a:effectLst/>
                <a:latin typeface="BlinkMacSystemFont"/>
                <a:hlinkClick r:id="rId3"/>
              </a:rPr>
              <a:t>10.21037/shc-20-66</a:t>
            </a:r>
            <a:endParaRPr lang="es-ES" sz="1000" b="0" i="0" u="none" strike="noStrike" dirty="0">
              <a:solidFill>
                <a:srgbClr val="212121"/>
              </a:solidFill>
              <a:effectLst/>
              <a:latin typeface="BlinkMacSystemFont"/>
            </a:endParaRPr>
          </a:p>
          <a:p>
            <a:pPr marL="0" indent="0" algn="l">
              <a:buNone/>
            </a:pPr>
            <a:endParaRPr lang="es-ES" sz="1000" b="0" i="0" u="none" strike="noStrike" dirty="0">
              <a:solidFill>
                <a:srgbClr val="000000"/>
              </a:solidFill>
              <a:effectLst/>
              <a:latin typeface="Archivo Narrow"/>
            </a:endParaRPr>
          </a:p>
        </p:txBody>
      </p:sp>
      <p:sp>
        <p:nvSpPr>
          <p:cNvPr id="4" name="Título 1">
            <a:extLst>
              <a:ext uri="{FF2B5EF4-FFF2-40B4-BE49-F238E27FC236}">
                <a16:creationId xmlns:a16="http://schemas.microsoft.com/office/drawing/2014/main" id="{F3B22E7B-26EC-8263-FD09-E37BD074F4FC}"/>
              </a:ext>
            </a:extLst>
          </p:cNvPr>
          <p:cNvSpPr txBox="1">
            <a:spLocks/>
          </p:cNvSpPr>
          <p:nvPr/>
        </p:nvSpPr>
        <p:spPr>
          <a:xfrm>
            <a:off x="1787695" y="195989"/>
            <a:ext cx="10773978" cy="998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300" dirty="0">
                <a:solidFill>
                  <a:schemeClr val="accent1"/>
                </a:solidFill>
                <a:latin typeface="Trebuchet MS" panose="020B0703020202090204" pitchFamily="34" charset="0"/>
              </a:rPr>
              <a:t>Radio-</a:t>
            </a:r>
            <a:r>
              <a:rPr lang="es-ES" sz="3300" dirty="0" err="1">
                <a:solidFill>
                  <a:schemeClr val="accent1"/>
                </a:solidFill>
                <a:latin typeface="Trebuchet MS" panose="020B0703020202090204" pitchFamily="34" charset="0"/>
              </a:rPr>
              <a:t>inmuno</a:t>
            </a:r>
            <a:r>
              <a:rPr lang="es-ES" sz="3300" dirty="0">
                <a:solidFill>
                  <a:schemeClr val="accent1"/>
                </a:solidFill>
                <a:latin typeface="Trebuchet MS" panose="020B0703020202090204" pitchFamily="34" charset="0"/>
              </a:rPr>
              <a:t> en estadios </a:t>
            </a:r>
            <a:r>
              <a:rPr lang="es-ES" sz="3300" b="1" dirty="0">
                <a:solidFill>
                  <a:schemeClr val="accent1"/>
                </a:solidFill>
                <a:latin typeface="Trebuchet MS" panose="020B0703020202090204" pitchFamily="34" charset="0"/>
              </a:rPr>
              <a:t>localmente avanzados</a:t>
            </a:r>
          </a:p>
        </p:txBody>
      </p:sp>
      <p:sp>
        <p:nvSpPr>
          <p:cNvPr id="7" name="CuadroTexto 6">
            <a:extLst>
              <a:ext uri="{FF2B5EF4-FFF2-40B4-BE49-F238E27FC236}">
                <a16:creationId xmlns:a16="http://schemas.microsoft.com/office/drawing/2014/main" id="{A9EB52B6-5CCA-E172-60E3-6C71A5D4DAB5}"/>
              </a:ext>
            </a:extLst>
          </p:cNvPr>
          <p:cNvSpPr txBox="1"/>
          <p:nvPr/>
        </p:nvSpPr>
        <p:spPr>
          <a:xfrm>
            <a:off x="1949685" y="5929439"/>
            <a:ext cx="10611988" cy="369332"/>
          </a:xfrm>
          <a:prstGeom prst="rect">
            <a:avLst/>
          </a:prstGeom>
          <a:noFill/>
        </p:spPr>
        <p:txBody>
          <a:bodyPr wrap="square">
            <a:spAutoFit/>
          </a:bodyPr>
          <a:lstStyle/>
          <a:p>
            <a:pPr>
              <a:spcBef>
                <a:spcPts val="1050"/>
              </a:spcBef>
              <a:spcAft>
                <a:spcPts val="1050"/>
              </a:spcAft>
            </a:pPr>
            <a:r>
              <a:rPr lang="es-ES" dirty="0">
                <a:solidFill>
                  <a:srgbClr val="000000"/>
                </a:solidFill>
                <a:highlight>
                  <a:srgbClr val="FFFF00"/>
                </a:highlight>
                <a:ea typeface="Times New Roman" panose="02020603050405020304" pitchFamily="18" charset="0"/>
                <a:cs typeface="Times New Roman" panose="02020603050405020304" pitchFamily="18" charset="0"/>
              </a:rPr>
              <a:t>L</a:t>
            </a:r>
            <a:r>
              <a:rPr lang="es-ES" dirty="0">
                <a:solidFill>
                  <a:srgbClr val="000000"/>
                </a:solidFill>
                <a:effectLst/>
                <a:highlight>
                  <a:srgbClr val="FFFF00"/>
                </a:highlight>
                <a:ea typeface="Times New Roman" panose="02020603050405020304" pitchFamily="18" charset="0"/>
                <a:cs typeface="Times New Roman" panose="02020603050405020304" pitchFamily="18" charset="0"/>
              </a:rPr>
              <a:t>as propiedades </a:t>
            </a:r>
            <a:r>
              <a:rPr lang="es-ES" dirty="0" err="1">
                <a:solidFill>
                  <a:srgbClr val="000000"/>
                </a:solidFill>
                <a:effectLst/>
                <a:highlight>
                  <a:srgbClr val="FFFF00"/>
                </a:highlight>
                <a:ea typeface="Times New Roman" panose="02020603050405020304" pitchFamily="18" charset="0"/>
                <a:cs typeface="Times New Roman" panose="02020603050405020304" pitchFamily="18" charset="0"/>
              </a:rPr>
              <a:t>inmunomoduladoras</a:t>
            </a:r>
            <a:r>
              <a:rPr lang="es-ES" dirty="0">
                <a:solidFill>
                  <a:srgbClr val="000000"/>
                </a:solidFill>
                <a:effectLst/>
                <a:highlight>
                  <a:srgbClr val="FFFF00"/>
                </a:highlight>
                <a:ea typeface="Times New Roman" panose="02020603050405020304" pitchFamily="18" charset="0"/>
                <a:cs typeface="Times New Roman" panose="02020603050405020304" pitchFamily="18" charset="0"/>
              </a:rPr>
              <a:t> de la RT mejoran la eficacia de los inhibidores </a:t>
            </a:r>
            <a:r>
              <a:rPr lang="es-ES" dirty="0" err="1">
                <a:solidFill>
                  <a:srgbClr val="000000"/>
                </a:solidFill>
                <a:effectLst/>
                <a:highlight>
                  <a:srgbClr val="FFFF00"/>
                </a:highlight>
                <a:ea typeface="Times New Roman" panose="02020603050405020304" pitchFamily="18" charset="0"/>
                <a:cs typeface="Times New Roman" panose="02020603050405020304" pitchFamily="18" charset="0"/>
              </a:rPr>
              <a:t>check</a:t>
            </a:r>
            <a:r>
              <a:rPr lang="es-ES" dirty="0">
                <a:solidFill>
                  <a:srgbClr val="000000"/>
                </a:solidFill>
                <a:effectLst/>
                <a:highlight>
                  <a:srgbClr val="FFFF00"/>
                </a:highlight>
                <a:ea typeface="Times New Roman" panose="02020603050405020304" pitchFamily="18" charset="0"/>
                <a:cs typeface="Times New Roman" panose="02020603050405020304" pitchFamily="18" charset="0"/>
              </a:rPr>
              <a:t> </a:t>
            </a:r>
            <a:r>
              <a:rPr lang="es-ES" dirty="0" err="1">
                <a:solidFill>
                  <a:srgbClr val="000000"/>
                </a:solidFill>
                <a:effectLst/>
                <a:highlight>
                  <a:srgbClr val="FFFF00"/>
                </a:highlight>
                <a:ea typeface="Times New Roman" panose="02020603050405020304" pitchFamily="18" charset="0"/>
                <a:cs typeface="Times New Roman" panose="02020603050405020304" pitchFamily="18" charset="0"/>
              </a:rPr>
              <a:t>points</a:t>
            </a:r>
            <a:r>
              <a:rPr lang="es-ES" dirty="0">
                <a:solidFill>
                  <a:srgbClr val="000000"/>
                </a:solidFill>
                <a:effectLst/>
                <a:highlight>
                  <a:srgbClr val="FFFF00"/>
                </a:highlight>
                <a:ea typeface="Times New Roman" panose="02020603050405020304" pitchFamily="18" charset="0"/>
                <a:cs typeface="Times New Roman" panose="02020603050405020304" pitchFamily="18" charset="0"/>
              </a:rPr>
              <a:t> ICP</a:t>
            </a:r>
            <a:endParaRPr lang="es-ES" dirty="0">
              <a:effectLst/>
              <a:highlight>
                <a:srgbClr val="FFFF00"/>
              </a:highlight>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DF04ABB-F653-A29D-CD4F-D40FE0ED6264}"/>
              </a:ext>
            </a:extLst>
          </p:cNvPr>
          <p:cNvSpPr txBox="1"/>
          <p:nvPr/>
        </p:nvSpPr>
        <p:spPr>
          <a:xfrm>
            <a:off x="6621546" y="1863774"/>
            <a:ext cx="5467350" cy="707886"/>
          </a:xfrm>
          <a:prstGeom prst="rect">
            <a:avLst/>
          </a:prstGeom>
          <a:noFill/>
        </p:spPr>
        <p:txBody>
          <a:bodyPr wrap="square">
            <a:spAutoFit/>
          </a:bodyPr>
          <a:lstStyle/>
          <a:p>
            <a:r>
              <a:rPr lang="es-ES" sz="2000" b="1" u="sng" dirty="0"/>
              <a:t>RDT + QT + IT(</a:t>
            </a:r>
            <a:r>
              <a:rPr lang="es-ES" b="1" u="sng" dirty="0" err="1">
                <a:solidFill>
                  <a:schemeClr val="accent1"/>
                </a:solidFill>
                <a:latin typeface="Trebuchet MS" panose="020B0703020202090204" pitchFamily="34" charset="0"/>
              </a:rPr>
              <a:t>D</a:t>
            </a:r>
            <a:r>
              <a:rPr lang="es-ES" b="1" u="sng" dirty="0" err="1">
                <a:solidFill>
                  <a:schemeClr val="accent1"/>
                </a:solidFill>
                <a:effectLst/>
                <a:latin typeface="Trebuchet MS" panose="020B0703020202090204" pitchFamily="34" charset="0"/>
              </a:rPr>
              <a:t>urvalumab</a:t>
            </a:r>
            <a:r>
              <a:rPr lang="es-ES" sz="2000" b="1" u="sng" dirty="0"/>
              <a:t>) </a:t>
            </a:r>
            <a:r>
              <a:rPr lang="es-ES" sz="2000" u="sng" dirty="0"/>
              <a:t>Nuevo estándar de tratamiento </a:t>
            </a:r>
          </a:p>
        </p:txBody>
      </p:sp>
      <p:pic>
        <p:nvPicPr>
          <p:cNvPr id="10" name="Imagen 9">
            <a:extLst>
              <a:ext uri="{FF2B5EF4-FFF2-40B4-BE49-F238E27FC236}">
                <a16:creationId xmlns:a16="http://schemas.microsoft.com/office/drawing/2014/main" id="{ABAFE802-5D10-DCAD-6B18-03F7EB5C5F3E}"/>
              </a:ext>
            </a:extLst>
          </p:cNvPr>
          <p:cNvPicPr>
            <a:picLocks noChangeAspect="1"/>
          </p:cNvPicPr>
          <p:nvPr/>
        </p:nvPicPr>
        <p:blipFill>
          <a:blip r:embed="rId4"/>
          <a:stretch>
            <a:fillRect/>
          </a:stretch>
        </p:blipFill>
        <p:spPr>
          <a:xfrm>
            <a:off x="2227556" y="1749179"/>
            <a:ext cx="3668379" cy="1535471"/>
          </a:xfrm>
          <a:prstGeom prst="rect">
            <a:avLst/>
          </a:prstGeom>
        </p:spPr>
      </p:pic>
      <p:sp>
        <p:nvSpPr>
          <p:cNvPr id="12" name="CuadroTexto 11">
            <a:extLst>
              <a:ext uri="{FF2B5EF4-FFF2-40B4-BE49-F238E27FC236}">
                <a16:creationId xmlns:a16="http://schemas.microsoft.com/office/drawing/2014/main" id="{9023195E-01F4-9A56-A698-4AA63912D3D4}"/>
              </a:ext>
            </a:extLst>
          </p:cNvPr>
          <p:cNvSpPr txBox="1"/>
          <p:nvPr/>
        </p:nvSpPr>
        <p:spPr>
          <a:xfrm>
            <a:off x="2101289" y="3489017"/>
            <a:ext cx="4261660" cy="2308324"/>
          </a:xfrm>
          <a:prstGeom prst="rect">
            <a:avLst/>
          </a:prstGeom>
          <a:noFill/>
        </p:spPr>
        <p:txBody>
          <a:bodyPr wrap="square">
            <a:spAutoFit/>
          </a:bodyPr>
          <a:lstStyle/>
          <a:p>
            <a:r>
              <a:rPr lang="es-ES" b="1" dirty="0">
                <a:solidFill>
                  <a:schemeClr val="accent1"/>
                </a:solidFill>
                <a:effectLst/>
                <a:latin typeface="Trebuchet MS" panose="020B0703020202090204" pitchFamily="34" charset="0"/>
              </a:rPr>
              <a:t>PFS </a:t>
            </a:r>
            <a:r>
              <a:rPr lang="es-ES" b="1" dirty="0" err="1">
                <a:solidFill>
                  <a:schemeClr val="accent1"/>
                </a:solidFill>
                <a:effectLst/>
                <a:latin typeface="Trebuchet MS" panose="020B0703020202090204" pitchFamily="34" charset="0"/>
              </a:rPr>
              <a:t>was</a:t>
            </a:r>
            <a:r>
              <a:rPr lang="es-ES" b="1" dirty="0">
                <a:solidFill>
                  <a:schemeClr val="accent1"/>
                </a:solidFill>
                <a:effectLst/>
                <a:latin typeface="Trebuchet MS" panose="020B0703020202090204" pitchFamily="34" charset="0"/>
              </a:rPr>
              <a:t> </a:t>
            </a:r>
            <a:r>
              <a:rPr lang="es-ES" b="1" dirty="0" err="1">
                <a:solidFill>
                  <a:schemeClr val="accent1"/>
                </a:solidFill>
                <a:effectLst/>
                <a:latin typeface="Trebuchet MS" panose="020B0703020202090204" pitchFamily="34" charset="0"/>
              </a:rPr>
              <a:t>significantly</a:t>
            </a:r>
            <a:r>
              <a:rPr lang="es-ES" b="1" dirty="0">
                <a:solidFill>
                  <a:schemeClr val="accent1"/>
                </a:solidFill>
                <a:effectLst/>
                <a:latin typeface="Trebuchet MS" panose="020B0703020202090204" pitchFamily="34" charset="0"/>
              </a:rPr>
              <a:t> </a:t>
            </a:r>
            <a:r>
              <a:rPr lang="es-ES" b="1" dirty="0" err="1">
                <a:solidFill>
                  <a:schemeClr val="accent1"/>
                </a:solidFill>
                <a:effectLst/>
                <a:latin typeface="Trebuchet MS" panose="020B0703020202090204" pitchFamily="34" charset="0"/>
              </a:rPr>
              <a:t>longer</a:t>
            </a:r>
            <a:r>
              <a:rPr lang="es-ES" b="1" dirty="0">
                <a:solidFill>
                  <a:schemeClr val="accent1"/>
                </a:solidFill>
                <a:effectLst/>
                <a:latin typeface="Trebuchet MS" panose="020B0703020202090204" pitchFamily="34" charset="0"/>
              </a:rPr>
              <a:t> </a:t>
            </a:r>
            <a:r>
              <a:rPr lang="es-ES" dirty="0" err="1">
                <a:effectLst/>
                <a:latin typeface="Trebuchet MS" panose="020B0703020202090204" pitchFamily="34" charset="0"/>
              </a:rPr>
              <a:t>with</a:t>
            </a:r>
            <a:r>
              <a:rPr lang="es-ES" dirty="0">
                <a:effectLst/>
                <a:latin typeface="Trebuchet MS" panose="020B0703020202090204" pitchFamily="34" charset="0"/>
              </a:rPr>
              <a:t> </a:t>
            </a:r>
            <a:r>
              <a:rPr lang="es-ES" dirty="0" err="1">
                <a:latin typeface="Trebuchet MS" panose="020B0703020202090204" pitchFamily="34" charset="0"/>
              </a:rPr>
              <a:t>D</a:t>
            </a:r>
            <a:r>
              <a:rPr lang="es-ES" dirty="0" err="1">
                <a:effectLst/>
                <a:latin typeface="Trebuchet MS" panose="020B0703020202090204" pitchFamily="34" charset="0"/>
              </a:rPr>
              <a:t>urvalumab</a:t>
            </a:r>
            <a:r>
              <a:rPr lang="es-ES" dirty="0">
                <a:effectLst/>
                <a:latin typeface="Trebuchet MS" panose="020B0703020202090204" pitchFamily="34" charset="0"/>
              </a:rPr>
              <a:t> </a:t>
            </a:r>
            <a:r>
              <a:rPr lang="es-ES" dirty="0" err="1">
                <a:effectLst/>
                <a:latin typeface="Trebuchet MS" panose="020B0703020202090204" pitchFamily="34" charset="0"/>
              </a:rPr>
              <a:t>than</a:t>
            </a:r>
            <a:r>
              <a:rPr lang="es-ES" dirty="0">
                <a:effectLst/>
                <a:latin typeface="Trebuchet MS" panose="020B0703020202090204" pitchFamily="34" charset="0"/>
              </a:rPr>
              <a:t> </a:t>
            </a:r>
            <a:r>
              <a:rPr lang="es-ES" dirty="0" err="1">
                <a:effectLst/>
                <a:latin typeface="Trebuchet MS" panose="020B0703020202090204" pitchFamily="34" charset="0"/>
              </a:rPr>
              <a:t>with</a:t>
            </a:r>
            <a:r>
              <a:rPr lang="es-ES" dirty="0">
                <a:effectLst/>
                <a:latin typeface="Trebuchet MS" panose="020B0703020202090204" pitchFamily="34" charset="0"/>
              </a:rPr>
              <a:t> placebo</a:t>
            </a:r>
          </a:p>
          <a:p>
            <a:endParaRPr lang="es-ES" dirty="0">
              <a:latin typeface="Trebuchet MS" panose="020B0703020202090204" pitchFamily="34" charset="0"/>
            </a:endParaRPr>
          </a:p>
          <a:p>
            <a:r>
              <a:rPr lang="es-ES" b="0" i="0" u="none" strike="noStrike" dirty="0">
                <a:effectLst/>
                <a:latin typeface="Trebuchet MS" panose="020B0703020202090204" pitchFamily="34" charset="0"/>
              </a:rPr>
              <a:t>Median PFS 16.8 m vs 5.6 m</a:t>
            </a:r>
          </a:p>
          <a:p>
            <a:endParaRPr lang="es-ES" b="1" dirty="0">
              <a:solidFill>
                <a:schemeClr val="accent1"/>
              </a:solidFill>
              <a:effectLst/>
              <a:latin typeface="Trebuchet MS" panose="020B0703020202090204" pitchFamily="34" charset="0"/>
            </a:endParaRPr>
          </a:p>
          <a:p>
            <a:r>
              <a:rPr lang="es-ES" b="1" dirty="0">
                <a:solidFill>
                  <a:schemeClr val="accent1"/>
                </a:solidFill>
                <a:latin typeface="Trebuchet MS" panose="020B0703020202090204" pitchFamily="34" charset="0"/>
              </a:rPr>
              <a:t>S</a:t>
            </a:r>
            <a:r>
              <a:rPr lang="es-ES" b="1" dirty="0">
                <a:solidFill>
                  <a:schemeClr val="accent1"/>
                </a:solidFill>
                <a:effectLst/>
                <a:latin typeface="Trebuchet MS" panose="020B0703020202090204" pitchFamily="34" charset="0"/>
              </a:rPr>
              <a:t>afety and </a:t>
            </a:r>
            <a:r>
              <a:rPr lang="es-ES" b="1" dirty="0" err="1">
                <a:solidFill>
                  <a:schemeClr val="accent1"/>
                </a:solidFill>
                <a:effectLst/>
                <a:latin typeface="Trebuchet MS" panose="020B0703020202090204" pitchFamily="34" charset="0"/>
              </a:rPr>
              <a:t>tolerability</a:t>
            </a:r>
            <a:r>
              <a:rPr lang="es-ES" b="1" dirty="0">
                <a:solidFill>
                  <a:schemeClr val="accent1"/>
                </a:solidFill>
                <a:effectLst/>
                <a:latin typeface="Trebuchet MS" panose="020B0703020202090204" pitchFamily="34" charset="0"/>
              </a:rPr>
              <a:t> </a:t>
            </a:r>
            <a:r>
              <a:rPr lang="es-ES" b="1" dirty="0" err="1">
                <a:solidFill>
                  <a:schemeClr val="accent1"/>
                </a:solidFill>
                <a:effectLst/>
                <a:latin typeface="Trebuchet MS" panose="020B0703020202090204" pitchFamily="34" charset="0"/>
              </a:rPr>
              <a:t>was</a:t>
            </a:r>
            <a:r>
              <a:rPr lang="es-ES" b="1" dirty="0">
                <a:solidFill>
                  <a:schemeClr val="accent1"/>
                </a:solidFill>
                <a:effectLst/>
                <a:latin typeface="Trebuchet MS" panose="020B0703020202090204" pitchFamily="34" charset="0"/>
              </a:rPr>
              <a:t> similar </a:t>
            </a:r>
            <a:r>
              <a:rPr lang="es-ES" dirty="0" err="1">
                <a:effectLst/>
                <a:latin typeface="Trebuchet MS" panose="020B0703020202090204" pitchFamily="34" charset="0"/>
              </a:rPr>
              <a:t>between</a:t>
            </a:r>
            <a:r>
              <a:rPr lang="es-ES" dirty="0">
                <a:latin typeface="Trebuchet MS" panose="020B0703020202090204" pitchFamily="34" charset="0"/>
              </a:rPr>
              <a:t> </a:t>
            </a:r>
            <a:r>
              <a:rPr lang="es-ES" dirty="0" err="1">
                <a:effectLst/>
                <a:latin typeface="Trebuchet MS" panose="020B0703020202090204" pitchFamily="34" charset="0"/>
              </a:rPr>
              <a:t>the</a:t>
            </a:r>
            <a:r>
              <a:rPr lang="es-ES" dirty="0">
                <a:effectLst/>
                <a:latin typeface="Trebuchet MS" panose="020B0703020202090204" pitchFamily="34" charset="0"/>
              </a:rPr>
              <a:t> </a:t>
            </a:r>
            <a:r>
              <a:rPr lang="es-ES" dirty="0" err="1">
                <a:effectLst/>
                <a:latin typeface="Trebuchet MS" panose="020B0703020202090204" pitchFamily="34" charset="0"/>
              </a:rPr>
              <a:t>groups</a:t>
            </a:r>
            <a:r>
              <a:rPr lang="es-ES" dirty="0">
                <a:effectLst/>
                <a:latin typeface="Trebuchet MS" panose="020B0703020202090204" pitchFamily="34" charset="0"/>
              </a:rPr>
              <a:t>, grade 3 </a:t>
            </a:r>
            <a:r>
              <a:rPr lang="es-ES" dirty="0" err="1">
                <a:effectLst/>
                <a:latin typeface="Trebuchet MS" panose="020B0703020202090204" pitchFamily="34" charset="0"/>
              </a:rPr>
              <a:t>or</a:t>
            </a:r>
            <a:r>
              <a:rPr lang="es-ES" dirty="0">
                <a:effectLst/>
                <a:latin typeface="Trebuchet MS" panose="020B0703020202090204" pitchFamily="34" charset="0"/>
              </a:rPr>
              <a:t> 4 </a:t>
            </a:r>
            <a:r>
              <a:rPr lang="es-ES" dirty="0" err="1">
                <a:effectLst/>
                <a:latin typeface="Trebuchet MS" panose="020B0703020202090204" pitchFamily="34" charset="0"/>
              </a:rPr>
              <a:t>was</a:t>
            </a:r>
            <a:r>
              <a:rPr lang="es-ES" dirty="0">
                <a:effectLst/>
                <a:latin typeface="Trebuchet MS" panose="020B0703020202090204" pitchFamily="34" charset="0"/>
              </a:rPr>
              <a:t> </a:t>
            </a:r>
            <a:r>
              <a:rPr lang="es-ES" dirty="0" err="1">
                <a:effectLst/>
                <a:latin typeface="Trebuchet MS" panose="020B0703020202090204" pitchFamily="34" charset="0"/>
              </a:rPr>
              <a:t>pneumonia</a:t>
            </a:r>
            <a:r>
              <a:rPr lang="es-ES" dirty="0">
                <a:effectLst/>
                <a:latin typeface="Trebuchet MS" panose="020B0703020202090204" pitchFamily="34" charset="0"/>
              </a:rPr>
              <a:t> (4.4% and 3.8%)</a:t>
            </a:r>
          </a:p>
        </p:txBody>
      </p:sp>
      <p:graphicFrame>
        <p:nvGraphicFramePr>
          <p:cNvPr id="13" name="Gráfico 12">
            <a:extLst>
              <a:ext uri="{FF2B5EF4-FFF2-40B4-BE49-F238E27FC236}">
                <a16:creationId xmlns:a16="http://schemas.microsoft.com/office/drawing/2014/main" id="{ABB1B2D4-9A6B-3FB1-6283-44B32C361BBE}"/>
              </a:ext>
            </a:extLst>
          </p:cNvPr>
          <p:cNvGraphicFramePr/>
          <p:nvPr/>
        </p:nvGraphicFramePr>
        <p:xfrm>
          <a:off x="105748" y="1150800"/>
          <a:ext cx="1396197" cy="661759"/>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1757082" y="1060659"/>
            <a:ext cx="10196928" cy="646331"/>
          </a:xfrm>
          <a:prstGeom prst="rect">
            <a:avLst/>
          </a:prstGeom>
        </p:spPr>
        <p:txBody>
          <a:bodyPr wrap="square">
            <a:spAutoFit/>
          </a:bodyPr>
          <a:lstStyle/>
          <a:p>
            <a:r>
              <a:rPr lang="en-US" dirty="0"/>
              <a:t>La </a:t>
            </a:r>
            <a:r>
              <a:rPr lang="en-US" dirty="0" err="1"/>
              <a:t>mediana</a:t>
            </a:r>
            <a:r>
              <a:rPr lang="en-US" dirty="0"/>
              <a:t> de SLP con </a:t>
            </a:r>
            <a:r>
              <a:rPr lang="en-US" b="1" dirty="0"/>
              <a:t>solo</a:t>
            </a:r>
            <a:r>
              <a:rPr lang="en-US" dirty="0"/>
              <a:t> </a:t>
            </a:r>
            <a:r>
              <a:rPr lang="en-US" dirty="0" err="1"/>
              <a:t>quimiorradioterapia</a:t>
            </a:r>
            <a:r>
              <a:rPr lang="en-US" dirty="0"/>
              <a:t> es </a:t>
            </a:r>
            <a:r>
              <a:rPr lang="en-US" dirty="0" err="1"/>
              <a:t>aprx</a:t>
            </a:r>
            <a:r>
              <a:rPr lang="en-US" dirty="0"/>
              <a:t> 8 meses, y solo </a:t>
            </a:r>
            <a:r>
              <a:rPr lang="en-US" dirty="0" err="1"/>
              <a:t>el</a:t>
            </a:r>
            <a:r>
              <a:rPr lang="en-US" dirty="0"/>
              <a:t> 15% de </a:t>
            </a:r>
            <a:r>
              <a:rPr lang="en-US" dirty="0" err="1"/>
              <a:t>los</a:t>
            </a:r>
            <a:r>
              <a:rPr lang="en-US" dirty="0"/>
              <a:t> </a:t>
            </a:r>
            <a:r>
              <a:rPr lang="en-US" dirty="0" err="1"/>
              <a:t>pacientes</a:t>
            </a:r>
            <a:r>
              <a:rPr lang="en-US" dirty="0"/>
              <a:t> </a:t>
            </a:r>
            <a:r>
              <a:rPr lang="en-US" dirty="0" err="1"/>
              <a:t>están</a:t>
            </a:r>
            <a:r>
              <a:rPr lang="en-US" dirty="0"/>
              <a:t> </a:t>
            </a:r>
            <a:r>
              <a:rPr lang="en-US" dirty="0" err="1"/>
              <a:t>vivos</a:t>
            </a:r>
            <a:r>
              <a:rPr lang="en-US" dirty="0"/>
              <a:t> a </a:t>
            </a:r>
            <a:r>
              <a:rPr lang="en-US" dirty="0" err="1"/>
              <a:t>los</a:t>
            </a:r>
            <a:r>
              <a:rPr lang="en-US" dirty="0"/>
              <a:t> 5 </a:t>
            </a:r>
            <a:r>
              <a:rPr lang="en-US" dirty="0" err="1"/>
              <a:t>años</a:t>
            </a:r>
            <a:r>
              <a:rPr lang="en-US" dirty="0"/>
              <a:t>.**</a:t>
            </a:r>
            <a:endParaRPr lang="es-ES" dirty="0"/>
          </a:p>
        </p:txBody>
      </p:sp>
      <p:pic>
        <p:nvPicPr>
          <p:cNvPr id="5" name="Imagen 4">
            <a:extLst>
              <a:ext uri="{FF2B5EF4-FFF2-40B4-BE49-F238E27FC236}">
                <a16:creationId xmlns:a16="http://schemas.microsoft.com/office/drawing/2014/main" id="{F9EB13A1-FC4F-66EE-BA6D-594F328E81BD}"/>
              </a:ext>
            </a:extLst>
          </p:cNvPr>
          <p:cNvPicPr>
            <a:picLocks noChangeAspect="1"/>
          </p:cNvPicPr>
          <p:nvPr/>
        </p:nvPicPr>
        <p:blipFill rotWithShape="1">
          <a:blip r:embed="rId6"/>
          <a:srcRect l="7309" b="16938"/>
          <a:stretch/>
        </p:blipFill>
        <p:spPr>
          <a:xfrm>
            <a:off x="6855546" y="2637483"/>
            <a:ext cx="4422054" cy="3086715"/>
          </a:xfrm>
          <a:prstGeom prst="rect">
            <a:avLst/>
          </a:prstGeom>
        </p:spPr>
      </p:pic>
    </p:spTree>
    <p:extLst>
      <p:ext uri="{BB962C8B-B14F-4D97-AF65-F5344CB8AC3E}">
        <p14:creationId xmlns:p14="http://schemas.microsoft.com/office/powerpoint/2010/main" val="1554397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68B7754C-3059-9A87-ABEB-1FEBAFCAFEDE}"/>
              </a:ext>
            </a:extLst>
          </p:cNvPr>
          <p:cNvGraphicFramePr>
            <a:graphicFrameLocks noGrp="1"/>
          </p:cNvGraphicFramePr>
          <p:nvPr>
            <p:extLst>
              <p:ext uri="{D42A27DB-BD31-4B8C-83A1-F6EECF244321}">
                <p14:modId xmlns:p14="http://schemas.microsoft.com/office/powerpoint/2010/main" val="1312200336"/>
              </p:ext>
            </p:extLst>
          </p:nvPr>
        </p:nvGraphicFramePr>
        <p:xfrm>
          <a:off x="1790700" y="314338"/>
          <a:ext cx="10121900" cy="6204189"/>
        </p:xfrm>
        <a:graphic>
          <a:graphicData uri="http://schemas.openxmlformats.org/drawingml/2006/table">
            <a:tbl>
              <a:tblPr firstRow="1">
                <a:tableStyleId>{5C22544A-7EE6-4342-B048-85BDC9FD1C3A}</a:tableStyleId>
              </a:tblPr>
              <a:tblGrid>
                <a:gridCol w="1685569">
                  <a:extLst>
                    <a:ext uri="{9D8B030D-6E8A-4147-A177-3AD203B41FA5}">
                      <a16:colId xmlns:a16="http://schemas.microsoft.com/office/drawing/2014/main" val="3500952708"/>
                    </a:ext>
                  </a:extLst>
                </a:gridCol>
                <a:gridCol w="1611523">
                  <a:extLst>
                    <a:ext uri="{9D8B030D-6E8A-4147-A177-3AD203B41FA5}">
                      <a16:colId xmlns:a16="http://schemas.microsoft.com/office/drawing/2014/main" val="64918897"/>
                    </a:ext>
                  </a:extLst>
                </a:gridCol>
                <a:gridCol w="754208">
                  <a:extLst>
                    <a:ext uri="{9D8B030D-6E8A-4147-A177-3AD203B41FA5}">
                      <a16:colId xmlns:a16="http://schemas.microsoft.com/office/drawing/2014/main" val="1711356133"/>
                    </a:ext>
                  </a:extLst>
                </a:gridCol>
                <a:gridCol w="2728938">
                  <a:extLst>
                    <a:ext uri="{9D8B030D-6E8A-4147-A177-3AD203B41FA5}">
                      <a16:colId xmlns:a16="http://schemas.microsoft.com/office/drawing/2014/main" val="223648407"/>
                    </a:ext>
                  </a:extLst>
                </a:gridCol>
                <a:gridCol w="1342086">
                  <a:extLst>
                    <a:ext uri="{9D8B030D-6E8A-4147-A177-3AD203B41FA5}">
                      <a16:colId xmlns:a16="http://schemas.microsoft.com/office/drawing/2014/main" val="4023989024"/>
                    </a:ext>
                  </a:extLst>
                </a:gridCol>
                <a:gridCol w="1999576">
                  <a:extLst>
                    <a:ext uri="{9D8B030D-6E8A-4147-A177-3AD203B41FA5}">
                      <a16:colId xmlns:a16="http://schemas.microsoft.com/office/drawing/2014/main" val="969225298"/>
                    </a:ext>
                  </a:extLst>
                </a:gridCol>
              </a:tblGrid>
              <a:tr h="621675">
                <a:tc>
                  <a:txBody>
                    <a:bodyPr/>
                    <a:lstStyle/>
                    <a:p>
                      <a:r>
                        <a:rPr lang="es-ES" sz="1800" dirty="0"/>
                        <a:t>Nombre del estudio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t>Inmunoterapia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t>Fase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t>Diseño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t>Secuencia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Resultados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15442"/>
                  </a:ext>
                </a:extLst>
              </a:tr>
              <a:tr h="3552429">
                <a:tc>
                  <a:txBody>
                    <a:bodyPr/>
                    <a:lstStyle/>
                    <a:p>
                      <a:r>
                        <a:rPr lang="es-ES" sz="1800" b="1" kern="1200" dirty="0">
                          <a:solidFill>
                            <a:schemeClr val="dk1"/>
                          </a:solidFill>
                          <a:effectLst/>
                          <a:latin typeface="+mn-lt"/>
                          <a:ea typeface="+mn-ea"/>
                          <a:cs typeface="+mn-cs"/>
                        </a:rPr>
                        <a:t>GEMSTONE 301 </a:t>
                      </a:r>
                      <a:r>
                        <a:rPr lang="es-ES" sz="1800" kern="1200" dirty="0">
                          <a:solidFill>
                            <a:schemeClr val="dk1"/>
                          </a:solidFill>
                          <a:effectLst/>
                          <a:latin typeface="+mn-lt"/>
                          <a:ea typeface="+mn-ea"/>
                          <a:cs typeface="+mn-cs"/>
                        </a:rPr>
                        <a:t>(</a:t>
                      </a:r>
                      <a:r>
                        <a:rPr lang="es-ES" sz="1800" kern="1200" dirty="0" err="1">
                          <a:solidFill>
                            <a:schemeClr val="dk1"/>
                          </a:solidFill>
                          <a:effectLst/>
                          <a:latin typeface="+mn-lt"/>
                          <a:ea typeface="+mn-ea"/>
                          <a:cs typeface="+mn-cs"/>
                        </a:rPr>
                        <a:t>multicéntrico</a:t>
                      </a:r>
                      <a:r>
                        <a:rPr lang="es-ES" sz="1800" kern="1200" dirty="0">
                          <a:solidFill>
                            <a:schemeClr val="dk1"/>
                          </a:solidFill>
                          <a:effectLst/>
                          <a:latin typeface="+mn-lt"/>
                          <a:ea typeface="+mn-ea"/>
                          <a:cs typeface="+mn-cs"/>
                        </a:rPr>
                        <a:t> Enero</a:t>
                      </a:r>
                      <a:r>
                        <a:rPr lang="es-ES" sz="1800" kern="1200" dirty="0">
                          <a:solidFill>
                            <a:schemeClr val="dk1"/>
                          </a:solidFill>
                          <a:effectLst/>
                          <a:highlight>
                            <a:srgbClr val="FFFF00"/>
                          </a:highlight>
                          <a:latin typeface="+mn-lt"/>
                          <a:ea typeface="+mn-ea"/>
                          <a:cs typeface="+mn-cs"/>
                        </a:rPr>
                        <a:t>2022)</a:t>
                      </a:r>
                      <a:endParaRPr lang="es-ES" sz="18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kern="1200" dirty="0" err="1">
                          <a:solidFill>
                            <a:schemeClr val="dk1"/>
                          </a:solidFill>
                          <a:effectLst/>
                          <a:latin typeface="+mn-lt"/>
                          <a:ea typeface="+mn-ea"/>
                          <a:cs typeface="+mn-cs"/>
                        </a:rPr>
                        <a:t>Sugemalimab</a:t>
                      </a:r>
                      <a:endParaRPr lang="es-ES" sz="1800" b="1" kern="1200" dirty="0">
                        <a:solidFill>
                          <a:schemeClr val="dk1"/>
                        </a:solidFill>
                        <a:effectLst/>
                        <a:latin typeface="+mn-lt"/>
                        <a:ea typeface="+mn-ea"/>
                        <a:cs typeface="+mn-cs"/>
                      </a:endParaRPr>
                    </a:p>
                    <a:p>
                      <a:r>
                        <a:rPr lang="es-ES" sz="1800" b="1" kern="1200" dirty="0">
                          <a:solidFill>
                            <a:schemeClr val="dk1"/>
                          </a:solidFill>
                          <a:effectLst/>
                          <a:latin typeface="+mn-lt"/>
                          <a:ea typeface="+mn-ea"/>
                          <a:cs typeface="+mn-cs"/>
                        </a:rPr>
                        <a:t>Anti PDL1</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a:solidFill>
                            <a:srgbClr val="FF0000"/>
                          </a:solidFill>
                        </a:rPr>
                        <a:t>III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t>N=479</a:t>
                      </a:r>
                      <a:r>
                        <a:rPr lang="es-ES" sz="1800" baseline="0" dirty="0"/>
                        <a:t> </a:t>
                      </a:r>
                      <a:r>
                        <a:rPr lang="es-ES" sz="1800" baseline="0" dirty="0" err="1"/>
                        <a:t>pts</a:t>
                      </a:r>
                      <a:endParaRPr lang="es-ES" sz="1800" dirty="0"/>
                    </a:p>
                    <a:p>
                      <a:r>
                        <a:rPr lang="es-ES" sz="1800" b="1" dirty="0"/>
                        <a:t>A</a:t>
                      </a:r>
                      <a:r>
                        <a:rPr lang="es-ES" sz="1800" dirty="0"/>
                        <a:t>: RTQT + </a:t>
                      </a:r>
                      <a:r>
                        <a:rPr lang="es-ES" sz="1800" b="1" dirty="0" err="1"/>
                        <a:t>Sugemalimab</a:t>
                      </a:r>
                      <a:r>
                        <a:rPr lang="es-ES" sz="1800" dirty="0"/>
                        <a:t> </a:t>
                      </a:r>
                      <a:r>
                        <a:rPr lang="es-ES" sz="1800" u="sng" dirty="0"/>
                        <a:t>24m.</a:t>
                      </a:r>
                      <a:endParaRPr lang="es-ES" sz="1800" dirty="0"/>
                    </a:p>
                    <a:p>
                      <a:r>
                        <a:rPr lang="es-ES" sz="1800" b="1" dirty="0"/>
                        <a:t>B</a:t>
                      </a:r>
                      <a:r>
                        <a:rPr lang="es-ES" sz="1800" dirty="0"/>
                        <a:t>: RTQT + </a:t>
                      </a:r>
                      <a:r>
                        <a:rPr lang="es-ES" sz="1800" b="1" u="sng" dirty="0"/>
                        <a:t>Placebo</a:t>
                      </a:r>
                      <a:r>
                        <a:rPr lang="es-ES" sz="1800" u="sng" dirty="0"/>
                        <a:t> 24m.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a:t>Secuencial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kern="1200" dirty="0" err="1">
                          <a:solidFill>
                            <a:schemeClr val="dk1"/>
                          </a:solidFill>
                          <a:effectLst/>
                          <a:latin typeface="+mn-lt"/>
                          <a:ea typeface="+mn-ea"/>
                          <a:cs typeface="+mn-cs"/>
                        </a:rPr>
                        <a:t>Med</a:t>
                      </a:r>
                      <a:r>
                        <a:rPr lang="es-ES" sz="1800" b="1" kern="1200" dirty="0">
                          <a:solidFill>
                            <a:schemeClr val="dk1"/>
                          </a:solidFill>
                          <a:effectLst/>
                          <a:latin typeface="+mn-lt"/>
                          <a:ea typeface="+mn-ea"/>
                          <a:cs typeface="+mn-cs"/>
                        </a:rPr>
                        <a:t> </a:t>
                      </a:r>
                      <a:r>
                        <a:rPr lang="es-ES" sz="1800" b="1" kern="1200" dirty="0" err="1">
                          <a:solidFill>
                            <a:schemeClr val="dk1"/>
                          </a:solidFill>
                          <a:effectLst/>
                          <a:latin typeface="+mn-lt"/>
                          <a:ea typeface="+mn-ea"/>
                          <a:cs typeface="+mn-cs"/>
                        </a:rPr>
                        <a:t>Segui</a:t>
                      </a:r>
                      <a:r>
                        <a:rPr lang="es-ES" sz="1800" b="1" kern="1200" dirty="0">
                          <a:solidFill>
                            <a:schemeClr val="dk1"/>
                          </a:solidFill>
                          <a:effectLst/>
                          <a:latin typeface="+mn-lt"/>
                          <a:ea typeface="+mn-ea"/>
                          <a:cs typeface="+mn-cs"/>
                        </a:rPr>
                        <a:t> 17 meses</a:t>
                      </a:r>
                    </a:p>
                    <a:p>
                      <a:r>
                        <a:rPr lang="es-ES" sz="1800" b="1" kern="1200" dirty="0">
                          <a:solidFill>
                            <a:schemeClr val="dk1"/>
                          </a:solidFill>
                          <a:effectLst/>
                          <a:latin typeface="+mn-lt"/>
                          <a:ea typeface="+mn-ea"/>
                          <a:cs typeface="+mn-cs"/>
                        </a:rPr>
                        <a:t>SLP: 9 vs 5,8 </a:t>
                      </a:r>
                      <a:r>
                        <a:rPr lang="es-ES" sz="1800" b="1" kern="1200" dirty="0" err="1">
                          <a:solidFill>
                            <a:schemeClr val="dk1"/>
                          </a:solidFill>
                          <a:effectLst/>
                          <a:latin typeface="+mn-lt"/>
                          <a:ea typeface="+mn-ea"/>
                          <a:cs typeface="+mn-cs"/>
                        </a:rPr>
                        <a:t>mo</a:t>
                      </a:r>
                      <a:r>
                        <a:rPr lang="es-ES" sz="1800" b="1" kern="1200" dirty="0">
                          <a:solidFill>
                            <a:schemeClr val="dk1"/>
                          </a:solidFill>
                          <a:effectLst/>
                          <a:latin typeface="+mn-lt"/>
                          <a:ea typeface="+mn-ea"/>
                          <a:cs typeface="+mn-cs"/>
                        </a:rPr>
                        <a:t> </a:t>
                      </a:r>
                      <a:r>
                        <a:rPr lang="es-ES" sz="1800" b="1" i="1" kern="1200" dirty="0">
                          <a:solidFill>
                            <a:schemeClr val="dk1"/>
                          </a:solidFill>
                          <a:effectLst/>
                          <a:latin typeface="+mn-lt"/>
                          <a:ea typeface="+mn-ea"/>
                          <a:cs typeface="+mn-cs"/>
                        </a:rPr>
                        <a:t>p = </a:t>
                      </a:r>
                      <a:r>
                        <a:rPr lang="es-ES" sz="1800" b="1" kern="1200" dirty="0">
                          <a:solidFill>
                            <a:schemeClr val="dk1"/>
                          </a:solidFill>
                          <a:effectLst/>
                          <a:latin typeface="+mn-lt"/>
                          <a:ea typeface="+mn-ea"/>
                          <a:cs typeface="+mn-cs"/>
                        </a:rPr>
                        <a:t>0,0026</a:t>
                      </a:r>
                      <a:r>
                        <a:rPr lang="es-ES" sz="1800" b="1" kern="1200" baseline="0" dirty="0">
                          <a:solidFill>
                            <a:schemeClr val="dk1"/>
                          </a:solidFill>
                          <a:effectLst/>
                          <a:latin typeface="+mn-lt"/>
                          <a:ea typeface="+mn-ea"/>
                          <a:cs typeface="+mn-cs"/>
                        </a:rPr>
                        <a:t> </a:t>
                      </a:r>
                    </a:p>
                    <a:p>
                      <a:r>
                        <a:rPr lang="es-ES" sz="1800" b="1" kern="1200" baseline="0" dirty="0">
                          <a:solidFill>
                            <a:schemeClr val="dk1"/>
                          </a:solidFill>
                          <a:effectLst/>
                          <a:latin typeface="+mn-lt"/>
                          <a:ea typeface="+mn-ea"/>
                          <a:cs typeface="+mn-cs"/>
                        </a:rPr>
                        <a:t>SLP 2años 20 vs 7%</a:t>
                      </a:r>
                    </a:p>
                    <a:p>
                      <a:r>
                        <a:rPr lang="es-ES" sz="1800" b="1" kern="1200" baseline="0" dirty="0">
                          <a:solidFill>
                            <a:schemeClr val="dk1"/>
                          </a:solidFill>
                          <a:effectLst/>
                          <a:latin typeface="+mn-lt"/>
                          <a:ea typeface="+mn-ea"/>
                          <a:cs typeface="+mn-cs"/>
                        </a:rPr>
                        <a:t>OS 25,4 VS 16,9 meses</a:t>
                      </a:r>
                    </a:p>
                    <a:p>
                      <a:r>
                        <a:rPr lang="es-ES" sz="1800" b="1" kern="1200" baseline="0" dirty="0">
                          <a:solidFill>
                            <a:schemeClr val="dk1"/>
                          </a:solidFill>
                          <a:effectLst/>
                          <a:latin typeface="+mn-lt"/>
                          <a:ea typeface="+mn-ea"/>
                          <a:cs typeface="+mn-cs"/>
                        </a:rPr>
                        <a:t>OS a los 2 años 52 vs 36%</a:t>
                      </a:r>
                    </a:p>
                    <a:p>
                      <a:r>
                        <a:rPr lang="es-ES" sz="1800" b="1" kern="1200" baseline="0" dirty="0">
                          <a:solidFill>
                            <a:schemeClr val="dk1"/>
                          </a:solidFill>
                          <a:effectLst/>
                          <a:latin typeface="+mn-lt"/>
                          <a:ea typeface="+mn-ea"/>
                          <a:cs typeface="+mn-cs"/>
                        </a:rPr>
                        <a:t>ORR 63 vs 40%</a:t>
                      </a:r>
                    </a:p>
                    <a:p>
                      <a:r>
                        <a:rPr lang="es-ES" sz="1800" kern="1200" dirty="0">
                          <a:solidFill>
                            <a:schemeClr val="dk1"/>
                          </a:solidFill>
                          <a:effectLst/>
                          <a:latin typeface="+mn-lt"/>
                          <a:ea typeface="+mn-ea"/>
                          <a:cs typeface="+mn-cs"/>
                        </a:rPr>
                        <a:t>Neumonitis &gt;G3</a:t>
                      </a:r>
                      <a:r>
                        <a:rPr lang="es-ES" sz="1800" kern="1200" baseline="0" dirty="0">
                          <a:solidFill>
                            <a:schemeClr val="dk1"/>
                          </a:solidFill>
                          <a:effectLst/>
                          <a:latin typeface="+mn-lt"/>
                          <a:ea typeface="+mn-ea"/>
                          <a:cs typeface="+mn-cs"/>
                        </a:rPr>
                        <a:t> 9 vs 6%</a:t>
                      </a:r>
                      <a:endParaRPr lang="es-ES" sz="1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506103"/>
                  </a:ext>
                </a:extLst>
              </a:tr>
              <a:tr h="2004433">
                <a:tc>
                  <a:txBody>
                    <a:bodyPr/>
                    <a:lstStyle/>
                    <a:p>
                      <a:r>
                        <a:rPr lang="es-ES" sz="1800" b="1" kern="1200" dirty="0">
                          <a:solidFill>
                            <a:schemeClr val="dk1"/>
                          </a:solidFill>
                          <a:effectLst/>
                          <a:latin typeface="+mn-lt"/>
                          <a:ea typeface="+mn-ea"/>
                          <a:cs typeface="+mn-cs"/>
                        </a:rPr>
                        <a:t>PACIFIC 6</a:t>
                      </a:r>
                      <a:r>
                        <a:rPr lang="es-ES" sz="1800" kern="1200" dirty="0">
                          <a:solidFill>
                            <a:schemeClr val="dk1"/>
                          </a:solidFill>
                          <a:effectLst/>
                          <a:latin typeface="+mn-lt"/>
                          <a:ea typeface="+mn-ea"/>
                          <a:cs typeface="+mn-cs"/>
                        </a:rPr>
                        <a:t> </a:t>
                      </a:r>
                    </a:p>
                    <a:p>
                      <a:r>
                        <a:rPr lang="es-ES" sz="1800" kern="1200" dirty="0">
                          <a:solidFill>
                            <a:schemeClr val="dk1"/>
                          </a:solidFill>
                          <a:effectLst/>
                          <a:highlight>
                            <a:srgbClr val="FFFF00"/>
                          </a:highlight>
                          <a:latin typeface="+mn-lt"/>
                          <a:ea typeface="+mn-ea"/>
                          <a:cs typeface="+mn-cs"/>
                        </a:rPr>
                        <a:t>Agosto 2022</a:t>
                      </a:r>
                    </a:p>
                    <a:p>
                      <a:r>
                        <a:rPr lang="es-ES" sz="1800" kern="1200" dirty="0">
                          <a:solidFill>
                            <a:schemeClr val="dk1"/>
                          </a:solidFill>
                          <a:effectLst/>
                          <a:highlight>
                            <a:srgbClr val="FFFF00"/>
                          </a:highlight>
                          <a:latin typeface="+mn-lt"/>
                          <a:ea typeface="+mn-ea"/>
                          <a:cs typeface="+mn-cs"/>
                        </a:rPr>
                        <a:t>Pacientes frágiles</a:t>
                      </a:r>
                      <a:endParaRPr lang="es-ES" sz="18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kern="1200" dirty="0" err="1">
                          <a:solidFill>
                            <a:schemeClr val="dk1"/>
                          </a:solidFill>
                          <a:effectLst/>
                          <a:latin typeface="+mn-lt"/>
                          <a:ea typeface="+mn-ea"/>
                          <a:cs typeface="+mn-cs"/>
                        </a:rPr>
                        <a:t>Durvalumab</a:t>
                      </a:r>
                      <a:r>
                        <a:rPr lang="es-ES" sz="1800" b="1" dirty="0">
                          <a:effectLst/>
                        </a:rPr>
                        <a:t> </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u="none" dirty="0">
                          <a:solidFill>
                            <a:srgbClr val="FF0000"/>
                          </a:solidFill>
                        </a:rPr>
                        <a:t>III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kern="1200" dirty="0">
                          <a:solidFill>
                            <a:schemeClr val="dk1"/>
                          </a:solidFill>
                          <a:effectLst/>
                          <a:latin typeface="+mn-lt"/>
                          <a:ea typeface="+mn-ea"/>
                          <a:cs typeface="+mn-cs"/>
                        </a:rPr>
                        <a:t>N: 117; </a:t>
                      </a:r>
                      <a:r>
                        <a:rPr lang="es-ES" sz="1800" kern="1200" dirty="0">
                          <a:solidFill>
                            <a:schemeClr val="dk1"/>
                          </a:solidFill>
                          <a:effectLst/>
                          <a:highlight>
                            <a:srgbClr val="FFFF00"/>
                          </a:highlight>
                          <a:latin typeface="+mn-lt"/>
                          <a:ea typeface="+mn-ea"/>
                          <a:cs typeface="+mn-cs"/>
                        </a:rPr>
                        <a:t>un solo brazo</a:t>
                      </a:r>
                      <a:r>
                        <a:rPr lang="es-ES" sz="1800" kern="1200" dirty="0">
                          <a:solidFill>
                            <a:schemeClr val="dk1"/>
                          </a:solidFill>
                          <a:effectLst/>
                          <a:latin typeface="+mn-lt"/>
                          <a:ea typeface="+mn-ea"/>
                          <a:cs typeface="+mn-cs"/>
                        </a:rPr>
                        <a:t>; Seguridad.</a:t>
                      </a:r>
                    </a:p>
                    <a:p>
                      <a:r>
                        <a:rPr lang="es-ES" sz="1800" kern="1200" dirty="0">
                          <a:solidFill>
                            <a:schemeClr val="dk1"/>
                          </a:solidFill>
                          <a:effectLst/>
                          <a:latin typeface="+mn-lt"/>
                          <a:ea typeface="+mn-ea"/>
                          <a:cs typeface="+mn-cs"/>
                        </a:rPr>
                        <a:t>QT 2-4ciclos </a:t>
                      </a:r>
                      <a:r>
                        <a:rPr lang="es-ES" sz="1800" b="1" kern="1200" dirty="0">
                          <a:solidFill>
                            <a:schemeClr val="dk1"/>
                          </a:solidFill>
                          <a:effectLst/>
                          <a:latin typeface="+mn-lt"/>
                          <a:ea typeface="+mn-ea"/>
                          <a:cs typeface="+mn-cs"/>
                        </a:rPr>
                        <a:t>secuencial </a:t>
                      </a:r>
                      <a:r>
                        <a:rPr lang="es-ES" sz="1800" dirty="0"/>
                        <a:t>RT(60Gy en 30fx)</a:t>
                      </a:r>
                    </a:p>
                    <a:p>
                      <a:r>
                        <a:rPr lang="es-ES" sz="1800" dirty="0"/>
                        <a:t>Seguido</a:t>
                      </a:r>
                      <a:r>
                        <a:rPr lang="es-ES" sz="1800" baseline="0" dirty="0"/>
                        <a:t> de</a:t>
                      </a:r>
                      <a:r>
                        <a:rPr lang="es-ES" sz="1800" dirty="0"/>
                        <a:t> IT 24 meses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b="1" dirty="0"/>
                        <a:t>Secuencial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highlight>
                            <a:srgbClr val="FFFF00"/>
                          </a:highlight>
                        </a:rPr>
                        <a:t>Tolerancia</a:t>
                      </a:r>
                      <a:r>
                        <a:rPr lang="es-ES" sz="1800" dirty="0"/>
                        <a:t> </a:t>
                      </a:r>
                      <a:r>
                        <a:rPr lang="es-ES" sz="1800" kern="1200" dirty="0">
                          <a:solidFill>
                            <a:schemeClr val="dk1"/>
                          </a:solidFill>
                          <a:effectLst/>
                          <a:latin typeface="+mn-lt"/>
                          <a:ea typeface="+mn-ea"/>
                          <a:cs typeface="+mn-cs"/>
                        </a:rPr>
                        <a:t>G3-4, </a:t>
                      </a:r>
                      <a:r>
                        <a:rPr lang="es-ES" sz="1800" b="1" kern="1200" dirty="0">
                          <a:solidFill>
                            <a:schemeClr val="dk1"/>
                          </a:solidFill>
                          <a:effectLst/>
                          <a:latin typeface="+mn-lt"/>
                          <a:ea typeface="+mn-ea"/>
                          <a:cs typeface="+mn-cs"/>
                        </a:rPr>
                        <a:t>4,3% </a:t>
                      </a:r>
                      <a:r>
                        <a:rPr lang="es-ES" sz="1800" kern="1200" dirty="0">
                          <a:solidFill>
                            <a:schemeClr val="dk1"/>
                          </a:solidFill>
                          <a:effectLst/>
                          <a:latin typeface="+mn-lt"/>
                          <a:ea typeface="+mn-ea"/>
                          <a:cs typeface="+mn-cs"/>
                        </a:rPr>
                        <a:t>.</a:t>
                      </a:r>
                    </a:p>
                    <a:p>
                      <a:r>
                        <a:rPr lang="es-ES" sz="1800" b="1" kern="1200" dirty="0">
                          <a:solidFill>
                            <a:schemeClr val="dk1"/>
                          </a:solidFill>
                          <a:effectLst/>
                          <a:latin typeface="+mn-lt"/>
                          <a:ea typeface="+mn-ea"/>
                          <a:cs typeface="+mn-cs"/>
                        </a:rPr>
                        <a:t>M.SLP 10,9 m(7,3-15,6)</a:t>
                      </a:r>
                    </a:p>
                    <a:p>
                      <a:r>
                        <a:rPr lang="es-ES" sz="1800" kern="1200" dirty="0">
                          <a:solidFill>
                            <a:schemeClr val="dk1"/>
                          </a:solidFill>
                          <a:effectLst/>
                          <a:latin typeface="+mn-lt"/>
                          <a:ea typeface="+mn-ea"/>
                          <a:cs typeface="+mn-cs"/>
                        </a:rPr>
                        <a:t>1a SLP 49,6%</a:t>
                      </a:r>
                    </a:p>
                    <a:p>
                      <a:r>
                        <a:rPr lang="es-ES" sz="1800" kern="1200" dirty="0">
                          <a:solidFill>
                            <a:schemeClr val="dk1"/>
                          </a:solidFill>
                          <a:effectLst/>
                          <a:latin typeface="+mn-lt"/>
                          <a:ea typeface="+mn-ea"/>
                          <a:cs typeface="+mn-cs"/>
                        </a:rPr>
                        <a:t>OS 84%, 69,8 % 12-24</a:t>
                      </a:r>
                      <a:r>
                        <a:rPr lang="es-ES" sz="1800" kern="1200" baseline="0" dirty="0">
                          <a:solidFill>
                            <a:schemeClr val="dk1"/>
                          </a:solidFill>
                          <a:effectLst/>
                          <a:latin typeface="+mn-lt"/>
                          <a:ea typeface="+mn-ea"/>
                          <a:cs typeface="+mn-cs"/>
                        </a:rPr>
                        <a:t> </a:t>
                      </a:r>
                      <a:r>
                        <a:rPr lang="es-ES" sz="1800" kern="1200" baseline="0" dirty="0" err="1">
                          <a:solidFill>
                            <a:schemeClr val="dk1"/>
                          </a:solidFill>
                          <a:effectLst/>
                          <a:latin typeface="+mn-lt"/>
                          <a:ea typeface="+mn-ea"/>
                          <a:cs typeface="+mn-cs"/>
                        </a:rPr>
                        <a:t>mo</a:t>
                      </a:r>
                      <a:endParaRPr lang="es-E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2786931"/>
                  </a:ext>
                </a:extLst>
              </a:tr>
            </a:tbl>
          </a:graphicData>
        </a:graphic>
      </p:graphicFrame>
    </p:spTree>
    <p:extLst>
      <p:ext uri="{BB962C8B-B14F-4D97-AF65-F5344CB8AC3E}">
        <p14:creationId xmlns:p14="http://schemas.microsoft.com/office/powerpoint/2010/main" val="198946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792DD7F-99AD-5673-E38A-8AC575A6A5FB}"/>
              </a:ext>
            </a:extLst>
          </p:cNvPr>
          <p:cNvSpPr txBox="1">
            <a:spLocks/>
          </p:cNvSpPr>
          <p:nvPr/>
        </p:nvSpPr>
        <p:spPr>
          <a:xfrm>
            <a:off x="449451" y="41551"/>
            <a:ext cx="10482405" cy="28391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t>Radio-</a:t>
            </a:r>
            <a:r>
              <a:rPr lang="es-ES" sz="4000" dirty="0" err="1"/>
              <a:t>inmuno</a:t>
            </a:r>
            <a:r>
              <a:rPr lang="es-ES" sz="4000" dirty="0"/>
              <a:t> en estadios localmente avanzados</a:t>
            </a:r>
          </a:p>
        </p:txBody>
      </p:sp>
      <p:graphicFrame>
        <p:nvGraphicFramePr>
          <p:cNvPr id="5" name="Tabla 5">
            <a:extLst>
              <a:ext uri="{FF2B5EF4-FFF2-40B4-BE49-F238E27FC236}">
                <a16:creationId xmlns:a16="http://schemas.microsoft.com/office/drawing/2014/main" id="{7D28F800-D3B0-70E1-0B98-F71F5621CEBE}"/>
              </a:ext>
            </a:extLst>
          </p:cNvPr>
          <p:cNvGraphicFramePr>
            <a:graphicFrameLocks noGrp="1"/>
          </p:cNvGraphicFramePr>
          <p:nvPr>
            <p:extLst>
              <p:ext uri="{D42A27DB-BD31-4B8C-83A1-F6EECF244321}">
                <p14:modId xmlns:p14="http://schemas.microsoft.com/office/powerpoint/2010/main" val="2520257241"/>
              </p:ext>
            </p:extLst>
          </p:nvPr>
        </p:nvGraphicFramePr>
        <p:xfrm>
          <a:off x="258786" y="174356"/>
          <a:ext cx="11674427" cy="6509288"/>
        </p:xfrm>
        <a:graphic>
          <a:graphicData uri="http://schemas.openxmlformats.org/drawingml/2006/table">
            <a:tbl>
              <a:tblPr firstRow="1">
                <a:tableStyleId>{5C22544A-7EE6-4342-B048-85BDC9FD1C3A}</a:tableStyleId>
              </a:tblPr>
              <a:tblGrid>
                <a:gridCol w="1761881">
                  <a:extLst>
                    <a:ext uri="{9D8B030D-6E8A-4147-A177-3AD203B41FA5}">
                      <a16:colId xmlns:a16="http://schemas.microsoft.com/office/drawing/2014/main" val="3500952708"/>
                    </a:ext>
                  </a:extLst>
                </a:gridCol>
                <a:gridCol w="1913371">
                  <a:extLst>
                    <a:ext uri="{9D8B030D-6E8A-4147-A177-3AD203B41FA5}">
                      <a16:colId xmlns:a16="http://schemas.microsoft.com/office/drawing/2014/main" val="64918897"/>
                    </a:ext>
                  </a:extLst>
                </a:gridCol>
                <a:gridCol w="664277">
                  <a:extLst>
                    <a:ext uri="{9D8B030D-6E8A-4147-A177-3AD203B41FA5}">
                      <a16:colId xmlns:a16="http://schemas.microsoft.com/office/drawing/2014/main" val="1711356133"/>
                    </a:ext>
                  </a:extLst>
                </a:gridCol>
                <a:gridCol w="3326470">
                  <a:extLst>
                    <a:ext uri="{9D8B030D-6E8A-4147-A177-3AD203B41FA5}">
                      <a16:colId xmlns:a16="http://schemas.microsoft.com/office/drawing/2014/main" val="223648407"/>
                    </a:ext>
                  </a:extLst>
                </a:gridCol>
                <a:gridCol w="1694702">
                  <a:extLst>
                    <a:ext uri="{9D8B030D-6E8A-4147-A177-3AD203B41FA5}">
                      <a16:colId xmlns:a16="http://schemas.microsoft.com/office/drawing/2014/main" val="4023989024"/>
                    </a:ext>
                  </a:extLst>
                </a:gridCol>
                <a:gridCol w="2313726">
                  <a:extLst>
                    <a:ext uri="{9D8B030D-6E8A-4147-A177-3AD203B41FA5}">
                      <a16:colId xmlns:a16="http://schemas.microsoft.com/office/drawing/2014/main" val="969225298"/>
                    </a:ext>
                  </a:extLst>
                </a:gridCol>
              </a:tblGrid>
              <a:tr h="632954">
                <a:tc>
                  <a:txBody>
                    <a:bodyPr/>
                    <a:lstStyle/>
                    <a:p>
                      <a:r>
                        <a:rPr lang="es-ES" sz="1600" dirty="0"/>
                        <a:t>Nombre del estudio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t>Inmunoterapia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t>Fase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t>Diseño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t>Secuencia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Resultados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15442"/>
                  </a:ext>
                </a:extLst>
              </a:tr>
              <a:tr h="1458547">
                <a:tc>
                  <a:txBody>
                    <a:bodyPr/>
                    <a:lstStyle/>
                    <a:p>
                      <a:r>
                        <a:rPr lang="es-ES" sz="1600" b="0" u="sng" kern="1200" dirty="0">
                          <a:solidFill>
                            <a:schemeClr val="dk1"/>
                          </a:solidFill>
                          <a:effectLst/>
                          <a:latin typeface="+mn-lt"/>
                          <a:ea typeface="+mn-ea"/>
                          <a:cs typeface="+mn-cs"/>
                        </a:rPr>
                        <a:t>LUN14-179 </a:t>
                      </a:r>
                    </a:p>
                    <a:p>
                      <a:r>
                        <a:rPr lang="es-ES" sz="1600" u="none" kern="1200" dirty="0">
                          <a:solidFill>
                            <a:schemeClr val="dk1"/>
                          </a:solidFill>
                          <a:effectLst/>
                          <a:latin typeface="+mn-lt"/>
                          <a:ea typeface="+mn-ea"/>
                          <a:cs typeface="+mn-cs"/>
                        </a:rPr>
                        <a:t>ASCO </a:t>
                      </a:r>
                      <a:r>
                        <a:rPr lang="es-ES" sz="1600" u="sng" kern="1200" dirty="0">
                          <a:solidFill>
                            <a:schemeClr val="dk1"/>
                          </a:solidFill>
                          <a:effectLst/>
                          <a:highlight>
                            <a:srgbClr val="FFFF00"/>
                          </a:highlight>
                          <a:latin typeface="+mn-lt"/>
                          <a:ea typeface="+mn-ea"/>
                          <a:cs typeface="+mn-cs"/>
                        </a:rPr>
                        <a:t>2018.</a:t>
                      </a:r>
                    </a:p>
                    <a:p>
                      <a:endParaRPr lang="es-ES" sz="1600" u="sng" kern="1200" dirty="0">
                        <a:solidFill>
                          <a:schemeClr val="dk1"/>
                        </a:solidFill>
                        <a:effectLst/>
                        <a:highlight>
                          <a:srgbClr val="FFFF00"/>
                        </a:highligh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u="none" kern="1200" dirty="0" err="1">
                          <a:solidFill>
                            <a:schemeClr val="dk1"/>
                          </a:solidFill>
                          <a:effectLst/>
                          <a:latin typeface="+mn-lt"/>
                          <a:ea typeface="+mn-ea"/>
                          <a:cs typeface="+mn-cs"/>
                        </a:rPr>
                        <a:t>Pembrolizumab</a:t>
                      </a:r>
                      <a:r>
                        <a:rPr lang="es-ES" sz="1600" b="1" u="none" dirty="0">
                          <a:effectLst/>
                        </a:rPr>
                        <a:t> </a:t>
                      </a:r>
                      <a:endParaRPr lang="es-ES" sz="16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600" dirty="0"/>
                        <a:t>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u="sng" dirty="0"/>
                        <a:t>N: 93pts.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QT(</a:t>
                      </a:r>
                      <a:r>
                        <a:rPr lang="es-ES" sz="1600" b="0" i="0" u="none" strike="noStrike" kern="1200" dirty="0">
                          <a:solidFill>
                            <a:schemeClr val="dk1"/>
                          </a:solidFill>
                          <a:effectLst/>
                          <a:latin typeface="+mn-lt"/>
                          <a:ea typeface="+mn-ea"/>
                          <a:cs typeface="+mn-cs"/>
                        </a:rPr>
                        <a:t>platino/etopóside o </a:t>
                      </a:r>
                      <a:r>
                        <a:rPr lang="es-ES" sz="1600" b="0" i="0" u="none" strike="noStrike" kern="1200" dirty="0" err="1">
                          <a:solidFill>
                            <a:schemeClr val="dk1"/>
                          </a:solidFill>
                          <a:effectLst/>
                          <a:latin typeface="+mn-lt"/>
                          <a:ea typeface="+mn-ea"/>
                          <a:cs typeface="+mn-cs"/>
                        </a:rPr>
                        <a:t>paclitaxel</a:t>
                      </a:r>
                      <a:r>
                        <a:rPr lang="es-ES" sz="1600" b="0" i="0" u="none" strike="noStrike" kern="1200" dirty="0">
                          <a:solidFill>
                            <a:schemeClr val="dk1"/>
                          </a:solidFill>
                          <a:effectLst/>
                          <a:latin typeface="+mn-lt"/>
                          <a:ea typeface="+mn-ea"/>
                          <a:cs typeface="+mn-cs"/>
                        </a:rPr>
                        <a:t>) </a:t>
                      </a:r>
                      <a:r>
                        <a:rPr lang="es-ES" sz="1600" b="1" u="sng" dirty="0"/>
                        <a:t>RT(</a:t>
                      </a:r>
                      <a:r>
                        <a:rPr lang="es-ES" sz="1600" b="1" i="0" u="sng" strike="noStrike" kern="1200" dirty="0">
                          <a:solidFill>
                            <a:schemeClr val="dk1"/>
                          </a:solidFill>
                          <a:effectLst/>
                          <a:latin typeface="+mn-lt"/>
                          <a:ea typeface="+mn-ea"/>
                          <a:cs typeface="+mn-cs"/>
                        </a:rPr>
                        <a:t>59.4-66.6Gy) </a:t>
                      </a:r>
                      <a:r>
                        <a:rPr lang="es-ES" sz="1600" b="0" i="0" u="none" strike="noStrike" kern="1200" dirty="0">
                          <a:solidFill>
                            <a:schemeClr val="dk1"/>
                          </a:solidFill>
                          <a:effectLst/>
                          <a:latin typeface="+mn-lt"/>
                          <a:ea typeface="+mn-ea"/>
                          <a:cs typeface="+mn-cs"/>
                        </a:rPr>
                        <a:t>después</a:t>
                      </a:r>
                    </a:p>
                    <a:p>
                      <a:r>
                        <a:rPr lang="es-ES" sz="1600" b="0" i="0" u="none" strike="noStrike" kern="1200" dirty="0" err="1">
                          <a:solidFill>
                            <a:schemeClr val="dk1"/>
                          </a:solidFill>
                          <a:effectLst/>
                          <a:latin typeface="+mn-lt"/>
                          <a:ea typeface="+mn-ea"/>
                          <a:cs typeface="+mn-cs"/>
                        </a:rPr>
                        <a:t>Pembro</a:t>
                      </a:r>
                      <a:r>
                        <a:rPr lang="es-ES" sz="1600" b="0" i="0" u="none" strike="noStrike" kern="1200" dirty="0">
                          <a:solidFill>
                            <a:schemeClr val="dk1"/>
                          </a:solidFill>
                          <a:effectLst/>
                          <a:latin typeface="+mn-lt"/>
                          <a:ea typeface="+mn-ea"/>
                          <a:cs typeface="+mn-cs"/>
                        </a:rPr>
                        <a:t> 12meses.</a:t>
                      </a:r>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dirty="0"/>
                        <a:t>Secuencial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i="0" u="none" strike="noStrike" kern="1200" dirty="0">
                          <a:solidFill>
                            <a:schemeClr val="dk1"/>
                          </a:solidFill>
                          <a:effectLst/>
                          <a:latin typeface="+mn-lt"/>
                          <a:ea typeface="+mn-ea"/>
                          <a:cs typeface="+mn-cs"/>
                        </a:rPr>
                        <a:t>SLP 18,7m</a:t>
                      </a:r>
                      <a:r>
                        <a:rPr lang="es-ES" sz="1600" b="0" i="0" u="none" strike="noStrike" kern="1200" dirty="0">
                          <a:solidFill>
                            <a:schemeClr val="dk1"/>
                          </a:solidFill>
                          <a:effectLst/>
                          <a:latin typeface="+mn-lt"/>
                          <a:ea typeface="+mn-ea"/>
                          <a:cs typeface="+mn-cs"/>
                        </a:rPr>
                        <a:t>.</a:t>
                      </a:r>
                    </a:p>
                    <a:p>
                      <a:r>
                        <a:rPr lang="es-ES" sz="1600" b="0" i="0" u="none" strike="noStrike" kern="1200" dirty="0">
                          <a:solidFill>
                            <a:schemeClr val="dk1"/>
                          </a:solidFill>
                          <a:effectLst/>
                          <a:latin typeface="+mn-lt"/>
                          <a:ea typeface="+mn-ea"/>
                          <a:cs typeface="+mn-cs"/>
                        </a:rPr>
                        <a:t>OS 1, 2 y 3 a. 81,2%, 62,0% y 48,5%.</a:t>
                      </a:r>
                    </a:p>
                    <a:p>
                      <a:r>
                        <a:rPr lang="es-ES" sz="1600" b="0" i="0" u="none" strike="noStrike" kern="1200" dirty="0">
                          <a:solidFill>
                            <a:schemeClr val="dk1"/>
                          </a:solidFill>
                          <a:effectLst/>
                          <a:latin typeface="+mn-lt"/>
                          <a:ea typeface="+mn-ea"/>
                          <a:cs typeface="+mn-cs"/>
                        </a:rPr>
                        <a:t>Neumonitis G3-4 5%.</a:t>
                      </a:r>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858393"/>
                  </a:ext>
                </a:extLst>
              </a:tr>
              <a:tr h="2311659">
                <a:tc>
                  <a:txBody>
                    <a:bodyPr/>
                    <a:lstStyle/>
                    <a:p>
                      <a:r>
                        <a:rPr lang="es-ES" sz="1600" dirty="0"/>
                        <a:t>ETOP NICOLAS </a:t>
                      </a:r>
                    </a:p>
                    <a:p>
                      <a:r>
                        <a:rPr lang="es-ES" sz="1600" dirty="0"/>
                        <a:t>Febrero</a:t>
                      </a:r>
                      <a:r>
                        <a:rPr lang="es-ES" sz="1600" baseline="0" dirty="0"/>
                        <a:t> </a:t>
                      </a:r>
                      <a:r>
                        <a:rPr lang="es-ES" sz="1600" u="sng" kern="1200" dirty="0">
                          <a:solidFill>
                            <a:schemeClr val="dk1"/>
                          </a:solidFill>
                          <a:effectLst/>
                          <a:highlight>
                            <a:srgbClr val="FFFF00"/>
                          </a:highlight>
                          <a:latin typeface="+mn-lt"/>
                          <a:ea typeface="+mn-ea"/>
                          <a:cs typeface="+mn-cs"/>
                        </a:rPr>
                        <a:t>2021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r>
                        <a:rPr lang="es-ES" sz="1600" b="1" dirty="0" err="1"/>
                        <a:t>Nivolumab</a:t>
                      </a:r>
                      <a:endParaRPr lang="es-ES" sz="1600" b="1" dirty="0"/>
                    </a:p>
                    <a:p>
                      <a:endParaRPr lang="es-E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highlight>
                            <a:srgbClr val="FFFF00"/>
                          </a:highlight>
                        </a:rPr>
                        <a:t>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u="sng" dirty="0"/>
                        <a:t>N 79pts.</a:t>
                      </a:r>
                    </a:p>
                    <a:p>
                      <a:r>
                        <a:rPr lang="es-ES" sz="1600" b="1" u="sng" dirty="0"/>
                        <a:t>66Gy/33fx</a:t>
                      </a:r>
                      <a:r>
                        <a:rPr lang="es-ES" sz="1600" dirty="0"/>
                        <a:t>+</a:t>
                      </a:r>
                      <a:r>
                        <a:rPr lang="es-ES" sz="1600" baseline="0" dirty="0"/>
                        <a:t> platino+ NIVO 4ciclos; seguido NIVO 12mo</a:t>
                      </a:r>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dirty="0">
                          <a:highlight>
                            <a:srgbClr val="FFFF00"/>
                          </a:highlight>
                        </a:rPr>
                        <a:t>Concomitante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baseline="0" dirty="0"/>
                        <a:t>1ª </a:t>
                      </a:r>
                      <a:r>
                        <a:rPr lang="es-ES" sz="1600" b="1" dirty="0"/>
                        <a:t>Seguridad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baseline="0" dirty="0"/>
                        <a:t>2ª</a:t>
                      </a:r>
                      <a:r>
                        <a:rPr lang="es-ES" sz="1600" b="1" dirty="0"/>
                        <a:t> median SLP 12,7 </a:t>
                      </a:r>
                      <a:r>
                        <a:rPr lang="es-ES" sz="1600" b="1" dirty="0" err="1"/>
                        <a:t>mo</a:t>
                      </a:r>
                      <a:endParaRPr lang="es-E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dirty="0">
                          <a:solidFill>
                            <a:schemeClr val="dk1"/>
                          </a:solidFill>
                          <a:effectLst/>
                          <a:latin typeface="+mn-lt"/>
                          <a:ea typeface="+mn-ea"/>
                          <a:cs typeface="+mn-cs"/>
                        </a:rPr>
                        <a:t>1yr PFS </a:t>
                      </a:r>
                      <a:r>
                        <a:rPr lang="es-ES" sz="1600" b="0" i="0" u="none" strike="noStrike" kern="1200" dirty="0" err="1">
                          <a:solidFill>
                            <a:schemeClr val="dk1"/>
                          </a:solidFill>
                          <a:effectLst/>
                          <a:latin typeface="+mn-lt"/>
                          <a:ea typeface="+mn-ea"/>
                          <a:cs typeface="+mn-cs"/>
                        </a:rPr>
                        <a:t>was</a:t>
                      </a:r>
                      <a:r>
                        <a:rPr lang="es-ES" sz="1600" b="0" i="0" u="none" strike="noStrike" kern="1200" dirty="0">
                          <a:solidFill>
                            <a:schemeClr val="dk1"/>
                          </a:solidFill>
                          <a:effectLst/>
                          <a:latin typeface="+mn-lt"/>
                          <a:ea typeface="+mn-ea"/>
                          <a:cs typeface="+mn-cs"/>
                        </a:rPr>
                        <a:t> 53.7%</a:t>
                      </a:r>
                      <a:endParaRPr lang="es-E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dirty="0"/>
                        <a:t>SG</a:t>
                      </a:r>
                      <a:r>
                        <a:rPr lang="es-ES" sz="1600" b="0" baseline="0" dirty="0"/>
                        <a:t> 75,6, 63,7% (1-2a)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dirty="0">
                          <a:solidFill>
                            <a:schemeClr val="dk1"/>
                          </a:solidFill>
                          <a:effectLst/>
                          <a:latin typeface="+mn-lt"/>
                          <a:ea typeface="+mn-ea"/>
                          <a:cs typeface="+mn-cs"/>
                        </a:rPr>
                        <a:t>median (OS)  38.8 </a:t>
                      </a:r>
                      <a:r>
                        <a:rPr lang="es-ES" sz="1600" b="0" i="0" u="none" strike="noStrike" kern="1200" dirty="0" err="1">
                          <a:solidFill>
                            <a:schemeClr val="dk1"/>
                          </a:solidFill>
                          <a:effectLst/>
                          <a:latin typeface="+mn-lt"/>
                          <a:ea typeface="+mn-ea"/>
                          <a:cs typeface="+mn-cs"/>
                        </a:rPr>
                        <a:t>mo</a:t>
                      </a:r>
                      <a:r>
                        <a:rPr lang="es-ES" sz="1600" b="0" i="0" u="none" strike="noStrike" kern="1200" dirty="0">
                          <a:solidFill>
                            <a:schemeClr val="dk1"/>
                          </a:solidFill>
                          <a:effectLst/>
                          <a:latin typeface="+mn-lt"/>
                          <a:ea typeface="+mn-ea"/>
                          <a:cs typeface="+mn-cs"/>
                        </a:rPr>
                        <a:t> 1year O</a:t>
                      </a:r>
                      <a:r>
                        <a:rPr lang="es-ES" sz="1600" b="0" dirty="0"/>
                        <a:t>S</a:t>
                      </a:r>
                      <a:r>
                        <a:rPr lang="es-ES" sz="1600" b="0" baseline="0" dirty="0"/>
                        <a:t> 75,6%---</a:t>
                      </a:r>
                      <a:r>
                        <a:rPr lang="es-ES" sz="1600" b="0" i="0" u="none" strike="noStrike" kern="1200" dirty="0">
                          <a:solidFill>
                            <a:schemeClr val="dk1"/>
                          </a:solidFill>
                          <a:effectLst/>
                          <a:latin typeface="+mn-lt"/>
                          <a:ea typeface="+mn-ea"/>
                          <a:cs typeface="+mn-cs"/>
                        </a:rPr>
                        <a:t>2-year OS 63.7%</a:t>
                      </a:r>
                      <a:endParaRPr lang="es-ES" sz="16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dirty="0"/>
                        <a:t>Neumonitis</a:t>
                      </a:r>
                      <a:r>
                        <a:rPr lang="es-ES" sz="1600" b="0" baseline="0" dirty="0"/>
                        <a:t> </a:t>
                      </a:r>
                      <a:r>
                        <a:rPr lang="es-ES" sz="1600" b="0" dirty="0"/>
                        <a:t>G3-4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782985"/>
                  </a:ext>
                </a:extLst>
              </a:tr>
              <a:tr h="2106128">
                <a:tc>
                  <a:txBody>
                    <a:bodyPr/>
                    <a:lstStyle/>
                    <a:p>
                      <a:r>
                        <a:rPr lang="es-ES" sz="1600" b="1" u="sng" kern="1200" dirty="0">
                          <a:solidFill>
                            <a:schemeClr val="dk1"/>
                          </a:solidFill>
                          <a:effectLst/>
                          <a:latin typeface="+mn-lt"/>
                          <a:ea typeface="+mn-ea"/>
                          <a:cs typeface="+mn-cs"/>
                        </a:rPr>
                        <a:t>KEYNOTE-799</a:t>
                      </a:r>
                    </a:p>
                    <a:p>
                      <a:r>
                        <a:rPr lang="es-ES" sz="1600" u="sng" kern="1200" dirty="0">
                          <a:solidFill>
                            <a:schemeClr val="dk1"/>
                          </a:solidFill>
                          <a:effectLst/>
                          <a:latin typeface="+mn-lt"/>
                          <a:ea typeface="+mn-ea"/>
                          <a:cs typeface="+mn-cs"/>
                        </a:rPr>
                        <a:t>Global, ASCO </a:t>
                      </a:r>
                      <a:r>
                        <a:rPr lang="es-ES" sz="1600" u="sng" kern="1200" dirty="0">
                          <a:solidFill>
                            <a:schemeClr val="dk1"/>
                          </a:solidFill>
                          <a:effectLst/>
                          <a:highlight>
                            <a:srgbClr val="FFFF00"/>
                          </a:highlight>
                          <a:latin typeface="+mn-lt"/>
                          <a:ea typeface="+mn-ea"/>
                          <a:cs typeface="+mn-cs"/>
                        </a:rPr>
                        <a:t>2020 primeros resultados 2022 actualización</a:t>
                      </a:r>
                      <a:endParaRPr lang="es-ES" sz="1600" dirty="0">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dirty="0" err="1"/>
                        <a:t>Pembrolizumab</a:t>
                      </a:r>
                      <a:endParaRPr lang="es-E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dirty="0">
                          <a:highlight>
                            <a:srgbClr val="FFFF00"/>
                          </a:highlight>
                        </a:rPr>
                        <a:t>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u="sng" dirty="0"/>
                        <a:t>N 216</a:t>
                      </a:r>
                      <a:r>
                        <a:rPr lang="es-ES" sz="1600" u="sng" baseline="0" dirty="0"/>
                        <a:t> </a:t>
                      </a:r>
                    </a:p>
                    <a:p>
                      <a:r>
                        <a:rPr lang="es-ES" sz="1600" b="1" dirty="0"/>
                        <a:t>A: SC+NSC</a:t>
                      </a:r>
                      <a:r>
                        <a:rPr lang="es-ES" sz="1600" dirty="0"/>
                        <a:t>= PEMBRO + </a:t>
                      </a:r>
                      <a:r>
                        <a:rPr lang="es-ES" sz="1600" dirty="0" err="1"/>
                        <a:t>Carbo</a:t>
                      </a:r>
                      <a:r>
                        <a:rPr lang="es-ES" sz="1600" dirty="0"/>
                        <a:t>/</a:t>
                      </a:r>
                      <a:r>
                        <a:rPr lang="es-ES" sz="1600" dirty="0" err="1"/>
                        <a:t>Pacli</a:t>
                      </a:r>
                      <a:endParaRPr lang="es-ES" sz="1600" dirty="0"/>
                    </a:p>
                    <a:p>
                      <a:r>
                        <a:rPr lang="es-ES" sz="1600" b="1" dirty="0"/>
                        <a:t>B:</a:t>
                      </a:r>
                      <a:r>
                        <a:rPr lang="es-ES" sz="1600" dirty="0"/>
                        <a:t> (</a:t>
                      </a:r>
                      <a:r>
                        <a:rPr lang="es-ES" sz="1600" b="1" dirty="0"/>
                        <a:t>SC</a:t>
                      </a:r>
                      <a:r>
                        <a:rPr lang="es-ES" sz="1600" dirty="0"/>
                        <a:t>)= PEMBRO + </a:t>
                      </a:r>
                      <a:r>
                        <a:rPr lang="es-ES" sz="1600" dirty="0" err="1"/>
                        <a:t>Perme</a:t>
                      </a:r>
                      <a:r>
                        <a:rPr lang="es-ES" sz="1600" dirty="0"/>
                        <a:t>/</a:t>
                      </a:r>
                      <a:r>
                        <a:rPr lang="es-ES" sz="1600" dirty="0" err="1"/>
                        <a:t>Cisp</a:t>
                      </a:r>
                      <a:endParaRPr lang="es-ES" sz="1600" dirty="0"/>
                    </a:p>
                    <a:p>
                      <a:endParaRPr lang="es-ES" sz="1600" dirty="0"/>
                    </a:p>
                    <a:p>
                      <a:r>
                        <a:rPr lang="es-ES" sz="1600" dirty="0"/>
                        <a:t>+ </a:t>
                      </a:r>
                      <a:r>
                        <a:rPr lang="es-ES" sz="1600" b="1" u="sng" dirty="0"/>
                        <a:t>RDT A y B 60Gy en 30fx</a:t>
                      </a:r>
                    </a:p>
                    <a:p>
                      <a:r>
                        <a:rPr lang="es-ES" sz="1600" dirty="0"/>
                        <a:t>+ PEMBRO 12mo post.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dirty="0">
                          <a:highlight>
                            <a:srgbClr val="FFFF00"/>
                          </a:highlight>
                        </a:rPr>
                        <a:t>Concomitante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600" b="1" i="0" u="none" strike="noStrike" kern="1200" dirty="0">
                          <a:solidFill>
                            <a:schemeClr val="dk1"/>
                          </a:solidFill>
                          <a:effectLst/>
                          <a:latin typeface="+mn-lt"/>
                          <a:ea typeface="+mn-ea"/>
                          <a:cs typeface="+mn-cs"/>
                        </a:rPr>
                        <a:t>T.</a:t>
                      </a:r>
                      <a:r>
                        <a:rPr lang="es-ES" sz="1600" b="1" i="0" u="none" strike="noStrike" kern="1200" baseline="0" dirty="0">
                          <a:solidFill>
                            <a:schemeClr val="dk1"/>
                          </a:solidFill>
                          <a:effectLst/>
                          <a:latin typeface="+mn-lt"/>
                          <a:ea typeface="+mn-ea"/>
                          <a:cs typeface="+mn-cs"/>
                        </a:rPr>
                        <a:t> </a:t>
                      </a:r>
                      <a:r>
                        <a:rPr lang="es-ES" sz="1600" b="1" i="0" u="none" strike="noStrike" kern="1200" dirty="0" err="1">
                          <a:solidFill>
                            <a:schemeClr val="dk1"/>
                          </a:solidFill>
                          <a:effectLst/>
                          <a:latin typeface="+mn-lt"/>
                          <a:ea typeface="+mn-ea"/>
                          <a:cs typeface="+mn-cs"/>
                        </a:rPr>
                        <a:t>Resp</a:t>
                      </a:r>
                      <a:r>
                        <a:rPr lang="es-ES" sz="1600" b="1" i="0" u="none" strike="noStrike" kern="1200" dirty="0">
                          <a:solidFill>
                            <a:schemeClr val="dk1"/>
                          </a:solidFill>
                          <a:effectLst/>
                          <a:latin typeface="+mn-lt"/>
                          <a:ea typeface="+mn-ea"/>
                          <a:cs typeface="+mn-cs"/>
                        </a:rPr>
                        <a:t> Objetiva:71%(A)-75%(B) </a:t>
                      </a:r>
                    </a:p>
                    <a:p>
                      <a:r>
                        <a:rPr lang="es-ES" sz="1600" b="0" i="0" u="none" strike="noStrike" kern="1200" dirty="0">
                          <a:solidFill>
                            <a:schemeClr val="dk1"/>
                          </a:solidFill>
                          <a:effectLst/>
                          <a:latin typeface="+mn-lt"/>
                          <a:ea typeface="+mn-ea"/>
                          <a:cs typeface="+mn-cs"/>
                        </a:rPr>
                        <a:t>24mo SLP 30,6 meses(A) No se alcanzo(B)</a:t>
                      </a:r>
                    </a:p>
                    <a:p>
                      <a:r>
                        <a:rPr lang="es-ES" sz="1600" b="0" i="0" u="none" strike="noStrike" kern="1200" dirty="0">
                          <a:solidFill>
                            <a:schemeClr val="dk1"/>
                          </a:solidFill>
                          <a:effectLst/>
                          <a:latin typeface="+mn-lt"/>
                          <a:ea typeface="+mn-ea"/>
                          <a:cs typeface="+mn-cs"/>
                        </a:rPr>
                        <a:t>Neumonitis &gt;G3 </a:t>
                      </a:r>
                      <a:r>
                        <a:rPr lang="es-ES" sz="1600" b="0" i="0" u="none" strike="noStrike" kern="1200" baseline="0" dirty="0">
                          <a:solidFill>
                            <a:schemeClr val="dk1"/>
                          </a:solidFill>
                          <a:effectLst/>
                          <a:latin typeface="+mn-lt"/>
                          <a:ea typeface="+mn-ea"/>
                          <a:cs typeface="+mn-cs"/>
                        </a:rPr>
                        <a:t>8%-6,9% (AB)</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i="0" u="none" strike="noStrike" kern="1200" dirty="0">
                          <a:solidFill>
                            <a:schemeClr val="dk1"/>
                          </a:solidFill>
                          <a:effectLst/>
                          <a:latin typeface="+mn-lt"/>
                          <a:ea typeface="+mn-ea"/>
                          <a:cs typeface="+mn-cs"/>
                        </a:rPr>
                        <a:t>La mediana OS, DOR no se alcanzo.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769111"/>
                  </a:ext>
                </a:extLst>
              </a:tr>
            </a:tbl>
          </a:graphicData>
        </a:graphic>
      </p:graphicFrame>
    </p:spTree>
    <p:extLst>
      <p:ext uri="{BB962C8B-B14F-4D97-AF65-F5344CB8AC3E}">
        <p14:creationId xmlns:p14="http://schemas.microsoft.com/office/powerpoint/2010/main" val="38682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FB2A854-768E-DE44-BB90-6FCCD1B0CC62}"/>
              </a:ext>
            </a:extLst>
          </p:cNvPr>
          <p:cNvPicPr>
            <a:picLocks noChangeAspect="1"/>
          </p:cNvPicPr>
          <p:nvPr/>
        </p:nvPicPr>
        <p:blipFill>
          <a:blip r:embed="rId3"/>
          <a:stretch>
            <a:fillRect/>
          </a:stretch>
        </p:blipFill>
        <p:spPr>
          <a:xfrm>
            <a:off x="2065482" y="1979186"/>
            <a:ext cx="4999048" cy="3971635"/>
          </a:xfrm>
          <a:prstGeom prst="rect">
            <a:avLst/>
          </a:prstGeom>
        </p:spPr>
      </p:pic>
      <p:sp>
        <p:nvSpPr>
          <p:cNvPr id="8" name="CuadroTexto 7">
            <a:extLst>
              <a:ext uri="{FF2B5EF4-FFF2-40B4-BE49-F238E27FC236}">
                <a16:creationId xmlns:a16="http://schemas.microsoft.com/office/drawing/2014/main" id="{D9292495-9938-D04D-998A-FFED850B9A46}"/>
              </a:ext>
            </a:extLst>
          </p:cNvPr>
          <p:cNvSpPr txBox="1"/>
          <p:nvPr/>
        </p:nvSpPr>
        <p:spPr>
          <a:xfrm>
            <a:off x="2557987" y="5837604"/>
            <a:ext cx="4492684" cy="307777"/>
          </a:xfrm>
          <a:prstGeom prst="rect">
            <a:avLst/>
          </a:prstGeom>
          <a:noFill/>
        </p:spPr>
        <p:txBody>
          <a:bodyPr wrap="square">
            <a:spAutoFit/>
          </a:bodyPr>
          <a:lstStyle/>
          <a:p>
            <a:r>
              <a:rPr lang="es-ES" sz="1400" i="1" dirty="0"/>
              <a:t>Sato, </a:t>
            </a:r>
            <a:r>
              <a:rPr lang="en-US" sz="1400" i="1" dirty="0"/>
              <a:t>Japanese Journal of Clinical Oncology, 2021</a:t>
            </a:r>
            <a:endParaRPr lang="es-ES" sz="1400" i="1" dirty="0"/>
          </a:p>
        </p:txBody>
      </p:sp>
      <p:sp>
        <p:nvSpPr>
          <p:cNvPr id="10" name="CuadroTexto 9">
            <a:extLst>
              <a:ext uri="{FF2B5EF4-FFF2-40B4-BE49-F238E27FC236}">
                <a16:creationId xmlns:a16="http://schemas.microsoft.com/office/drawing/2014/main" id="{7097C64C-B28A-F643-9BD1-9307F3C08877}"/>
              </a:ext>
            </a:extLst>
          </p:cNvPr>
          <p:cNvSpPr txBox="1"/>
          <p:nvPr/>
        </p:nvSpPr>
        <p:spPr>
          <a:xfrm>
            <a:off x="2014195" y="542306"/>
            <a:ext cx="9744435" cy="646331"/>
          </a:xfrm>
          <a:prstGeom prst="rect">
            <a:avLst/>
          </a:prstGeom>
          <a:noFill/>
        </p:spPr>
        <p:txBody>
          <a:bodyPr wrap="square">
            <a:spAutoFit/>
          </a:bodyPr>
          <a:lstStyle/>
          <a:p>
            <a:r>
              <a:rPr lang="es-ES" b="1" dirty="0">
                <a:latin typeface="Trebuchet MS" panose="020B0703020202090204" pitchFamily="34" charset="0"/>
              </a:rPr>
              <a:t>
Los </a:t>
            </a:r>
            <a:r>
              <a:rPr lang="es-ES" b="1" dirty="0">
                <a:highlight>
                  <a:srgbClr val="FFFF00"/>
                </a:highlight>
                <a:latin typeface="Trebuchet MS" panose="020B0703020202090204" pitchFamily="34" charset="0"/>
              </a:rPr>
              <a:t>linfocitos T citotóxicos (</a:t>
            </a:r>
            <a:r>
              <a:rPr lang="es-ES" b="1" dirty="0" err="1">
                <a:highlight>
                  <a:srgbClr val="FFFF00"/>
                </a:highlight>
                <a:latin typeface="Trebuchet MS" panose="020B0703020202090204" pitchFamily="34" charset="0"/>
              </a:rPr>
              <a:t>LTc</a:t>
            </a:r>
            <a:r>
              <a:rPr lang="es-ES" b="1" dirty="0">
                <a:highlight>
                  <a:srgbClr val="FFFF00"/>
                </a:highlight>
                <a:latin typeface="Trebuchet MS" panose="020B0703020202090204" pitchFamily="34" charset="0"/>
              </a:rPr>
              <a:t>) activados: evocan memoria </a:t>
            </a:r>
            <a:endParaRPr lang="es-ES" b="1" dirty="0">
              <a:latin typeface="Trebuchet MS" panose="020B0703020202090204" pitchFamily="34" charset="0"/>
            </a:endParaRPr>
          </a:p>
        </p:txBody>
      </p:sp>
      <p:sp>
        <p:nvSpPr>
          <p:cNvPr id="13" name="CuadroTexto 12">
            <a:extLst>
              <a:ext uri="{FF2B5EF4-FFF2-40B4-BE49-F238E27FC236}">
                <a16:creationId xmlns:a16="http://schemas.microsoft.com/office/drawing/2014/main" id="{698C258D-932C-1D43-BF49-489F9235CA56}"/>
              </a:ext>
            </a:extLst>
          </p:cNvPr>
          <p:cNvSpPr txBox="1"/>
          <p:nvPr/>
        </p:nvSpPr>
        <p:spPr>
          <a:xfrm>
            <a:off x="2014195" y="313401"/>
            <a:ext cx="7977673" cy="830997"/>
          </a:xfrm>
          <a:prstGeom prst="rect">
            <a:avLst/>
          </a:prstGeom>
          <a:noFill/>
        </p:spPr>
        <p:txBody>
          <a:bodyPr wrap="square">
            <a:spAutoFit/>
          </a:bodyPr>
          <a:lstStyle/>
          <a:p>
            <a:r>
              <a:rPr lang="es-ES" sz="2400" dirty="0">
                <a:solidFill>
                  <a:srgbClr val="4371C4"/>
                </a:solidFill>
                <a:latin typeface="Trebuchet MS" panose="020B0703020202090204" pitchFamily="34" charset="0"/>
              </a:rPr>
              <a:t>RESPUESTAS INMUNES INDUCIDAS POR RADIOTERAPIA
</a:t>
            </a:r>
          </a:p>
        </p:txBody>
      </p:sp>
      <p:sp>
        <p:nvSpPr>
          <p:cNvPr id="15" name="CuadroTexto 14">
            <a:extLst>
              <a:ext uri="{FF2B5EF4-FFF2-40B4-BE49-F238E27FC236}">
                <a16:creationId xmlns:a16="http://schemas.microsoft.com/office/drawing/2014/main" id="{BDFA4E38-4F0E-E749-AA1B-FBE9C417826D}"/>
              </a:ext>
            </a:extLst>
          </p:cNvPr>
          <p:cNvSpPr txBox="1"/>
          <p:nvPr/>
        </p:nvSpPr>
        <p:spPr>
          <a:xfrm>
            <a:off x="7160609" y="5453175"/>
            <a:ext cx="4492684" cy="307777"/>
          </a:xfrm>
          <a:prstGeom prst="rect">
            <a:avLst/>
          </a:prstGeom>
          <a:noFill/>
        </p:spPr>
        <p:txBody>
          <a:bodyPr wrap="square">
            <a:spAutoFit/>
          </a:bodyPr>
          <a:lstStyle/>
          <a:p>
            <a:r>
              <a:rPr lang="es-ES" sz="1400" i="1" dirty="0"/>
              <a:t>Ruiz-Rodríguez, </a:t>
            </a:r>
            <a:r>
              <a:rPr lang="es-ES" sz="1400" i="1" dirty="0" err="1"/>
              <a:t>Trends</a:t>
            </a:r>
            <a:r>
              <a:rPr lang="es-ES" sz="1400" i="1" dirty="0"/>
              <a:t> </a:t>
            </a:r>
            <a:r>
              <a:rPr lang="es-ES" sz="1400" i="1" dirty="0" err="1"/>
              <a:t>Ummunol</a:t>
            </a:r>
            <a:r>
              <a:rPr lang="es-ES" sz="1400" i="1" dirty="0"/>
              <a:t> 2018</a:t>
            </a:r>
          </a:p>
        </p:txBody>
      </p:sp>
      <p:pic>
        <p:nvPicPr>
          <p:cNvPr id="19" name="Imagen 18">
            <a:extLst>
              <a:ext uri="{FF2B5EF4-FFF2-40B4-BE49-F238E27FC236}">
                <a16:creationId xmlns:a16="http://schemas.microsoft.com/office/drawing/2014/main" id="{28BA2DE5-699B-584E-930E-03DBA33F1F1C}"/>
              </a:ext>
            </a:extLst>
          </p:cNvPr>
          <p:cNvPicPr>
            <a:picLocks noChangeAspect="1"/>
          </p:cNvPicPr>
          <p:nvPr/>
        </p:nvPicPr>
        <p:blipFill rotWithShape="1">
          <a:blip r:embed="rId4"/>
          <a:srcRect l="11352" t="38198" r="49020" b="15135"/>
          <a:stretch/>
        </p:blipFill>
        <p:spPr>
          <a:xfrm>
            <a:off x="7115816" y="2439597"/>
            <a:ext cx="4492684" cy="2975971"/>
          </a:xfrm>
          <a:prstGeom prst="rect">
            <a:avLst/>
          </a:prstGeom>
        </p:spPr>
      </p:pic>
      <p:sp>
        <p:nvSpPr>
          <p:cNvPr id="3" name="CuadroTexto 2">
            <a:extLst>
              <a:ext uri="{FF2B5EF4-FFF2-40B4-BE49-F238E27FC236}">
                <a16:creationId xmlns:a16="http://schemas.microsoft.com/office/drawing/2014/main" id="{636A5C52-49EC-0C10-76D1-DC14B4EAAE1C}"/>
              </a:ext>
            </a:extLst>
          </p:cNvPr>
          <p:cNvSpPr txBox="1"/>
          <p:nvPr/>
        </p:nvSpPr>
        <p:spPr>
          <a:xfrm>
            <a:off x="2014195" y="1395934"/>
            <a:ext cx="4951491" cy="584775"/>
          </a:xfrm>
          <a:prstGeom prst="rect">
            <a:avLst/>
          </a:prstGeom>
          <a:noFill/>
        </p:spPr>
        <p:txBody>
          <a:bodyPr wrap="square">
            <a:spAutoFit/>
          </a:bodyPr>
          <a:lstStyle/>
          <a:p>
            <a:r>
              <a:rPr lang="es-ES" sz="1600" b="1" dirty="0">
                <a:highlight>
                  <a:srgbClr val="FFFF00"/>
                </a:highlight>
              </a:rPr>
              <a:t>LOCALES</a:t>
            </a:r>
            <a:r>
              <a:rPr lang="es-ES" sz="1600" b="1" dirty="0"/>
              <a:t> </a:t>
            </a:r>
            <a:r>
              <a:rPr lang="es-ES" sz="1600" dirty="0"/>
              <a:t>migran al tumor irradiado y eliminan las </a:t>
            </a:r>
            <a:r>
              <a:rPr lang="es-ES" sz="1600" b="1" dirty="0"/>
              <a:t>células cancerosas resistentes</a:t>
            </a:r>
          </a:p>
        </p:txBody>
      </p:sp>
      <p:sp>
        <p:nvSpPr>
          <p:cNvPr id="5" name="CuadroTexto 4">
            <a:extLst>
              <a:ext uri="{FF2B5EF4-FFF2-40B4-BE49-F238E27FC236}">
                <a16:creationId xmlns:a16="http://schemas.microsoft.com/office/drawing/2014/main" id="{21BD748E-EDF7-4A4A-42C0-96337109E87F}"/>
              </a:ext>
            </a:extLst>
          </p:cNvPr>
          <p:cNvSpPr txBox="1"/>
          <p:nvPr/>
        </p:nvSpPr>
        <p:spPr>
          <a:xfrm>
            <a:off x="5124154" y="6163132"/>
            <a:ext cx="6484346" cy="338554"/>
          </a:xfrm>
          <a:prstGeom prst="rect">
            <a:avLst/>
          </a:prstGeom>
          <a:noFill/>
        </p:spPr>
        <p:txBody>
          <a:bodyPr wrap="square">
            <a:spAutoFit/>
          </a:bodyPr>
          <a:lstStyle/>
          <a:p>
            <a:r>
              <a:rPr lang="es-ES" sz="1600" b="1" dirty="0"/>
              <a:t>RT convierte el tumor irradiado en una </a:t>
            </a:r>
            <a:r>
              <a:rPr lang="es-ES" sz="1600" b="1" dirty="0">
                <a:highlight>
                  <a:srgbClr val="FFFF00"/>
                </a:highlight>
              </a:rPr>
              <a:t>VACUNA INSITU INDIVIDUALIZADA</a:t>
            </a:r>
            <a:endParaRPr lang="es-ES" sz="1600" dirty="0">
              <a:highlight>
                <a:srgbClr val="FFFF00"/>
              </a:highlight>
            </a:endParaRPr>
          </a:p>
        </p:txBody>
      </p:sp>
      <p:sp>
        <p:nvSpPr>
          <p:cNvPr id="7" name="CuadroTexto 6">
            <a:extLst>
              <a:ext uri="{FF2B5EF4-FFF2-40B4-BE49-F238E27FC236}">
                <a16:creationId xmlns:a16="http://schemas.microsoft.com/office/drawing/2014/main" id="{78539F08-2E3C-84F2-9832-5C799DA27863}"/>
              </a:ext>
            </a:extLst>
          </p:cNvPr>
          <p:cNvSpPr txBox="1"/>
          <p:nvPr/>
        </p:nvSpPr>
        <p:spPr>
          <a:xfrm>
            <a:off x="7115816" y="1395935"/>
            <a:ext cx="4694101" cy="583252"/>
          </a:xfrm>
          <a:prstGeom prst="rect">
            <a:avLst/>
          </a:prstGeom>
          <a:noFill/>
        </p:spPr>
        <p:txBody>
          <a:bodyPr wrap="square">
            <a:spAutoFit/>
          </a:bodyPr>
          <a:lstStyle/>
          <a:p>
            <a:r>
              <a:rPr lang="es-ES" sz="1600" b="1" dirty="0">
                <a:highlight>
                  <a:srgbClr val="FFFF00"/>
                </a:highlight>
              </a:rPr>
              <a:t>SISTÉMICA </a:t>
            </a:r>
            <a:r>
              <a:rPr lang="es-ES" sz="1600" b="1" dirty="0"/>
              <a:t>(efecto </a:t>
            </a:r>
            <a:r>
              <a:rPr lang="es-ES" sz="1600" b="1" dirty="0" err="1"/>
              <a:t>abscopal</a:t>
            </a:r>
            <a:r>
              <a:rPr lang="es-ES" sz="1600" b="1" dirty="0"/>
              <a:t>), l</a:t>
            </a:r>
            <a:r>
              <a:rPr lang="es-ES" sz="1600" dirty="0"/>
              <a:t>as células T activadas atacan </a:t>
            </a:r>
            <a:r>
              <a:rPr lang="es-ES" sz="1600" b="1" dirty="0"/>
              <a:t>metástasis no irradiadas </a:t>
            </a:r>
            <a:r>
              <a:rPr lang="es-ES" sz="1600" dirty="0"/>
              <a:t>en la </a:t>
            </a:r>
            <a:r>
              <a:rPr lang="es-ES" sz="1600" b="1" dirty="0"/>
              <a:t>distancia</a:t>
            </a:r>
          </a:p>
        </p:txBody>
      </p:sp>
    </p:spTree>
    <p:extLst>
      <p:ext uri="{BB962C8B-B14F-4D97-AF65-F5344CB8AC3E}">
        <p14:creationId xmlns:p14="http://schemas.microsoft.com/office/powerpoint/2010/main" val="1748983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9023195E-01F4-9A56-A698-4AA63912D3D4}"/>
              </a:ext>
            </a:extLst>
          </p:cNvPr>
          <p:cNvSpPr txBox="1"/>
          <p:nvPr/>
        </p:nvSpPr>
        <p:spPr>
          <a:xfrm>
            <a:off x="1901264" y="3666158"/>
            <a:ext cx="5461561" cy="2031325"/>
          </a:xfrm>
          <a:prstGeom prst="rect">
            <a:avLst/>
          </a:prstGeom>
          <a:noFill/>
        </p:spPr>
        <p:txBody>
          <a:bodyPr wrap="square">
            <a:spAutoFit/>
          </a:bodyPr>
          <a:lstStyle/>
          <a:p>
            <a:pPr marL="285750" indent="-285750">
              <a:buFont typeface="Arial" panose="020B0604020202020204" pitchFamily="34" charset="0"/>
              <a:buChar char="•"/>
            </a:pPr>
            <a:r>
              <a:rPr lang="es-ES" b="0" i="0" u="none" strike="noStrike" dirty="0">
                <a:effectLst/>
              </a:rPr>
              <a:t>Median PFS </a:t>
            </a:r>
            <a:r>
              <a:rPr lang="es-ES" sz="1800" dirty="0">
                <a:effectLst/>
              </a:rPr>
              <a:t>16.7 </a:t>
            </a:r>
            <a:r>
              <a:rPr lang="es-ES" sz="1800" dirty="0" err="1">
                <a:effectLst/>
              </a:rPr>
              <a:t>mo</a:t>
            </a:r>
            <a:endParaRPr lang="es-ES" sz="1800" dirty="0">
              <a:effectLst/>
            </a:endParaRPr>
          </a:p>
          <a:p>
            <a:pPr marL="285750" indent="-285750">
              <a:buFont typeface="Arial" panose="020B0604020202020204" pitchFamily="34" charset="0"/>
              <a:buChar char="•"/>
            </a:pPr>
            <a:r>
              <a:rPr lang="es-ES" dirty="0"/>
              <a:t>M</a:t>
            </a:r>
            <a:r>
              <a:rPr lang="es-ES" sz="1800" dirty="0">
                <a:effectLst/>
              </a:rPr>
              <a:t>edian PFS PD-L1 ≥ 1%/ PD-L1 &lt; 1%; 16.7 vs 15.6mo</a:t>
            </a:r>
            <a:r>
              <a:rPr lang="es-ES" dirty="0"/>
              <a:t>.</a:t>
            </a:r>
          </a:p>
          <a:p>
            <a:pPr marL="285750" indent="-285750">
              <a:buFont typeface="Arial" panose="020B0604020202020204" pitchFamily="34" charset="0"/>
              <a:buChar char="•"/>
            </a:pPr>
            <a:r>
              <a:rPr lang="es-ES" dirty="0"/>
              <a:t>Age </a:t>
            </a:r>
            <a:r>
              <a:rPr lang="es-ES" sz="1800" dirty="0">
                <a:effectLst/>
              </a:rPr>
              <a:t>PFS  &gt; 75 vs ≤ 75; 18.4  vs 16.7 </a:t>
            </a:r>
            <a:r>
              <a:rPr lang="es-ES" sz="1800" dirty="0" err="1">
                <a:effectLst/>
              </a:rPr>
              <a:t>mo</a:t>
            </a:r>
            <a:r>
              <a:rPr lang="es-ES" dirty="0"/>
              <a:t>.</a:t>
            </a:r>
            <a:endParaRPr lang="es-ES" sz="1800" dirty="0">
              <a:effectLst/>
            </a:endParaRPr>
          </a:p>
          <a:p>
            <a:endParaRPr lang="es-ES" b="1" dirty="0">
              <a:solidFill>
                <a:schemeClr val="accent1"/>
              </a:solidFill>
              <a:effectLst/>
            </a:endParaRPr>
          </a:p>
          <a:p>
            <a:endParaRPr lang="es-ES" b="1" dirty="0">
              <a:solidFill>
                <a:schemeClr val="accent1"/>
              </a:solidFill>
              <a:effectLst/>
            </a:endParaRPr>
          </a:p>
          <a:p>
            <a:r>
              <a:rPr lang="es-ES" b="1" dirty="0">
                <a:solidFill>
                  <a:schemeClr val="accent1"/>
                </a:solidFill>
              </a:rPr>
              <a:t>S</a:t>
            </a:r>
            <a:r>
              <a:rPr lang="es-ES" b="1" dirty="0">
                <a:solidFill>
                  <a:schemeClr val="accent1"/>
                </a:solidFill>
                <a:effectLst/>
              </a:rPr>
              <a:t>afety and </a:t>
            </a:r>
            <a:r>
              <a:rPr lang="es-ES" b="1" dirty="0" err="1">
                <a:solidFill>
                  <a:schemeClr val="accent1"/>
                </a:solidFill>
                <a:effectLst/>
              </a:rPr>
              <a:t>tolerability</a:t>
            </a:r>
            <a:r>
              <a:rPr lang="es-ES" b="1" dirty="0">
                <a:solidFill>
                  <a:schemeClr val="accent1"/>
                </a:solidFill>
                <a:effectLst/>
              </a:rPr>
              <a:t> </a:t>
            </a:r>
            <a:r>
              <a:rPr lang="es-ES" b="1" dirty="0" err="1">
                <a:solidFill>
                  <a:schemeClr val="accent1"/>
                </a:solidFill>
                <a:effectLst/>
              </a:rPr>
              <a:t>was</a:t>
            </a:r>
            <a:r>
              <a:rPr lang="es-ES" b="1" dirty="0">
                <a:solidFill>
                  <a:schemeClr val="accent1"/>
                </a:solidFill>
                <a:effectLst/>
              </a:rPr>
              <a:t>  </a:t>
            </a:r>
            <a:r>
              <a:rPr lang="es-ES" sz="1800" dirty="0" err="1">
                <a:effectLst/>
              </a:rPr>
              <a:t>Pneumonitis</a:t>
            </a:r>
            <a:r>
              <a:rPr lang="es-ES" sz="1800" dirty="0">
                <a:effectLst/>
              </a:rPr>
              <a:t> 4.1%</a:t>
            </a:r>
            <a:endParaRPr lang="es-ES" dirty="0"/>
          </a:p>
          <a:p>
            <a:endParaRPr lang="es-ES" dirty="0">
              <a:effectLst/>
            </a:endParaRPr>
          </a:p>
        </p:txBody>
      </p:sp>
      <p:graphicFrame>
        <p:nvGraphicFramePr>
          <p:cNvPr id="13" name="Gráfico 12">
            <a:extLst>
              <a:ext uri="{FF2B5EF4-FFF2-40B4-BE49-F238E27FC236}">
                <a16:creationId xmlns:a16="http://schemas.microsoft.com/office/drawing/2014/main" id="{ABB1B2D4-9A6B-3FB1-6283-44B32C361BBE}"/>
              </a:ext>
            </a:extLst>
          </p:cNvPr>
          <p:cNvGraphicFramePr/>
          <p:nvPr/>
        </p:nvGraphicFramePr>
        <p:xfrm>
          <a:off x="105748" y="1150800"/>
          <a:ext cx="1396197" cy="661759"/>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n 13">
            <a:extLst>
              <a:ext uri="{FF2B5EF4-FFF2-40B4-BE49-F238E27FC236}">
                <a16:creationId xmlns:a16="http://schemas.microsoft.com/office/drawing/2014/main" id="{21D974C4-8E7E-9F5D-40B7-36F8B88D60CB}"/>
              </a:ext>
            </a:extLst>
          </p:cNvPr>
          <p:cNvPicPr>
            <a:picLocks noChangeAspect="1"/>
          </p:cNvPicPr>
          <p:nvPr/>
        </p:nvPicPr>
        <p:blipFill>
          <a:blip r:embed="rId4"/>
          <a:stretch>
            <a:fillRect/>
          </a:stretch>
        </p:blipFill>
        <p:spPr>
          <a:xfrm>
            <a:off x="2171700" y="446941"/>
            <a:ext cx="6591300" cy="1896642"/>
          </a:xfrm>
          <a:prstGeom prst="rect">
            <a:avLst/>
          </a:prstGeom>
        </p:spPr>
      </p:pic>
      <p:cxnSp>
        <p:nvCxnSpPr>
          <p:cNvPr id="15" name="Conector recto 14">
            <a:extLst>
              <a:ext uri="{FF2B5EF4-FFF2-40B4-BE49-F238E27FC236}">
                <a16:creationId xmlns:a16="http://schemas.microsoft.com/office/drawing/2014/main" id="{A0335F82-D6B2-9876-E719-ADB36F1AC254}"/>
              </a:ext>
            </a:extLst>
          </p:cNvPr>
          <p:cNvCxnSpPr>
            <a:cxnSpLocks/>
          </p:cNvCxnSpPr>
          <p:nvPr/>
        </p:nvCxnSpPr>
        <p:spPr>
          <a:xfrm>
            <a:off x="3133725" y="1236116"/>
            <a:ext cx="4229100" cy="0"/>
          </a:xfrm>
          <a:prstGeom prst="line">
            <a:avLst/>
          </a:prstGeom>
          <a:ln w="57150">
            <a:solidFill>
              <a:srgbClr val="4371C4"/>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E43CFF0F-C7EF-0174-ACC0-1228B13367E0}"/>
              </a:ext>
            </a:extLst>
          </p:cNvPr>
          <p:cNvSpPr txBox="1"/>
          <p:nvPr/>
        </p:nvSpPr>
        <p:spPr>
          <a:xfrm>
            <a:off x="2171700" y="2426732"/>
            <a:ext cx="4686300" cy="646331"/>
          </a:xfrm>
          <a:prstGeom prst="rect">
            <a:avLst/>
          </a:prstGeom>
          <a:noFill/>
        </p:spPr>
        <p:txBody>
          <a:bodyPr wrap="square">
            <a:spAutoFit/>
          </a:bodyPr>
          <a:lstStyle/>
          <a:p>
            <a:r>
              <a:rPr lang="es-ES" sz="1800" dirty="0">
                <a:effectLst/>
              </a:rPr>
              <a:t>244 </a:t>
            </a:r>
            <a:r>
              <a:rPr lang="es-ES" sz="1800" dirty="0" err="1">
                <a:effectLst/>
              </a:rPr>
              <a:t>pts</a:t>
            </a:r>
            <a:r>
              <a:rPr lang="es-ES" sz="1800" dirty="0">
                <a:effectLst/>
              </a:rPr>
              <a:t> </a:t>
            </a:r>
            <a:r>
              <a:rPr lang="es-ES" sz="1800" dirty="0" err="1">
                <a:effectLst/>
              </a:rPr>
              <a:t>with</a:t>
            </a:r>
            <a:r>
              <a:rPr lang="es-ES" sz="1800" dirty="0">
                <a:effectLst/>
              </a:rPr>
              <a:t> </a:t>
            </a:r>
            <a:r>
              <a:rPr lang="es-ES" sz="1800" dirty="0" err="1">
                <a:effectLst/>
              </a:rPr>
              <a:t>unresectable</a:t>
            </a:r>
            <a:r>
              <a:rPr lang="es-ES" sz="1800" dirty="0">
                <a:effectLst/>
              </a:rPr>
              <a:t> </a:t>
            </a:r>
            <a:r>
              <a:rPr lang="es-ES" sz="1800" dirty="0" err="1">
                <a:effectLst/>
              </a:rPr>
              <a:t>stage</a:t>
            </a:r>
            <a:r>
              <a:rPr lang="es-ES" sz="1800" dirty="0">
                <a:effectLst/>
              </a:rPr>
              <a:t> III</a:t>
            </a:r>
          </a:p>
          <a:p>
            <a:r>
              <a:rPr lang="es-ES" sz="1800" dirty="0">
                <a:effectLst/>
              </a:rPr>
              <a:t>Retrospectivo </a:t>
            </a:r>
            <a:endParaRPr lang="es-ES" dirty="0"/>
          </a:p>
        </p:txBody>
      </p:sp>
      <p:pic>
        <p:nvPicPr>
          <p:cNvPr id="21" name="Imagen 20">
            <a:extLst>
              <a:ext uri="{FF2B5EF4-FFF2-40B4-BE49-F238E27FC236}">
                <a16:creationId xmlns:a16="http://schemas.microsoft.com/office/drawing/2014/main" id="{9CFABACE-2E8C-9DE1-2DAB-3968A7780F73}"/>
              </a:ext>
            </a:extLst>
          </p:cNvPr>
          <p:cNvPicPr>
            <a:picLocks noChangeAspect="1"/>
          </p:cNvPicPr>
          <p:nvPr/>
        </p:nvPicPr>
        <p:blipFill>
          <a:blip r:embed="rId5"/>
          <a:stretch>
            <a:fillRect/>
          </a:stretch>
        </p:blipFill>
        <p:spPr>
          <a:xfrm>
            <a:off x="7162800" y="2927612"/>
            <a:ext cx="4858320" cy="3219524"/>
          </a:xfrm>
          <a:prstGeom prst="rect">
            <a:avLst/>
          </a:prstGeom>
        </p:spPr>
      </p:pic>
      <p:pic>
        <p:nvPicPr>
          <p:cNvPr id="25" name="Imagen 24">
            <a:extLst>
              <a:ext uri="{FF2B5EF4-FFF2-40B4-BE49-F238E27FC236}">
                <a16:creationId xmlns:a16="http://schemas.microsoft.com/office/drawing/2014/main" id="{AC00F887-481D-DD7F-E40B-37E2F98D1774}"/>
              </a:ext>
            </a:extLst>
          </p:cNvPr>
          <p:cNvPicPr>
            <a:picLocks noChangeAspect="1"/>
          </p:cNvPicPr>
          <p:nvPr/>
        </p:nvPicPr>
        <p:blipFill>
          <a:blip r:embed="rId6"/>
          <a:stretch>
            <a:fillRect/>
          </a:stretch>
        </p:blipFill>
        <p:spPr>
          <a:xfrm>
            <a:off x="3221149" y="5524462"/>
            <a:ext cx="4116340" cy="886597"/>
          </a:xfrm>
          <a:prstGeom prst="rect">
            <a:avLst/>
          </a:prstGeom>
        </p:spPr>
      </p:pic>
      <p:sp>
        <p:nvSpPr>
          <p:cNvPr id="26" name="Igual 25">
            <a:extLst>
              <a:ext uri="{FF2B5EF4-FFF2-40B4-BE49-F238E27FC236}">
                <a16:creationId xmlns:a16="http://schemas.microsoft.com/office/drawing/2014/main" id="{50AD91AA-E3BD-D238-C431-AFC3121B6BAA}"/>
              </a:ext>
            </a:extLst>
          </p:cNvPr>
          <p:cNvSpPr/>
          <p:nvPr/>
        </p:nvSpPr>
        <p:spPr>
          <a:xfrm>
            <a:off x="2171700" y="5697483"/>
            <a:ext cx="779013" cy="449653"/>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585632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4FE4E-3E4F-65B1-EB51-32A22DB91DE2}"/>
              </a:ext>
            </a:extLst>
          </p:cNvPr>
          <p:cNvSpPr>
            <a:spLocks noGrp="1"/>
          </p:cNvSpPr>
          <p:nvPr>
            <p:ph type="title"/>
          </p:nvPr>
        </p:nvSpPr>
        <p:spPr>
          <a:xfrm>
            <a:off x="1768337" y="114300"/>
            <a:ext cx="10515600" cy="1325563"/>
          </a:xfrm>
        </p:spPr>
        <p:txBody>
          <a:bodyPr>
            <a:normAutofit/>
          </a:bodyPr>
          <a:lstStyle/>
          <a:p>
            <a:r>
              <a:rPr lang="es-ES" sz="2600" dirty="0">
                <a:solidFill>
                  <a:srgbClr val="2C80B6"/>
                </a:solidFill>
                <a:effectLst/>
                <a:latin typeface="Trebuchet MS" panose="020B0703020202090204" pitchFamily="34" charset="0"/>
              </a:rPr>
              <a:t>POST HOC: </a:t>
            </a:r>
            <a:r>
              <a:rPr lang="es-ES" sz="2600" dirty="0" err="1">
                <a:solidFill>
                  <a:srgbClr val="2C80B6"/>
                </a:solidFill>
                <a:effectLst/>
                <a:latin typeface="Trebuchet MS" panose="020B0703020202090204" pitchFamily="34" charset="0"/>
              </a:rPr>
              <a:t>Outcomes</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with</a:t>
            </a:r>
            <a:r>
              <a:rPr lang="es-ES" sz="2600" dirty="0">
                <a:solidFill>
                  <a:srgbClr val="2C80B6"/>
                </a:solidFill>
                <a:effectLst/>
                <a:latin typeface="Trebuchet MS" panose="020B0703020202090204" pitchFamily="34" charset="0"/>
              </a:rPr>
              <a:t> </a:t>
            </a:r>
            <a:r>
              <a:rPr lang="es-ES" sz="2600" b="1" dirty="0" err="1">
                <a:solidFill>
                  <a:srgbClr val="2C80B6"/>
                </a:solidFill>
                <a:effectLst/>
                <a:highlight>
                  <a:srgbClr val="FFFF00"/>
                </a:highlight>
                <a:latin typeface="Trebuchet MS" panose="020B0703020202090204" pitchFamily="34" charset="0"/>
              </a:rPr>
              <a:t>durvalumab</a:t>
            </a:r>
            <a:r>
              <a:rPr lang="es-ES" sz="2600" b="1" dirty="0">
                <a:solidFill>
                  <a:srgbClr val="2C80B6"/>
                </a:solidFill>
                <a:effectLst/>
                <a:highlight>
                  <a:srgbClr val="FFFF00"/>
                </a:highlight>
                <a:latin typeface="Trebuchet MS" panose="020B0703020202090204" pitchFamily="34" charset="0"/>
              </a:rPr>
              <a:t> after </a:t>
            </a:r>
            <a:r>
              <a:rPr lang="es-ES" sz="2600" b="1" dirty="0" err="1">
                <a:solidFill>
                  <a:srgbClr val="2C80B6"/>
                </a:solidFill>
                <a:effectLst/>
                <a:highlight>
                  <a:srgbClr val="FFFF00"/>
                </a:highlight>
                <a:latin typeface="Trebuchet MS" panose="020B0703020202090204" pitchFamily="34" charset="0"/>
              </a:rPr>
              <a:t>chemoradiotherapy</a:t>
            </a:r>
            <a:r>
              <a:rPr lang="es-ES" sz="2600" b="1" dirty="0">
                <a:solidFill>
                  <a:srgbClr val="2C80B6"/>
                </a:solidFill>
                <a:effectLst/>
                <a:highlight>
                  <a:srgbClr val="FFFF00"/>
                </a:highlight>
                <a:latin typeface="Trebuchet MS" panose="020B0703020202090204" pitchFamily="34" charset="0"/>
              </a:rPr>
              <a:t> in </a:t>
            </a:r>
            <a:r>
              <a:rPr lang="es-ES" sz="2600" b="1" dirty="0" err="1">
                <a:solidFill>
                  <a:srgbClr val="2C80B6"/>
                </a:solidFill>
                <a:effectLst/>
                <a:highlight>
                  <a:srgbClr val="FFFF00"/>
                </a:highlight>
                <a:latin typeface="Trebuchet MS" panose="020B0703020202090204" pitchFamily="34" charset="0"/>
              </a:rPr>
              <a:t>stage</a:t>
            </a:r>
            <a:r>
              <a:rPr lang="es-ES" sz="2600" b="1" dirty="0">
                <a:solidFill>
                  <a:srgbClr val="2C80B6"/>
                </a:solidFill>
                <a:effectLst/>
                <a:highlight>
                  <a:srgbClr val="FFFF00"/>
                </a:highlight>
                <a:latin typeface="Trebuchet MS" panose="020B0703020202090204" pitchFamily="34" charset="0"/>
              </a:rPr>
              <a:t> IIIA-N2</a:t>
            </a:r>
            <a:r>
              <a:rPr lang="es-ES" sz="2600" b="1" dirty="0">
                <a:solidFill>
                  <a:srgbClr val="2C80B6"/>
                </a:solidFill>
                <a:effectLst/>
                <a:latin typeface="Trebuchet MS" panose="020B0703020202090204" pitchFamily="34" charset="0"/>
              </a:rPr>
              <a:t> </a:t>
            </a:r>
            <a:r>
              <a:rPr lang="es-ES" sz="2600" dirty="0">
                <a:solidFill>
                  <a:srgbClr val="2C80B6"/>
                </a:solidFill>
                <a:effectLst/>
                <a:latin typeface="Trebuchet MS" panose="020B0703020202090204" pitchFamily="34" charset="0"/>
              </a:rPr>
              <a:t>non-</a:t>
            </a:r>
            <a:r>
              <a:rPr lang="es-ES" sz="2600" dirty="0" err="1">
                <a:solidFill>
                  <a:srgbClr val="2C80B6"/>
                </a:solidFill>
                <a:effectLst/>
                <a:latin typeface="Trebuchet MS" panose="020B0703020202090204" pitchFamily="34" charset="0"/>
              </a:rPr>
              <a:t>small</a:t>
            </a:r>
            <a:r>
              <a:rPr lang="es-ES" sz="2600" dirty="0">
                <a:solidFill>
                  <a:srgbClr val="2C80B6"/>
                </a:solidFill>
                <a:effectLst/>
                <a:latin typeface="Trebuchet MS" panose="020B0703020202090204" pitchFamily="34" charset="0"/>
              </a:rPr>
              <a:t>-</a:t>
            </a:r>
            <a:r>
              <a:rPr lang="es-ES" sz="2600" dirty="0" err="1">
                <a:solidFill>
                  <a:srgbClr val="2C80B6"/>
                </a:solidFill>
                <a:effectLst/>
                <a:latin typeface="Trebuchet MS" panose="020B0703020202090204" pitchFamily="34" charset="0"/>
              </a:rPr>
              <a:t>cell</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lung</a:t>
            </a:r>
            <a:r>
              <a:rPr lang="es-ES" sz="2600" dirty="0">
                <a:solidFill>
                  <a:srgbClr val="2C80B6"/>
                </a:solidFill>
                <a:effectLst/>
                <a:latin typeface="Trebuchet MS" panose="020B0703020202090204" pitchFamily="34" charset="0"/>
              </a:rPr>
              <a:t> cancer: </a:t>
            </a:r>
            <a:r>
              <a:rPr lang="es-ES" sz="2600" dirty="0" err="1">
                <a:solidFill>
                  <a:srgbClr val="2C80B6"/>
                </a:solidFill>
                <a:effectLst/>
                <a:latin typeface="Trebuchet MS" panose="020B0703020202090204" pitchFamily="34" charset="0"/>
              </a:rPr>
              <a:t>an</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exploratory</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analysis</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from</a:t>
            </a:r>
            <a:r>
              <a:rPr lang="es-ES" sz="2600" dirty="0">
                <a:solidFill>
                  <a:srgbClr val="2C80B6"/>
                </a:solidFill>
                <a:effectLst/>
                <a:latin typeface="Trebuchet MS" panose="020B0703020202090204" pitchFamily="34" charset="0"/>
              </a:rPr>
              <a:t> </a:t>
            </a:r>
            <a:r>
              <a:rPr lang="es-ES" sz="2600" dirty="0" err="1">
                <a:solidFill>
                  <a:srgbClr val="2C80B6"/>
                </a:solidFill>
                <a:effectLst/>
                <a:latin typeface="Trebuchet MS" panose="020B0703020202090204" pitchFamily="34" charset="0"/>
              </a:rPr>
              <a:t>the</a:t>
            </a:r>
            <a:r>
              <a:rPr lang="es-ES" sz="2600" dirty="0">
                <a:solidFill>
                  <a:srgbClr val="2C80B6"/>
                </a:solidFill>
                <a:effectLst/>
                <a:latin typeface="Trebuchet MS" panose="020B0703020202090204" pitchFamily="34" charset="0"/>
              </a:rPr>
              <a:t> PACIFIC trial </a:t>
            </a:r>
            <a:endParaRPr lang="es-ES" sz="2600" dirty="0">
              <a:solidFill>
                <a:srgbClr val="2C80B6"/>
              </a:solidFill>
              <a:latin typeface="Trebuchet MS" panose="020B0703020202090204" pitchFamily="34" charset="0"/>
            </a:endParaRPr>
          </a:p>
        </p:txBody>
      </p:sp>
      <p:pic>
        <p:nvPicPr>
          <p:cNvPr id="4" name="Imagen 3">
            <a:extLst>
              <a:ext uri="{FF2B5EF4-FFF2-40B4-BE49-F238E27FC236}">
                <a16:creationId xmlns:a16="http://schemas.microsoft.com/office/drawing/2014/main" id="{5BB2137A-FD1F-9C2A-85DD-0D103C7F465D}"/>
              </a:ext>
            </a:extLst>
          </p:cNvPr>
          <p:cNvPicPr>
            <a:picLocks noChangeAspect="1"/>
          </p:cNvPicPr>
          <p:nvPr/>
        </p:nvPicPr>
        <p:blipFill>
          <a:blip r:embed="rId2"/>
          <a:stretch>
            <a:fillRect/>
          </a:stretch>
        </p:blipFill>
        <p:spPr>
          <a:xfrm>
            <a:off x="1901687" y="1439863"/>
            <a:ext cx="3538413" cy="5129212"/>
          </a:xfrm>
          <a:prstGeom prst="rect">
            <a:avLst/>
          </a:prstGeom>
        </p:spPr>
      </p:pic>
      <p:pic>
        <p:nvPicPr>
          <p:cNvPr id="5" name="Imagen 4">
            <a:extLst>
              <a:ext uri="{FF2B5EF4-FFF2-40B4-BE49-F238E27FC236}">
                <a16:creationId xmlns:a16="http://schemas.microsoft.com/office/drawing/2014/main" id="{46C9FE57-35F5-503D-1D1B-7E0A3EC9BE6F}"/>
              </a:ext>
            </a:extLst>
          </p:cNvPr>
          <p:cNvPicPr>
            <a:picLocks noChangeAspect="1"/>
          </p:cNvPicPr>
          <p:nvPr/>
        </p:nvPicPr>
        <p:blipFill>
          <a:blip r:embed="rId3"/>
          <a:stretch>
            <a:fillRect/>
          </a:stretch>
        </p:blipFill>
        <p:spPr>
          <a:xfrm>
            <a:off x="6823963" y="1439862"/>
            <a:ext cx="3238825" cy="5103835"/>
          </a:xfrm>
          <a:prstGeom prst="rect">
            <a:avLst/>
          </a:prstGeom>
        </p:spPr>
      </p:pic>
      <p:sp>
        <p:nvSpPr>
          <p:cNvPr id="7" name="CuadroTexto 6">
            <a:extLst>
              <a:ext uri="{FF2B5EF4-FFF2-40B4-BE49-F238E27FC236}">
                <a16:creationId xmlns:a16="http://schemas.microsoft.com/office/drawing/2014/main" id="{A0B2F565-52F1-75F1-DD86-50A97CE9926C}"/>
              </a:ext>
            </a:extLst>
          </p:cNvPr>
          <p:cNvSpPr txBox="1"/>
          <p:nvPr/>
        </p:nvSpPr>
        <p:spPr>
          <a:xfrm>
            <a:off x="5168735" y="978196"/>
            <a:ext cx="6181106" cy="369332"/>
          </a:xfrm>
          <a:prstGeom prst="rect">
            <a:avLst/>
          </a:prstGeom>
          <a:noFill/>
        </p:spPr>
        <p:txBody>
          <a:bodyPr wrap="square">
            <a:spAutoFit/>
          </a:bodyPr>
          <a:lstStyle/>
          <a:p>
            <a:r>
              <a:rPr lang="es-ES" i="1" dirty="0" err="1"/>
              <a:t>P</a:t>
            </a:r>
            <a:r>
              <a:rPr lang="es-ES" i="1" dirty="0" err="1">
                <a:effectLst/>
              </a:rPr>
              <a:t>atients</a:t>
            </a:r>
            <a:r>
              <a:rPr lang="es-ES" i="1" dirty="0">
                <a:effectLst/>
              </a:rPr>
              <a:t> (A) </a:t>
            </a:r>
            <a:r>
              <a:rPr lang="es-ES" i="1" dirty="0" err="1">
                <a:effectLst/>
              </a:rPr>
              <a:t>with</a:t>
            </a:r>
            <a:r>
              <a:rPr lang="es-ES" i="1" dirty="0">
                <a:effectLst/>
              </a:rPr>
              <a:t> </a:t>
            </a:r>
            <a:r>
              <a:rPr lang="es-ES" i="1" dirty="0" err="1">
                <a:effectLst/>
              </a:rPr>
              <a:t>or</a:t>
            </a:r>
            <a:r>
              <a:rPr lang="es-ES" i="1" dirty="0">
                <a:effectLst/>
              </a:rPr>
              <a:t> (B) </a:t>
            </a:r>
            <a:r>
              <a:rPr lang="es-ES" i="1" dirty="0" err="1">
                <a:effectLst/>
              </a:rPr>
              <a:t>without</a:t>
            </a:r>
            <a:r>
              <a:rPr lang="es-ES" i="1" dirty="0">
                <a:effectLst/>
              </a:rPr>
              <a:t> a </a:t>
            </a:r>
            <a:r>
              <a:rPr lang="es-ES" i="1" dirty="0" err="1">
                <a:effectLst/>
              </a:rPr>
              <a:t>stage</a:t>
            </a:r>
            <a:r>
              <a:rPr lang="es-ES" i="1" dirty="0">
                <a:effectLst/>
              </a:rPr>
              <a:t> IIIA-N2 NSCLC.</a:t>
            </a:r>
            <a:endParaRPr lang="es-ES" sz="4800" i="1" dirty="0"/>
          </a:p>
        </p:txBody>
      </p:sp>
      <p:sp>
        <p:nvSpPr>
          <p:cNvPr id="9" name="CuadroTexto 8">
            <a:extLst>
              <a:ext uri="{FF2B5EF4-FFF2-40B4-BE49-F238E27FC236}">
                <a16:creationId xmlns:a16="http://schemas.microsoft.com/office/drawing/2014/main" id="{A3535477-2982-8696-A887-28817DC00528}"/>
              </a:ext>
            </a:extLst>
          </p:cNvPr>
          <p:cNvSpPr txBox="1"/>
          <p:nvPr/>
        </p:nvSpPr>
        <p:spPr>
          <a:xfrm>
            <a:off x="3241002" y="1255195"/>
            <a:ext cx="1512261" cy="369332"/>
          </a:xfrm>
          <a:prstGeom prst="rect">
            <a:avLst/>
          </a:prstGeom>
          <a:noFill/>
        </p:spPr>
        <p:txBody>
          <a:bodyPr wrap="square">
            <a:spAutoFit/>
          </a:bodyPr>
          <a:lstStyle/>
          <a:p>
            <a:r>
              <a:rPr lang="es-ES" dirty="0">
                <a:effectLst/>
                <a:latin typeface="AdvTTad02f5c0"/>
              </a:rPr>
              <a:t>PFS</a:t>
            </a:r>
            <a:endParaRPr lang="es-ES" dirty="0"/>
          </a:p>
        </p:txBody>
      </p:sp>
      <p:sp>
        <p:nvSpPr>
          <p:cNvPr id="10" name="CuadroTexto 9">
            <a:extLst>
              <a:ext uri="{FF2B5EF4-FFF2-40B4-BE49-F238E27FC236}">
                <a16:creationId xmlns:a16="http://schemas.microsoft.com/office/drawing/2014/main" id="{E6808859-A558-B8E0-D51E-7BCE752C479F}"/>
              </a:ext>
            </a:extLst>
          </p:cNvPr>
          <p:cNvSpPr txBox="1"/>
          <p:nvPr/>
        </p:nvSpPr>
        <p:spPr>
          <a:xfrm>
            <a:off x="7503157" y="1301364"/>
            <a:ext cx="1512261" cy="369332"/>
          </a:xfrm>
          <a:prstGeom prst="rect">
            <a:avLst/>
          </a:prstGeom>
          <a:noFill/>
        </p:spPr>
        <p:txBody>
          <a:bodyPr wrap="square">
            <a:spAutoFit/>
          </a:bodyPr>
          <a:lstStyle/>
          <a:p>
            <a:r>
              <a:rPr lang="es-ES" dirty="0">
                <a:latin typeface="AdvTTad02f5c0"/>
              </a:rPr>
              <a:t>O</a:t>
            </a:r>
            <a:r>
              <a:rPr lang="es-ES" dirty="0">
                <a:effectLst/>
                <a:latin typeface="AdvTTad02f5c0"/>
              </a:rPr>
              <a:t>S</a:t>
            </a:r>
            <a:endParaRPr lang="es-ES" dirty="0"/>
          </a:p>
        </p:txBody>
      </p:sp>
    </p:spTree>
    <p:extLst>
      <p:ext uri="{BB962C8B-B14F-4D97-AF65-F5344CB8AC3E}">
        <p14:creationId xmlns:p14="http://schemas.microsoft.com/office/powerpoint/2010/main" val="2500152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52A195A-D9FB-11D9-684A-B9F4EFC85B7A}"/>
              </a:ext>
            </a:extLst>
          </p:cNvPr>
          <p:cNvSpPr txBox="1">
            <a:spLocks/>
          </p:cNvSpPr>
          <p:nvPr/>
        </p:nvSpPr>
        <p:spPr>
          <a:xfrm>
            <a:off x="1730646" y="216308"/>
            <a:ext cx="10461354" cy="780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solidFill>
                  <a:schemeClr val="accent1"/>
                </a:solidFill>
                <a:latin typeface="Trebuchet MS" panose="020B0703020202090204" pitchFamily="34" charset="0"/>
              </a:rPr>
              <a:t>Radio-</a:t>
            </a:r>
            <a:r>
              <a:rPr lang="es-ES" sz="3600" dirty="0" err="1">
                <a:solidFill>
                  <a:schemeClr val="accent1"/>
                </a:solidFill>
                <a:latin typeface="Trebuchet MS" panose="020B0703020202090204" pitchFamily="34" charset="0"/>
              </a:rPr>
              <a:t>inmuno</a:t>
            </a:r>
            <a:r>
              <a:rPr lang="es-ES" sz="3600" dirty="0">
                <a:solidFill>
                  <a:schemeClr val="accent1"/>
                </a:solidFill>
                <a:latin typeface="Trebuchet MS" panose="020B0703020202090204" pitchFamily="34" charset="0"/>
              </a:rPr>
              <a:t> en estadios localmente avanzados</a:t>
            </a:r>
          </a:p>
        </p:txBody>
      </p:sp>
      <p:pic>
        <p:nvPicPr>
          <p:cNvPr id="8" name="Imagen 7">
            <a:extLst>
              <a:ext uri="{FF2B5EF4-FFF2-40B4-BE49-F238E27FC236}">
                <a16:creationId xmlns:a16="http://schemas.microsoft.com/office/drawing/2014/main" id="{971A4BF1-3A45-8EC1-21B8-D4316A1403F6}"/>
              </a:ext>
            </a:extLst>
          </p:cNvPr>
          <p:cNvPicPr>
            <a:picLocks noChangeAspect="1"/>
          </p:cNvPicPr>
          <p:nvPr/>
        </p:nvPicPr>
        <p:blipFill>
          <a:blip r:embed="rId3"/>
          <a:stretch>
            <a:fillRect/>
          </a:stretch>
        </p:blipFill>
        <p:spPr>
          <a:xfrm>
            <a:off x="2231754" y="830312"/>
            <a:ext cx="8229600" cy="5784442"/>
          </a:xfrm>
          <a:prstGeom prst="rect">
            <a:avLst/>
          </a:prstGeom>
        </p:spPr>
      </p:pic>
      <p:sp>
        <p:nvSpPr>
          <p:cNvPr id="9" name="CuadroTexto 8">
            <a:extLst>
              <a:ext uri="{FF2B5EF4-FFF2-40B4-BE49-F238E27FC236}">
                <a16:creationId xmlns:a16="http://schemas.microsoft.com/office/drawing/2014/main" id="{322095E7-9EA6-37AA-AAF6-5C3F67E4D604}"/>
              </a:ext>
            </a:extLst>
          </p:cNvPr>
          <p:cNvSpPr txBox="1"/>
          <p:nvPr/>
        </p:nvSpPr>
        <p:spPr>
          <a:xfrm>
            <a:off x="322808" y="996917"/>
            <a:ext cx="1691972" cy="369332"/>
          </a:xfrm>
          <a:prstGeom prst="rect">
            <a:avLst/>
          </a:prstGeom>
          <a:noFill/>
        </p:spPr>
        <p:txBody>
          <a:bodyPr wrap="square" rtlCol="0">
            <a:spAutoFit/>
          </a:bodyPr>
          <a:lstStyle/>
          <a:p>
            <a:r>
              <a:rPr lang="es-ES" b="1" dirty="0" err="1"/>
              <a:t>Ongoing</a:t>
            </a:r>
            <a:r>
              <a:rPr lang="es-ES" b="1" dirty="0"/>
              <a:t> &gt;&gt;&gt;</a:t>
            </a:r>
          </a:p>
        </p:txBody>
      </p:sp>
    </p:spTree>
    <p:extLst>
      <p:ext uri="{BB962C8B-B14F-4D97-AF65-F5344CB8AC3E}">
        <p14:creationId xmlns:p14="http://schemas.microsoft.com/office/powerpoint/2010/main" val="396252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B7FC80C-C766-D8A4-0549-0B40A803258E}"/>
              </a:ext>
            </a:extLst>
          </p:cNvPr>
          <p:cNvSpPr>
            <a:spLocks noGrp="1"/>
          </p:cNvSpPr>
          <p:nvPr>
            <p:ph type="body" sz="quarter" idx="10"/>
          </p:nvPr>
        </p:nvSpPr>
        <p:spPr>
          <a:xfrm>
            <a:off x="2341635" y="1887220"/>
            <a:ext cx="8894055" cy="953599"/>
          </a:xfrm>
        </p:spPr>
        <p:txBody>
          <a:bodyPr/>
          <a:lstStyle/>
          <a:p>
            <a:r>
              <a:rPr lang="es-ES" sz="4400" dirty="0"/>
              <a:t>E</a:t>
            </a:r>
            <a:r>
              <a:rPr lang="es-ES" sz="4400" b="1" dirty="0"/>
              <a:t>stadios metastásicos</a:t>
            </a:r>
            <a:endParaRPr lang="es-ES" sz="4400" dirty="0"/>
          </a:p>
        </p:txBody>
      </p:sp>
      <p:pic>
        <p:nvPicPr>
          <p:cNvPr id="3" name="Imagen 2">
            <a:extLst>
              <a:ext uri="{FF2B5EF4-FFF2-40B4-BE49-F238E27FC236}">
                <a16:creationId xmlns:a16="http://schemas.microsoft.com/office/drawing/2014/main" id="{F914F145-AE8D-E213-1D3C-DF2562D2744D}"/>
              </a:ext>
            </a:extLst>
          </p:cNvPr>
          <p:cNvPicPr>
            <a:picLocks noChangeAspect="1"/>
          </p:cNvPicPr>
          <p:nvPr/>
        </p:nvPicPr>
        <p:blipFill>
          <a:blip r:embed="rId2"/>
          <a:stretch>
            <a:fillRect/>
          </a:stretch>
        </p:blipFill>
        <p:spPr>
          <a:xfrm>
            <a:off x="6966465" y="3963992"/>
            <a:ext cx="4610100" cy="1701800"/>
          </a:xfrm>
          <a:prstGeom prst="rect">
            <a:avLst/>
          </a:prstGeom>
        </p:spPr>
      </p:pic>
      <p:pic>
        <p:nvPicPr>
          <p:cNvPr id="4" name="Picture 2" descr="Un archivo externo que contiene una imagen, una ilustración, etc. El nombre del objeto es mdx076f1.jpg">
            <a:extLst>
              <a:ext uri="{FF2B5EF4-FFF2-40B4-BE49-F238E27FC236}">
                <a16:creationId xmlns:a16="http://schemas.microsoft.com/office/drawing/2014/main" id="{54EA0382-F668-FF82-0F12-D634110EF4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32" t="-1" r="10511" b="39589"/>
          <a:stretch/>
        </p:blipFill>
        <p:spPr bwMode="auto">
          <a:xfrm>
            <a:off x="2341635" y="4350698"/>
            <a:ext cx="2266711" cy="1240164"/>
          </a:xfrm>
          <a:prstGeom prst="rect">
            <a:avLst/>
          </a:prstGeom>
          <a:noFill/>
          <a:extLst>
            <a:ext uri="{909E8E84-426E-40DD-AFC4-6F175D3DCCD1}">
              <a14:hiddenFill xmlns:a14="http://schemas.microsoft.com/office/drawing/2010/main">
                <a:solidFill>
                  <a:srgbClr val="FFFFFF"/>
                </a:solidFill>
              </a14:hiddenFill>
            </a:ext>
          </a:extLst>
        </p:spPr>
      </p:pic>
      <p:sp>
        <p:nvSpPr>
          <p:cNvPr id="5" name="Más 4">
            <a:extLst>
              <a:ext uri="{FF2B5EF4-FFF2-40B4-BE49-F238E27FC236}">
                <a16:creationId xmlns:a16="http://schemas.microsoft.com/office/drawing/2014/main" id="{5AD84CC0-2731-33C2-C199-579BA68A0611}"/>
              </a:ext>
            </a:extLst>
          </p:cNvPr>
          <p:cNvSpPr/>
          <p:nvPr/>
        </p:nvSpPr>
        <p:spPr>
          <a:xfrm>
            <a:off x="5311141" y="4444450"/>
            <a:ext cx="952529" cy="1146412"/>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70464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792DD7F-99AD-5673-E38A-8AC575A6A5FB}"/>
              </a:ext>
            </a:extLst>
          </p:cNvPr>
          <p:cNvSpPr txBox="1">
            <a:spLocks/>
          </p:cNvSpPr>
          <p:nvPr/>
        </p:nvSpPr>
        <p:spPr>
          <a:xfrm>
            <a:off x="1828243" y="315885"/>
            <a:ext cx="10609049" cy="54530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solidFill>
                  <a:srgbClr val="0070C0"/>
                </a:solidFill>
                <a:latin typeface="Trebuchet MS" panose="020B0703020202090204" pitchFamily="34" charset="0"/>
              </a:rPr>
              <a:t>Radio-</a:t>
            </a:r>
            <a:r>
              <a:rPr lang="es-ES" sz="3600" dirty="0" err="1">
                <a:solidFill>
                  <a:srgbClr val="0070C0"/>
                </a:solidFill>
                <a:latin typeface="Trebuchet MS" panose="020B0703020202090204" pitchFamily="34" charset="0"/>
              </a:rPr>
              <a:t>inmuno</a:t>
            </a:r>
            <a:r>
              <a:rPr lang="es-ES" sz="3600" dirty="0">
                <a:solidFill>
                  <a:srgbClr val="0070C0"/>
                </a:solidFill>
                <a:latin typeface="Trebuchet MS" panose="020B0703020202090204" pitchFamily="34" charset="0"/>
              </a:rPr>
              <a:t> en pacientes </a:t>
            </a:r>
            <a:r>
              <a:rPr lang="es-ES" sz="3600" b="1" dirty="0" err="1">
                <a:solidFill>
                  <a:srgbClr val="0070C0"/>
                </a:solidFill>
                <a:latin typeface="Trebuchet MS" panose="020B0703020202090204" pitchFamily="34" charset="0"/>
              </a:rPr>
              <a:t>metástasicos</a:t>
            </a:r>
            <a:r>
              <a:rPr lang="es-ES" sz="3600" b="1" dirty="0">
                <a:solidFill>
                  <a:srgbClr val="0070C0"/>
                </a:solidFill>
                <a:latin typeface="Trebuchet MS" panose="020B0703020202090204" pitchFamily="34" charset="0"/>
              </a:rPr>
              <a:t> </a:t>
            </a:r>
          </a:p>
        </p:txBody>
      </p:sp>
      <p:sp>
        <p:nvSpPr>
          <p:cNvPr id="12" name="Rectángulo 11"/>
          <p:cNvSpPr/>
          <p:nvPr/>
        </p:nvSpPr>
        <p:spPr>
          <a:xfrm>
            <a:off x="1945612" y="941349"/>
            <a:ext cx="10246388" cy="400110"/>
          </a:xfrm>
          <a:prstGeom prst="rect">
            <a:avLst/>
          </a:prstGeom>
        </p:spPr>
        <p:txBody>
          <a:bodyPr wrap="square">
            <a:spAutoFit/>
          </a:bodyPr>
          <a:lstStyle/>
          <a:p>
            <a:r>
              <a:rPr lang="es-ES" sz="2000" dirty="0">
                <a:solidFill>
                  <a:srgbClr val="282828"/>
                </a:solidFill>
              </a:rPr>
              <a:t>M NSCLC: </a:t>
            </a:r>
            <a:r>
              <a:rPr lang="es-ES" sz="2000" b="1" dirty="0">
                <a:solidFill>
                  <a:srgbClr val="282828"/>
                </a:solidFill>
              </a:rPr>
              <a:t>Supervivencia</a:t>
            </a:r>
            <a:r>
              <a:rPr lang="es-ES" sz="2000" dirty="0">
                <a:solidFill>
                  <a:srgbClr val="282828"/>
                </a:solidFill>
              </a:rPr>
              <a:t> relativa a los </a:t>
            </a:r>
            <a:r>
              <a:rPr lang="es-ES" sz="2000" b="1" dirty="0">
                <a:solidFill>
                  <a:srgbClr val="282828"/>
                </a:solidFill>
              </a:rPr>
              <a:t>5 años </a:t>
            </a:r>
            <a:r>
              <a:rPr lang="es-ES" sz="2000" dirty="0">
                <a:solidFill>
                  <a:srgbClr val="282828"/>
                </a:solidFill>
              </a:rPr>
              <a:t>sigue siendo </a:t>
            </a:r>
            <a:r>
              <a:rPr lang="es-ES" sz="2000" b="1" dirty="0">
                <a:solidFill>
                  <a:srgbClr val="282828"/>
                </a:solidFill>
              </a:rPr>
              <a:t>baja, </a:t>
            </a:r>
            <a:r>
              <a:rPr lang="es-ES" sz="2000" dirty="0">
                <a:solidFill>
                  <a:srgbClr val="282828"/>
                </a:solidFill>
              </a:rPr>
              <a:t>alrededor del </a:t>
            </a:r>
            <a:r>
              <a:rPr lang="es-ES" sz="2000" b="1" dirty="0">
                <a:solidFill>
                  <a:srgbClr val="282828"/>
                </a:solidFill>
              </a:rPr>
              <a:t>6 %</a:t>
            </a:r>
            <a:endParaRPr lang="es-ES" sz="2000" b="1" dirty="0"/>
          </a:p>
        </p:txBody>
      </p:sp>
      <p:pic>
        <p:nvPicPr>
          <p:cNvPr id="13" name="Imagen 12"/>
          <p:cNvPicPr>
            <a:picLocks noChangeAspect="1"/>
          </p:cNvPicPr>
          <p:nvPr/>
        </p:nvPicPr>
        <p:blipFill rotWithShape="1">
          <a:blip r:embed="rId3"/>
          <a:srcRect l="13761" t="20203" r="45851" b="5383"/>
          <a:stretch/>
        </p:blipFill>
        <p:spPr>
          <a:xfrm>
            <a:off x="4268251" y="5015463"/>
            <a:ext cx="1672061" cy="990248"/>
          </a:xfrm>
          <a:prstGeom prst="rect">
            <a:avLst/>
          </a:prstGeom>
        </p:spPr>
      </p:pic>
      <p:pic>
        <p:nvPicPr>
          <p:cNvPr id="14" name="Imagen 13"/>
          <p:cNvPicPr>
            <a:picLocks noChangeAspect="1"/>
          </p:cNvPicPr>
          <p:nvPr/>
        </p:nvPicPr>
        <p:blipFill rotWithShape="1">
          <a:blip r:embed="rId4"/>
          <a:srcRect l="18253" t="26510" r="60324" b="14729"/>
          <a:stretch/>
        </p:blipFill>
        <p:spPr>
          <a:xfrm>
            <a:off x="4380454" y="3120535"/>
            <a:ext cx="1526856" cy="1346163"/>
          </a:xfrm>
          <a:prstGeom prst="rect">
            <a:avLst/>
          </a:prstGeom>
        </p:spPr>
      </p:pic>
      <p:pic>
        <p:nvPicPr>
          <p:cNvPr id="2050" name="Picture 2" descr="Un archivo externo que contiene una imagen, una ilustración, etc. El nombre del objeto es mdx076f1.jpg"/>
          <p:cNvPicPr>
            <a:picLocks noChangeAspect="1" noChangeArrowheads="1"/>
          </p:cNvPicPr>
          <p:nvPr/>
        </p:nvPicPr>
        <p:blipFill rotWithShape="1">
          <a:blip r:embed="rId5">
            <a:extLst>
              <a:ext uri="{28A0092B-C50C-407E-A947-70E740481C1C}">
                <a14:useLocalDpi xmlns:a14="http://schemas.microsoft.com/office/drawing/2010/main" val="0"/>
              </a:ext>
            </a:extLst>
          </a:blip>
          <a:srcRect l="8632" t="-1" r="10511" b="39589"/>
          <a:stretch/>
        </p:blipFill>
        <p:spPr bwMode="auto">
          <a:xfrm>
            <a:off x="1945612" y="4142084"/>
            <a:ext cx="1526856" cy="83537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p:cNvCxnSpPr/>
          <p:nvPr/>
        </p:nvCxnSpPr>
        <p:spPr>
          <a:xfrm>
            <a:off x="2384008" y="5173769"/>
            <a:ext cx="736979" cy="13648"/>
          </a:xfrm>
          <a:prstGeom prst="line">
            <a:avLst/>
          </a:prstGeom>
          <a:ln w="76200">
            <a:solidFill>
              <a:srgbClr val="FF0000"/>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Más 16"/>
          <p:cNvSpPr/>
          <p:nvPr/>
        </p:nvSpPr>
        <p:spPr>
          <a:xfrm>
            <a:off x="3497982" y="4251569"/>
            <a:ext cx="664848" cy="76389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1945612" y="1440823"/>
            <a:ext cx="5919571" cy="1346163"/>
          </a:xfrm>
          <a:prstGeom prst="rect">
            <a:avLst/>
          </a:prstGeom>
        </p:spPr>
        <p:txBody>
          <a:bodyPr wrap="square">
            <a:spAutoFit/>
          </a:bodyPr>
          <a:lstStyle/>
          <a:p>
            <a:r>
              <a:rPr lang="es-ES" sz="2000" b="1" dirty="0">
                <a:solidFill>
                  <a:srgbClr val="282828"/>
                </a:solidFill>
              </a:rPr>
              <a:t>RDT sola, </a:t>
            </a:r>
            <a:r>
              <a:rPr lang="es-ES" sz="2000" dirty="0">
                <a:solidFill>
                  <a:srgbClr val="282828"/>
                </a:solidFill>
              </a:rPr>
              <a:t>como tratamiento </a:t>
            </a:r>
            <a:r>
              <a:rPr lang="es-ES" sz="2000" b="1" dirty="0">
                <a:solidFill>
                  <a:srgbClr val="282828"/>
                </a:solidFill>
              </a:rPr>
              <a:t>PALIATIVO.</a:t>
            </a:r>
          </a:p>
          <a:p>
            <a:endParaRPr lang="es-ES" sz="2000" b="1" dirty="0">
              <a:solidFill>
                <a:srgbClr val="282828"/>
              </a:solidFill>
            </a:endParaRPr>
          </a:p>
          <a:p>
            <a:r>
              <a:rPr lang="es-ES" sz="2000" b="1" dirty="0">
                <a:solidFill>
                  <a:srgbClr val="282828"/>
                </a:solidFill>
              </a:rPr>
              <a:t>RDT + IT: &gt; SLP,OS (</a:t>
            </a:r>
            <a:r>
              <a:rPr lang="es-ES" sz="2000" b="1" dirty="0">
                <a:solidFill>
                  <a:srgbClr val="0070C0"/>
                </a:solidFill>
              </a:rPr>
              <a:t>KEYNOTE 001**) </a:t>
            </a:r>
          </a:p>
          <a:p>
            <a:r>
              <a:rPr lang="es-ES" sz="2000" b="1" dirty="0" err="1"/>
              <a:t>pts</a:t>
            </a:r>
            <a:r>
              <a:rPr lang="es-ES" sz="2000" b="1" dirty="0"/>
              <a:t> </a:t>
            </a:r>
            <a:r>
              <a:rPr lang="es-ES" sz="2000" b="1" dirty="0" err="1"/>
              <a:t>oligometástasicos</a:t>
            </a:r>
            <a:r>
              <a:rPr lang="es-ES" sz="2000" b="1" dirty="0"/>
              <a:t>,</a:t>
            </a:r>
            <a:endParaRPr lang="es-ES" sz="2000" b="1" dirty="0">
              <a:solidFill>
                <a:srgbClr val="282828"/>
              </a:solidFill>
            </a:endParaRPr>
          </a:p>
        </p:txBody>
      </p:sp>
      <p:sp>
        <p:nvSpPr>
          <p:cNvPr id="18" name="Rectángulo 17"/>
          <p:cNvSpPr/>
          <p:nvPr/>
        </p:nvSpPr>
        <p:spPr>
          <a:xfrm>
            <a:off x="7445831" y="6489092"/>
            <a:ext cx="4675612" cy="307777"/>
          </a:xfrm>
          <a:prstGeom prst="rect">
            <a:avLst/>
          </a:prstGeom>
        </p:spPr>
        <p:txBody>
          <a:bodyPr wrap="square">
            <a:spAutoFit/>
          </a:bodyPr>
          <a:lstStyle/>
          <a:p>
            <a:r>
              <a:rPr lang="es-ES" sz="1400" dirty="0">
                <a:solidFill>
                  <a:srgbClr val="000000"/>
                </a:solidFill>
                <a:latin typeface="Noto Sans"/>
              </a:rPr>
              <a:t>** N. </a:t>
            </a:r>
            <a:r>
              <a:rPr lang="es-ES" sz="1400" dirty="0" err="1">
                <a:solidFill>
                  <a:srgbClr val="000000"/>
                </a:solidFill>
                <a:latin typeface="Noto Sans"/>
              </a:rPr>
              <a:t>Shaverdian</a:t>
            </a:r>
            <a:r>
              <a:rPr lang="es-ES" sz="1400" dirty="0">
                <a:solidFill>
                  <a:srgbClr val="000000"/>
                </a:solidFill>
                <a:latin typeface="Noto Sans"/>
              </a:rPr>
              <a:t> et al KEYNOTE-001 </a:t>
            </a:r>
            <a:r>
              <a:rPr lang="es-ES" sz="1400" dirty="0" err="1">
                <a:solidFill>
                  <a:srgbClr val="000000"/>
                </a:solidFill>
                <a:latin typeface="Noto Sans"/>
              </a:rPr>
              <a:t>phase</a:t>
            </a:r>
            <a:r>
              <a:rPr lang="es-ES" sz="1400" dirty="0">
                <a:solidFill>
                  <a:srgbClr val="000000"/>
                </a:solidFill>
                <a:latin typeface="Noto Sans"/>
              </a:rPr>
              <a:t> 1 trial</a:t>
            </a:r>
          </a:p>
        </p:txBody>
      </p:sp>
      <p:sp>
        <p:nvSpPr>
          <p:cNvPr id="7" name="CuadroTexto 6">
            <a:extLst>
              <a:ext uri="{FF2B5EF4-FFF2-40B4-BE49-F238E27FC236}">
                <a16:creationId xmlns:a16="http://schemas.microsoft.com/office/drawing/2014/main" id="{CE9E7DE9-8AFA-1157-78F5-B72E18525F0C}"/>
              </a:ext>
            </a:extLst>
          </p:cNvPr>
          <p:cNvSpPr txBox="1"/>
          <p:nvPr/>
        </p:nvSpPr>
        <p:spPr>
          <a:xfrm>
            <a:off x="6853575" y="6089856"/>
            <a:ext cx="5338425" cy="415498"/>
          </a:xfrm>
          <a:prstGeom prst="rect">
            <a:avLst/>
          </a:prstGeom>
          <a:noFill/>
        </p:spPr>
        <p:txBody>
          <a:bodyPr wrap="square">
            <a:spAutoFit/>
          </a:bodyPr>
          <a:lstStyle/>
          <a:p>
            <a:r>
              <a:rPr lang="es-ES" sz="1050" b="0" i="0" u="none" strike="noStrike" dirty="0">
                <a:solidFill>
                  <a:srgbClr val="333333"/>
                </a:solidFill>
                <a:effectLst/>
                <a:latin typeface="Cambria" panose="02040503050406030204" pitchFamily="18" charset="0"/>
              </a:rPr>
              <a:t>SLP: (A) </a:t>
            </a:r>
            <a:r>
              <a:rPr lang="es-ES" sz="1050" b="0" i="0" u="none" strike="noStrike" dirty="0" err="1">
                <a:solidFill>
                  <a:srgbClr val="333333"/>
                </a:solidFill>
                <a:effectLst/>
                <a:latin typeface="Cambria" panose="02040503050406030204" pitchFamily="18" charset="0"/>
              </a:rPr>
              <a:t>any</a:t>
            </a:r>
            <a:r>
              <a:rPr lang="es-ES" sz="1050" b="0" i="0" u="none" strike="noStrike" dirty="0">
                <a:solidFill>
                  <a:srgbClr val="333333"/>
                </a:solidFill>
                <a:effectLst/>
                <a:latin typeface="Cambria" panose="02040503050406030204" pitchFamily="18" charset="0"/>
              </a:rPr>
              <a:t> </a:t>
            </a:r>
            <a:r>
              <a:rPr lang="es-ES" sz="1050" b="0" i="0" u="none" strike="noStrike" dirty="0" err="1">
                <a:solidFill>
                  <a:srgbClr val="333333"/>
                </a:solidFill>
                <a:effectLst/>
                <a:latin typeface="Cambria" panose="02040503050406030204" pitchFamily="18" charset="0"/>
              </a:rPr>
              <a:t>radiotherapy</a:t>
            </a:r>
            <a:r>
              <a:rPr lang="es-ES" sz="1050" b="0" i="0" u="none" strike="noStrike" dirty="0">
                <a:solidFill>
                  <a:srgbClr val="333333"/>
                </a:solidFill>
                <a:effectLst/>
                <a:latin typeface="Cambria" panose="02040503050406030204" pitchFamily="18" charset="0"/>
              </a:rPr>
              <a:t> and (B) </a:t>
            </a:r>
            <a:r>
              <a:rPr lang="es-ES" sz="1050" b="0" i="0" u="none" strike="noStrike" dirty="0" err="1">
                <a:solidFill>
                  <a:srgbClr val="333333"/>
                </a:solidFill>
                <a:effectLst/>
                <a:latin typeface="Cambria" panose="02040503050406030204" pitchFamily="18" charset="0"/>
              </a:rPr>
              <a:t>extracranial</a:t>
            </a:r>
            <a:r>
              <a:rPr lang="es-ES" sz="1050" b="0" i="0" u="none" strike="noStrike" dirty="0">
                <a:solidFill>
                  <a:srgbClr val="333333"/>
                </a:solidFill>
                <a:effectLst/>
                <a:latin typeface="Cambria" panose="02040503050406030204" pitchFamily="18" charset="0"/>
              </a:rPr>
              <a:t> </a:t>
            </a:r>
            <a:r>
              <a:rPr lang="es-ES" sz="1050" b="0" i="0" u="none" strike="noStrike" dirty="0" err="1">
                <a:solidFill>
                  <a:srgbClr val="333333"/>
                </a:solidFill>
                <a:effectLst/>
                <a:latin typeface="Cambria" panose="02040503050406030204" pitchFamily="18" charset="0"/>
              </a:rPr>
              <a:t>radiotherapy</a:t>
            </a:r>
            <a:r>
              <a:rPr lang="es-ES" sz="1050" b="0" i="0" u="none" strike="noStrike" dirty="0">
                <a:solidFill>
                  <a:srgbClr val="333333"/>
                </a:solidFill>
                <a:effectLst/>
                <a:latin typeface="Cambria" panose="02040503050406030204" pitchFamily="18" charset="0"/>
              </a:rPr>
              <a:t>. </a:t>
            </a:r>
          </a:p>
          <a:p>
            <a:r>
              <a:rPr lang="es-ES" sz="1050" dirty="0">
                <a:solidFill>
                  <a:srgbClr val="333333"/>
                </a:solidFill>
                <a:latin typeface="Cambria" panose="02040503050406030204" pitchFamily="18" charset="0"/>
              </a:rPr>
              <a:t>OS </a:t>
            </a:r>
            <a:r>
              <a:rPr lang="es-ES" sz="1050" b="0" i="0" u="none" strike="noStrike" dirty="0">
                <a:solidFill>
                  <a:srgbClr val="333333"/>
                </a:solidFill>
                <a:effectLst/>
                <a:latin typeface="Cambria" panose="02040503050406030204" pitchFamily="18" charset="0"/>
              </a:rPr>
              <a:t>(C) </a:t>
            </a:r>
            <a:r>
              <a:rPr lang="es-ES" sz="1050" b="0" i="0" u="none" strike="noStrike" dirty="0" err="1">
                <a:solidFill>
                  <a:srgbClr val="333333"/>
                </a:solidFill>
                <a:effectLst/>
                <a:latin typeface="Cambria" panose="02040503050406030204" pitchFamily="18" charset="0"/>
              </a:rPr>
              <a:t>any</a:t>
            </a:r>
            <a:r>
              <a:rPr lang="es-ES" sz="1050" b="0" i="0" u="none" strike="noStrike" dirty="0">
                <a:solidFill>
                  <a:srgbClr val="333333"/>
                </a:solidFill>
                <a:effectLst/>
                <a:latin typeface="Cambria" panose="02040503050406030204" pitchFamily="18" charset="0"/>
              </a:rPr>
              <a:t> </a:t>
            </a:r>
            <a:r>
              <a:rPr lang="es-ES" sz="1050" b="0" i="0" u="none" strike="noStrike" dirty="0" err="1">
                <a:solidFill>
                  <a:srgbClr val="333333"/>
                </a:solidFill>
                <a:effectLst/>
                <a:latin typeface="Cambria" panose="02040503050406030204" pitchFamily="18" charset="0"/>
              </a:rPr>
              <a:t>radiotherapy</a:t>
            </a:r>
            <a:r>
              <a:rPr lang="es-ES" sz="1050" b="0" i="0" u="none" strike="noStrike" dirty="0">
                <a:solidFill>
                  <a:srgbClr val="333333"/>
                </a:solidFill>
                <a:effectLst/>
                <a:latin typeface="Cambria" panose="02040503050406030204" pitchFamily="18" charset="0"/>
              </a:rPr>
              <a:t> and (D) </a:t>
            </a:r>
            <a:r>
              <a:rPr lang="es-ES" sz="1050" b="0" i="0" u="none" strike="noStrike" dirty="0" err="1">
                <a:solidFill>
                  <a:srgbClr val="333333"/>
                </a:solidFill>
                <a:effectLst/>
                <a:latin typeface="Cambria" panose="02040503050406030204" pitchFamily="18" charset="0"/>
              </a:rPr>
              <a:t>extracranial</a:t>
            </a:r>
            <a:r>
              <a:rPr lang="es-ES" sz="1050" b="0" i="0" u="none" strike="noStrike" dirty="0">
                <a:solidFill>
                  <a:srgbClr val="333333"/>
                </a:solidFill>
                <a:effectLst/>
                <a:latin typeface="Cambria" panose="02040503050406030204" pitchFamily="18" charset="0"/>
              </a:rPr>
              <a:t> </a:t>
            </a:r>
            <a:r>
              <a:rPr lang="es-ES" sz="1050" b="0" i="0" u="none" strike="noStrike" dirty="0" err="1">
                <a:solidFill>
                  <a:srgbClr val="333333"/>
                </a:solidFill>
                <a:effectLst/>
                <a:latin typeface="Cambria" panose="02040503050406030204" pitchFamily="18" charset="0"/>
              </a:rPr>
              <a:t>radiotherapy</a:t>
            </a:r>
            <a:r>
              <a:rPr lang="es-ES" sz="1050" b="0" i="0" u="none" strike="noStrike" dirty="0">
                <a:solidFill>
                  <a:srgbClr val="333333"/>
                </a:solidFill>
                <a:effectLst/>
                <a:latin typeface="Cambria" panose="02040503050406030204" pitchFamily="18" charset="0"/>
              </a:rPr>
              <a:t>. </a:t>
            </a:r>
            <a:endParaRPr lang="es-ES" sz="1050" dirty="0"/>
          </a:p>
        </p:txBody>
      </p:sp>
      <p:pic>
        <p:nvPicPr>
          <p:cNvPr id="8" name="Picture 2">
            <a:extLst>
              <a:ext uri="{FF2B5EF4-FFF2-40B4-BE49-F238E27FC236}">
                <a16:creationId xmlns:a16="http://schemas.microsoft.com/office/drawing/2014/main" id="{70310B98-F9CA-3A1A-2EE2-1058C2788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28" y="1435450"/>
            <a:ext cx="5643769" cy="467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99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49CD752-A3B7-D839-BD82-76A1100F8426}"/>
              </a:ext>
            </a:extLst>
          </p:cNvPr>
          <p:cNvSpPr txBox="1"/>
          <p:nvPr/>
        </p:nvSpPr>
        <p:spPr>
          <a:xfrm>
            <a:off x="1907944" y="3683000"/>
            <a:ext cx="9894590" cy="2246769"/>
          </a:xfrm>
          <a:prstGeom prst="rect">
            <a:avLst/>
          </a:prstGeom>
          <a:solidFill>
            <a:schemeClr val="bg1">
              <a:lumMod val="95000"/>
            </a:schemeClr>
          </a:solidFill>
        </p:spPr>
        <p:txBody>
          <a:bodyPr wrap="square">
            <a:spAutoFit/>
          </a:bodyPr>
          <a:lstStyle/>
          <a:p>
            <a:r>
              <a:rPr lang="es-ES" sz="2000" b="0" i="0" u="none" strike="noStrike" dirty="0">
                <a:solidFill>
                  <a:srgbClr val="212121"/>
                </a:solidFill>
                <a:latin typeface="Helvetica" pitchFamily="2" charset="0"/>
              </a:rPr>
              <a:t>N 45 </a:t>
            </a:r>
            <a:r>
              <a:rPr lang="es-ES" sz="2000" b="0" i="0" u="none" strike="noStrike" dirty="0" err="1">
                <a:solidFill>
                  <a:srgbClr val="212121"/>
                </a:solidFill>
                <a:latin typeface="Helvetica" pitchFamily="2" charset="0"/>
              </a:rPr>
              <a:t>pts</a:t>
            </a:r>
            <a:r>
              <a:rPr lang="es-ES" sz="2000" b="0" i="0" u="none" strike="noStrike" dirty="0">
                <a:solidFill>
                  <a:srgbClr val="212121"/>
                </a:solidFill>
                <a:latin typeface="Helvetica" pitchFamily="2" charset="0"/>
              </a:rPr>
              <a:t> </a:t>
            </a:r>
            <a:r>
              <a:rPr lang="es-ES" sz="2000" b="0" i="0" u="none" strike="noStrike" dirty="0" err="1">
                <a:solidFill>
                  <a:srgbClr val="212121"/>
                </a:solidFill>
                <a:latin typeface="Helvetica" pitchFamily="2" charset="0"/>
              </a:rPr>
              <a:t>oligometastasis</a:t>
            </a:r>
            <a:r>
              <a:rPr lang="es-ES" sz="2000" b="0" i="0" u="none" strike="noStrike" dirty="0">
                <a:solidFill>
                  <a:srgbClr val="212121"/>
                </a:solidFill>
                <a:latin typeface="Helvetica" pitchFamily="2" charset="0"/>
              </a:rPr>
              <a:t> (pulmón cerebro, hueso, hígado, </a:t>
            </a:r>
            <a:r>
              <a:rPr lang="es-ES" sz="2000" b="0" i="0" u="none" strike="noStrike" dirty="0" err="1">
                <a:solidFill>
                  <a:srgbClr val="212121"/>
                </a:solidFill>
                <a:latin typeface="Helvetica" pitchFamily="2" charset="0"/>
              </a:rPr>
              <a:t>suprarenal</a:t>
            </a:r>
            <a:r>
              <a:rPr lang="es-ES" sz="2000" dirty="0">
                <a:solidFill>
                  <a:srgbClr val="212121"/>
                </a:solidFill>
                <a:latin typeface="Helvetica" pitchFamily="2" charset="0"/>
              </a:rPr>
              <a:t>.)</a:t>
            </a:r>
            <a:endParaRPr lang="es-ES" sz="2000" b="0" i="0" u="none" strike="noStrike" dirty="0">
              <a:solidFill>
                <a:srgbClr val="212121"/>
              </a:solidFill>
              <a:latin typeface="Helvetica" pitchFamily="2" charset="0"/>
            </a:endParaRPr>
          </a:p>
          <a:p>
            <a:r>
              <a:rPr lang="es-ES" sz="2000" b="1" dirty="0">
                <a:solidFill>
                  <a:srgbClr val="212121"/>
                </a:solidFill>
                <a:latin typeface="Helvetica" pitchFamily="2" charset="0"/>
              </a:rPr>
              <a:t>Cirugía</a:t>
            </a:r>
            <a:r>
              <a:rPr lang="es-ES" sz="2000" dirty="0">
                <a:solidFill>
                  <a:srgbClr val="212121"/>
                </a:solidFill>
                <a:latin typeface="Helvetica" pitchFamily="2" charset="0"/>
              </a:rPr>
              <a:t> o </a:t>
            </a:r>
            <a:r>
              <a:rPr lang="es-ES" sz="2000" b="1" dirty="0">
                <a:solidFill>
                  <a:srgbClr val="212121"/>
                </a:solidFill>
                <a:latin typeface="Helvetica" pitchFamily="2" charset="0"/>
              </a:rPr>
              <a:t>radioterapia estereotáctica </a:t>
            </a:r>
            <a:r>
              <a:rPr lang="es-ES" sz="2000" dirty="0">
                <a:solidFill>
                  <a:srgbClr val="212121"/>
                </a:solidFill>
                <a:latin typeface="Helvetica" pitchFamily="2" charset="0"/>
              </a:rPr>
              <a:t>de </a:t>
            </a:r>
            <a:r>
              <a:rPr lang="es-ES" sz="2000" b="1" dirty="0">
                <a:solidFill>
                  <a:srgbClr val="212121"/>
                </a:solidFill>
                <a:highlight>
                  <a:srgbClr val="FFFF00"/>
                </a:highlight>
                <a:latin typeface="Helvetica" pitchFamily="2" charset="0"/>
              </a:rPr>
              <a:t>todas </a:t>
            </a:r>
            <a:r>
              <a:rPr lang="es-ES" sz="2000" dirty="0">
                <a:solidFill>
                  <a:srgbClr val="212121"/>
                </a:solidFill>
                <a:latin typeface="Helvetica" pitchFamily="2" charset="0"/>
              </a:rPr>
              <a:t>las metástasis mas </a:t>
            </a:r>
            <a:r>
              <a:rPr lang="es-ES" sz="2000" dirty="0" err="1">
                <a:solidFill>
                  <a:srgbClr val="212121"/>
                </a:solidFill>
                <a:latin typeface="Helvetica" pitchFamily="2" charset="0"/>
              </a:rPr>
              <a:t>Pembrolizumab</a:t>
            </a:r>
            <a:r>
              <a:rPr lang="es-ES" sz="2000" dirty="0">
                <a:solidFill>
                  <a:srgbClr val="212121"/>
                </a:solidFill>
                <a:latin typeface="Helvetica" pitchFamily="2" charset="0"/>
              </a:rPr>
              <a:t> (4-12s después) por 12 meses</a:t>
            </a:r>
          </a:p>
          <a:p>
            <a:endParaRPr lang="es-ES" sz="2000" dirty="0">
              <a:solidFill>
                <a:srgbClr val="212121"/>
              </a:solidFill>
              <a:latin typeface="Helvetica" pitchFamily="2" charset="0"/>
            </a:endParaRPr>
          </a:p>
          <a:p>
            <a:r>
              <a:rPr lang="es-ES" sz="2000" b="1" dirty="0">
                <a:solidFill>
                  <a:srgbClr val="212121"/>
                </a:solidFill>
                <a:latin typeface="Helvetica" pitchFamily="2" charset="0"/>
              </a:rPr>
              <a:t>SLP 19,1 (vs 6 meses), p0,005</a:t>
            </a:r>
          </a:p>
          <a:p>
            <a:r>
              <a:rPr lang="es-ES" sz="2000" b="1" dirty="0">
                <a:solidFill>
                  <a:srgbClr val="212121"/>
                </a:solidFill>
                <a:latin typeface="Helvetica" pitchFamily="2" charset="0"/>
              </a:rPr>
              <a:t>OS a los 12 meses 90,9; 24 meses 77%</a:t>
            </a:r>
          </a:p>
          <a:p>
            <a:endParaRPr lang="es-ES" sz="2000" b="0" i="0" u="none" strike="noStrike" dirty="0">
              <a:solidFill>
                <a:srgbClr val="212121"/>
              </a:solidFill>
              <a:latin typeface="Helvetica" pitchFamily="2" charset="0"/>
            </a:endParaRPr>
          </a:p>
        </p:txBody>
      </p:sp>
      <p:pic>
        <p:nvPicPr>
          <p:cNvPr id="6" name="Imagen 5">
            <a:extLst>
              <a:ext uri="{FF2B5EF4-FFF2-40B4-BE49-F238E27FC236}">
                <a16:creationId xmlns:a16="http://schemas.microsoft.com/office/drawing/2014/main" id="{3C4E364F-D7D8-A6E9-C516-A5C615497ACD}"/>
              </a:ext>
            </a:extLst>
          </p:cNvPr>
          <p:cNvPicPr>
            <a:picLocks noChangeAspect="1"/>
          </p:cNvPicPr>
          <p:nvPr/>
        </p:nvPicPr>
        <p:blipFill>
          <a:blip r:embed="rId3"/>
          <a:stretch>
            <a:fillRect/>
          </a:stretch>
        </p:blipFill>
        <p:spPr>
          <a:xfrm>
            <a:off x="1921937" y="1184092"/>
            <a:ext cx="8695267" cy="2219209"/>
          </a:xfrm>
          <a:prstGeom prst="rect">
            <a:avLst/>
          </a:prstGeom>
        </p:spPr>
      </p:pic>
      <p:sp>
        <p:nvSpPr>
          <p:cNvPr id="7" name="Título 1">
            <a:extLst>
              <a:ext uri="{FF2B5EF4-FFF2-40B4-BE49-F238E27FC236}">
                <a16:creationId xmlns:a16="http://schemas.microsoft.com/office/drawing/2014/main" id="{5B657EC1-5DE3-A058-2539-A962A13C8D95}"/>
              </a:ext>
            </a:extLst>
          </p:cNvPr>
          <p:cNvSpPr txBox="1">
            <a:spLocks/>
          </p:cNvSpPr>
          <p:nvPr/>
        </p:nvSpPr>
        <p:spPr>
          <a:xfrm>
            <a:off x="1828243" y="315885"/>
            <a:ext cx="10609049" cy="54530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solidFill>
                  <a:srgbClr val="0070C0"/>
                </a:solidFill>
                <a:latin typeface="Trebuchet MS" panose="020B0703020202090204" pitchFamily="34" charset="0"/>
              </a:rPr>
              <a:t>Radio-</a:t>
            </a:r>
            <a:r>
              <a:rPr lang="es-ES" sz="3600" dirty="0" err="1">
                <a:solidFill>
                  <a:srgbClr val="0070C0"/>
                </a:solidFill>
                <a:latin typeface="Trebuchet MS" panose="020B0703020202090204" pitchFamily="34" charset="0"/>
              </a:rPr>
              <a:t>inmuno</a:t>
            </a:r>
            <a:r>
              <a:rPr lang="es-ES" sz="3600" dirty="0">
                <a:solidFill>
                  <a:srgbClr val="0070C0"/>
                </a:solidFill>
                <a:latin typeface="Trebuchet MS" panose="020B0703020202090204" pitchFamily="34" charset="0"/>
              </a:rPr>
              <a:t> en pacientes </a:t>
            </a:r>
            <a:r>
              <a:rPr lang="es-ES" sz="3600" b="1" dirty="0" err="1">
                <a:solidFill>
                  <a:srgbClr val="0070C0"/>
                </a:solidFill>
                <a:latin typeface="Trebuchet MS" panose="020B0703020202090204" pitchFamily="34" charset="0"/>
              </a:rPr>
              <a:t>metástasicos</a:t>
            </a:r>
            <a:r>
              <a:rPr lang="es-ES" sz="3600" b="1" dirty="0">
                <a:solidFill>
                  <a:srgbClr val="0070C0"/>
                </a:solidFill>
                <a:latin typeface="Trebuchet MS" panose="020B0703020202090204" pitchFamily="34" charset="0"/>
              </a:rPr>
              <a:t> </a:t>
            </a:r>
          </a:p>
        </p:txBody>
      </p:sp>
    </p:spTree>
    <p:extLst>
      <p:ext uri="{BB962C8B-B14F-4D97-AF65-F5344CB8AC3E}">
        <p14:creationId xmlns:p14="http://schemas.microsoft.com/office/powerpoint/2010/main" val="410635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BCFA64-BB8F-BB7F-C9B7-0173673D6210}"/>
              </a:ext>
            </a:extLst>
          </p:cNvPr>
          <p:cNvPicPr>
            <a:picLocks noChangeAspect="1"/>
          </p:cNvPicPr>
          <p:nvPr/>
        </p:nvPicPr>
        <p:blipFill>
          <a:blip r:embed="rId2"/>
          <a:stretch>
            <a:fillRect/>
          </a:stretch>
        </p:blipFill>
        <p:spPr>
          <a:xfrm>
            <a:off x="2048953" y="392831"/>
            <a:ext cx="6216506" cy="1910776"/>
          </a:xfrm>
          <a:prstGeom prst="rect">
            <a:avLst/>
          </a:prstGeom>
        </p:spPr>
      </p:pic>
      <p:pic>
        <p:nvPicPr>
          <p:cNvPr id="3" name="Imagen 2">
            <a:extLst>
              <a:ext uri="{FF2B5EF4-FFF2-40B4-BE49-F238E27FC236}">
                <a16:creationId xmlns:a16="http://schemas.microsoft.com/office/drawing/2014/main" id="{7A623E7D-76D4-BF0D-CB7C-9EFD9C9156BD}"/>
              </a:ext>
            </a:extLst>
          </p:cNvPr>
          <p:cNvPicPr>
            <a:picLocks noChangeAspect="1"/>
          </p:cNvPicPr>
          <p:nvPr/>
        </p:nvPicPr>
        <p:blipFill rotWithShape="1">
          <a:blip r:embed="rId3"/>
          <a:srcRect t="28974" b="27179"/>
          <a:stretch/>
        </p:blipFill>
        <p:spPr>
          <a:xfrm>
            <a:off x="6619915" y="1479966"/>
            <a:ext cx="5285214" cy="5015010"/>
          </a:xfrm>
          <a:prstGeom prst="rect">
            <a:avLst/>
          </a:prstGeom>
        </p:spPr>
      </p:pic>
      <p:sp>
        <p:nvSpPr>
          <p:cNvPr id="7" name="CuadroTexto 6">
            <a:extLst>
              <a:ext uri="{FF2B5EF4-FFF2-40B4-BE49-F238E27FC236}">
                <a16:creationId xmlns:a16="http://schemas.microsoft.com/office/drawing/2014/main" id="{13F8B51A-3AA8-F322-4136-343F684F6C9C}"/>
              </a:ext>
            </a:extLst>
          </p:cNvPr>
          <p:cNvSpPr txBox="1"/>
          <p:nvPr/>
        </p:nvSpPr>
        <p:spPr>
          <a:xfrm>
            <a:off x="2048953" y="2529733"/>
            <a:ext cx="4172553" cy="1477328"/>
          </a:xfrm>
          <a:prstGeom prst="rect">
            <a:avLst/>
          </a:prstGeom>
          <a:noFill/>
        </p:spPr>
        <p:txBody>
          <a:bodyPr wrap="square">
            <a:spAutoFit/>
          </a:bodyPr>
          <a:lstStyle/>
          <a:p>
            <a:r>
              <a:rPr lang="es-ES" b="0" i="0" u="none" strike="noStrike" dirty="0">
                <a:solidFill>
                  <a:srgbClr val="212121"/>
                </a:solidFill>
                <a:effectLst/>
                <a:latin typeface="BlinkMacSystemFont"/>
              </a:rPr>
              <a:t>401 pacientes con 530 </a:t>
            </a:r>
            <a:r>
              <a:rPr lang="es-ES" b="0" i="0" u="none" strike="noStrike" dirty="0" err="1">
                <a:solidFill>
                  <a:srgbClr val="212121"/>
                </a:solidFill>
                <a:effectLst/>
                <a:latin typeface="BlinkMacSystemFont"/>
              </a:rPr>
              <a:t>oligometástasis</a:t>
            </a:r>
            <a:r>
              <a:rPr lang="es-ES" b="0" i="0" u="none" strike="noStrike" dirty="0">
                <a:solidFill>
                  <a:srgbClr val="212121"/>
                </a:solidFill>
                <a:effectLst/>
                <a:latin typeface="BlinkMacSystemFont"/>
              </a:rPr>
              <a:t> tratadas ; 18% su primario era pulmón.</a:t>
            </a:r>
          </a:p>
          <a:p>
            <a:r>
              <a:rPr lang="es-ES" b="0" i="0" u="none" strike="noStrike" dirty="0">
                <a:solidFill>
                  <a:srgbClr val="212121"/>
                </a:solidFill>
                <a:effectLst/>
                <a:latin typeface="BlinkMacSystemFont"/>
              </a:rPr>
              <a:t>La ablación metastásica </a:t>
            </a:r>
            <a:r>
              <a:rPr lang="es-ES" b="0" i="0" u="none" strike="noStrike" dirty="0">
                <a:solidFill>
                  <a:srgbClr val="212121"/>
                </a:solidFill>
                <a:effectLst/>
                <a:highlight>
                  <a:srgbClr val="FFFF00"/>
                </a:highlight>
                <a:latin typeface="BlinkMacSystemFont"/>
              </a:rPr>
              <a:t>total </a:t>
            </a:r>
            <a:r>
              <a:rPr lang="es-ES" b="0" i="0" u="none" strike="noStrike" dirty="0">
                <a:solidFill>
                  <a:srgbClr val="212121"/>
                </a:solidFill>
                <a:effectLst/>
                <a:latin typeface="BlinkMacSystemFont"/>
              </a:rPr>
              <a:t>se asoció con una </a:t>
            </a:r>
            <a:r>
              <a:rPr lang="es-ES" b="0" i="0" u="none" strike="noStrike" dirty="0">
                <a:solidFill>
                  <a:srgbClr val="212121"/>
                </a:solidFill>
                <a:effectLst/>
                <a:highlight>
                  <a:srgbClr val="FFFF00"/>
                </a:highlight>
                <a:latin typeface="BlinkMacSystemFont"/>
              </a:rPr>
              <a:t>SG y SLP superiores </a:t>
            </a:r>
            <a:r>
              <a:rPr lang="es-ES" b="0" i="0" u="none" strike="noStrike" dirty="0">
                <a:solidFill>
                  <a:srgbClr val="212121"/>
                </a:solidFill>
                <a:effectLst/>
                <a:latin typeface="BlinkMacSystemFont"/>
              </a:rPr>
              <a:t>en comparación con la </a:t>
            </a:r>
            <a:r>
              <a:rPr lang="es-ES" b="0" i="0" u="none" strike="noStrike" dirty="0">
                <a:solidFill>
                  <a:srgbClr val="212121"/>
                </a:solidFill>
                <a:effectLst/>
                <a:highlight>
                  <a:srgbClr val="FFFF00"/>
                </a:highlight>
                <a:latin typeface="BlinkMacSystemFont"/>
              </a:rPr>
              <a:t>ablación metastásica subtotal</a:t>
            </a:r>
            <a:r>
              <a:rPr lang="es-ES" b="0" i="0" u="none" strike="noStrike" dirty="0">
                <a:solidFill>
                  <a:srgbClr val="212121"/>
                </a:solidFill>
                <a:effectLst/>
                <a:latin typeface="BlinkMacSystemFont"/>
              </a:rPr>
              <a:t>.</a:t>
            </a:r>
            <a:endParaRPr lang="es-ES" dirty="0"/>
          </a:p>
        </p:txBody>
      </p:sp>
      <p:sp>
        <p:nvSpPr>
          <p:cNvPr id="11" name="CuadroTexto 10">
            <a:extLst>
              <a:ext uri="{FF2B5EF4-FFF2-40B4-BE49-F238E27FC236}">
                <a16:creationId xmlns:a16="http://schemas.microsoft.com/office/drawing/2014/main" id="{38ED8500-5DB4-667A-FDFB-21165B73D1B6}"/>
              </a:ext>
            </a:extLst>
          </p:cNvPr>
          <p:cNvSpPr txBox="1"/>
          <p:nvPr/>
        </p:nvSpPr>
        <p:spPr>
          <a:xfrm>
            <a:off x="2048953" y="4363989"/>
            <a:ext cx="4172553" cy="646331"/>
          </a:xfrm>
          <a:prstGeom prst="rect">
            <a:avLst/>
          </a:prstGeom>
          <a:noFill/>
        </p:spPr>
        <p:txBody>
          <a:bodyPr wrap="square">
            <a:spAutoFit/>
          </a:bodyPr>
          <a:lstStyle/>
          <a:p>
            <a:pPr algn="l"/>
            <a:r>
              <a:rPr lang="es-ES" b="1" i="0" u="none" strike="noStrike" dirty="0">
                <a:solidFill>
                  <a:srgbClr val="0B0B0B"/>
                </a:solidFill>
                <a:effectLst/>
                <a:latin typeface="-apple-system"/>
              </a:rPr>
              <a:t>ASCO 2024 En NRG-LU002: solo se trató la lesión primaria, no </a:t>
            </a:r>
            <a:r>
              <a:rPr lang="es-ES" b="1" dirty="0">
                <a:solidFill>
                  <a:srgbClr val="0B0B0B"/>
                </a:solidFill>
                <a:latin typeface="-apple-system"/>
              </a:rPr>
              <a:t>todas las </a:t>
            </a:r>
            <a:r>
              <a:rPr lang="es-ES" b="1" i="0" u="none" strike="noStrike" dirty="0">
                <a:solidFill>
                  <a:srgbClr val="0B0B0B"/>
                </a:solidFill>
                <a:effectLst/>
                <a:latin typeface="-apple-system"/>
              </a:rPr>
              <a:t>metástasis</a:t>
            </a:r>
          </a:p>
        </p:txBody>
      </p:sp>
      <p:sp>
        <p:nvSpPr>
          <p:cNvPr id="13" name="CuadroTexto 12">
            <a:extLst>
              <a:ext uri="{FF2B5EF4-FFF2-40B4-BE49-F238E27FC236}">
                <a16:creationId xmlns:a16="http://schemas.microsoft.com/office/drawing/2014/main" id="{59673806-B967-6966-4FB5-D02CDD922B4C}"/>
              </a:ext>
            </a:extLst>
          </p:cNvPr>
          <p:cNvSpPr txBox="1"/>
          <p:nvPr/>
        </p:nvSpPr>
        <p:spPr>
          <a:xfrm>
            <a:off x="2048953" y="5589590"/>
            <a:ext cx="4172553" cy="646331"/>
          </a:xfrm>
          <a:prstGeom prst="rect">
            <a:avLst/>
          </a:prstGeom>
          <a:noFill/>
        </p:spPr>
        <p:txBody>
          <a:bodyPr wrap="square">
            <a:spAutoFit/>
          </a:bodyPr>
          <a:lstStyle/>
          <a:p>
            <a:r>
              <a:rPr lang="es-ES" b="0" i="0" u="none" strike="noStrike" dirty="0">
                <a:solidFill>
                  <a:srgbClr val="333333"/>
                </a:solidFill>
                <a:effectLst/>
                <a:latin typeface="Fira Sans" panose="020F0502020204030204" pitchFamily="34" charset="0"/>
              </a:rPr>
              <a:t>Pendiente de resultados: SARON RCT, en CPNCP </a:t>
            </a:r>
            <a:r>
              <a:rPr lang="es-ES" b="0" i="0" u="none" strike="noStrike" dirty="0" err="1">
                <a:solidFill>
                  <a:srgbClr val="333333"/>
                </a:solidFill>
                <a:effectLst/>
                <a:latin typeface="Fira Sans" panose="020F0502020204030204" pitchFamily="34" charset="0"/>
              </a:rPr>
              <a:t>oligometastasicos</a:t>
            </a:r>
            <a:r>
              <a:rPr lang="es-ES" b="0" i="0" u="none" strike="noStrike" dirty="0">
                <a:solidFill>
                  <a:srgbClr val="333333"/>
                </a:solidFill>
                <a:effectLst/>
                <a:latin typeface="Fira Sans" panose="020F0502020204030204" pitchFamily="34" charset="0"/>
              </a:rPr>
              <a:t>. </a:t>
            </a:r>
            <a:endParaRPr lang="es-ES" dirty="0"/>
          </a:p>
        </p:txBody>
      </p:sp>
      <p:pic>
        <p:nvPicPr>
          <p:cNvPr id="17" name="Imagen 16">
            <a:extLst>
              <a:ext uri="{FF2B5EF4-FFF2-40B4-BE49-F238E27FC236}">
                <a16:creationId xmlns:a16="http://schemas.microsoft.com/office/drawing/2014/main" id="{DD05BE1F-B002-8140-ED09-5D3386570285}"/>
              </a:ext>
            </a:extLst>
          </p:cNvPr>
          <p:cNvPicPr>
            <a:picLocks noChangeAspect="1"/>
          </p:cNvPicPr>
          <p:nvPr/>
        </p:nvPicPr>
        <p:blipFill>
          <a:blip r:embed="rId4"/>
          <a:stretch>
            <a:fillRect/>
          </a:stretch>
        </p:blipFill>
        <p:spPr>
          <a:xfrm>
            <a:off x="9973722" y="363024"/>
            <a:ext cx="1557878" cy="1062553"/>
          </a:xfrm>
          <a:prstGeom prst="rect">
            <a:avLst/>
          </a:prstGeom>
        </p:spPr>
      </p:pic>
    </p:spTree>
    <p:extLst>
      <p:ext uri="{BB962C8B-B14F-4D97-AF65-F5344CB8AC3E}">
        <p14:creationId xmlns:p14="http://schemas.microsoft.com/office/powerpoint/2010/main" val="30576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amegroups.cn/journals/pbpc/files/journals/5/articles/50506/public/50506-PB8-3328-R1.png?x-oss-process=image/resize,p_80&amp;v=16692653649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8" y="759527"/>
            <a:ext cx="11945607" cy="585207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1792DD7F-99AD-5673-E38A-8AC575A6A5FB}"/>
              </a:ext>
            </a:extLst>
          </p:cNvPr>
          <p:cNvSpPr txBox="1">
            <a:spLocks noGrp="1"/>
          </p:cNvSpPr>
          <p:nvPr>
            <p:ph type="body" sz="quarter" idx="10"/>
          </p:nvPr>
        </p:nvSpPr>
        <p:spPr>
          <a:xfrm>
            <a:off x="128025" y="147869"/>
            <a:ext cx="10175676" cy="5760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solidFill>
                  <a:schemeClr val="accent1"/>
                </a:solidFill>
                <a:latin typeface="Trebuchet MS" panose="020B0703020202090204" pitchFamily="34" charset="0"/>
              </a:rPr>
              <a:t>Radio-</a:t>
            </a:r>
            <a:r>
              <a:rPr lang="es-ES" sz="4000" dirty="0" err="1">
                <a:solidFill>
                  <a:schemeClr val="accent1"/>
                </a:solidFill>
                <a:latin typeface="Trebuchet MS" panose="020B0703020202090204" pitchFamily="34" charset="0"/>
              </a:rPr>
              <a:t>inmuno</a:t>
            </a:r>
            <a:r>
              <a:rPr lang="es-ES" sz="4000" dirty="0">
                <a:solidFill>
                  <a:schemeClr val="accent1"/>
                </a:solidFill>
                <a:latin typeface="Trebuchet MS" panose="020B0703020202090204" pitchFamily="34" charset="0"/>
              </a:rPr>
              <a:t> en estadios </a:t>
            </a:r>
            <a:r>
              <a:rPr lang="es-ES" sz="4000" dirty="0" err="1">
                <a:solidFill>
                  <a:schemeClr val="accent1"/>
                </a:solidFill>
                <a:latin typeface="Trebuchet MS" panose="020B0703020202090204" pitchFamily="34" charset="0"/>
              </a:rPr>
              <a:t>metástasicos</a:t>
            </a:r>
            <a:endParaRPr lang="es-ES" sz="4000" dirty="0">
              <a:solidFill>
                <a:schemeClr val="accent1"/>
              </a:solidFill>
              <a:latin typeface="Trebuchet MS" panose="020B0703020202090204" pitchFamily="34" charset="0"/>
            </a:endParaRPr>
          </a:p>
        </p:txBody>
      </p:sp>
      <p:sp>
        <p:nvSpPr>
          <p:cNvPr id="3" name="Rectángulo 2"/>
          <p:cNvSpPr/>
          <p:nvPr/>
        </p:nvSpPr>
        <p:spPr>
          <a:xfrm>
            <a:off x="1778000" y="2302933"/>
            <a:ext cx="474133" cy="406400"/>
          </a:xfrm>
          <a:prstGeom prst="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1777999" y="3802365"/>
            <a:ext cx="474133" cy="406400"/>
          </a:xfrm>
          <a:prstGeom prst="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608E49F8-7AB2-A431-68C6-76A597E7A2E2}"/>
              </a:ext>
            </a:extLst>
          </p:cNvPr>
          <p:cNvSpPr/>
          <p:nvPr/>
        </p:nvSpPr>
        <p:spPr>
          <a:xfrm>
            <a:off x="5065485" y="2265610"/>
            <a:ext cx="3611983" cy="626879"/>
          </a:xfrm>
          <a:prstGeom prst="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8A8B24F6-19AF-5A35-4652-80BED4CE7FED}"/>
              </a:ext>
            </a:extLst>
          </p:cNvPr>
          <p:cNvSpPr/>
          <p:nvPr/>
        </p:nvSpPr>
        <p:spPr>
          <a:xfrm>
            <a:off x="5217885" y="3873577"/>
            <a:ext cx="3611983" cy="626879"/>
          </a:xfrm>
          <a:prstGeom prst="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22104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1787490" y="393617"/>
            <a:ext cx="11352775" cy="868131"/>
          </a:xfrm>
        </p:spPr>
        <p:txBody>
          <a:bodyPr/>
          <a:lstStyle/>
          <a:p>
            <a:r>
              <a:rPr lang="es-ES" dirty="0"/>
              <a:t>¿Y qué pasa con los pacientes metastásicos cerebrales?</a:t>
            </a:r>
          </a:p>
        </p:txBody>
      </p:sp>
      <p:sp>
        <p:nvSpPr>
          <p:cNvPr id="3" name="Rectángulo 2"/>
          <p:cNvSpPr/>
          <p:nvPr/>
        </p:nvSpPr>
        <p:spPr>
          <a:xfrm>
            <a:off x="2109223" y="4268162"/>
            <a:ext cx="9676375" cy="1938992"/>
          </a:xfrm>
          <a:prstGeom prst="rect">
            <a:avLst/>
          </a:prstGeom>
        </p:spPr>
        <p:txBody>
          <a:bodyPr wrap="square">
            <a:spAutoFit/>
          </a:bodyPr>
          <a:lstStyle/>
          <a:p>
            <a:r>
              <a:rPr lang="es-ES" sz="2000" b="1" dirty="0">
                <a:solidFill>
                  <a:srgbClr val="212121"/>
                </a:solidFill>
              </a:rPr>
              <a:t>N 19 </a:t>
            </a:r>
            <a:r>
              <a:rPr lang="es-ES" sz="2000" dirty="0">
                <a:solidFill>
                  <a:srgbClr val="212121"/>
                </a:solidFill>
              </a:rPr>
              <a:t>estudios retrospectivos </a:t>
            </a:r>
          </a:p>
          <a:p>
            <a:r>
              <a:rPr lang="es-ES" sz="2000" b="1" dirty="0">
                <a:solidFill>
                  <a:srgbClr val="212121"/>
                </a:solidFill>
              </a:rPr>
              <a:t>RT cerebral + ICI versus RT cerebral sola. </a:t>
            </a:r>
            <a:r>
              <a:rPr lang="es-ES" sz="2000" dirty="0">
                <a:solidFill>
                  <a:srgbClr val="212121"/>
                </a:solidFill>
              </a:rPr>
              <a:t>RDT SRS, RETF, RDT </a:t>
            </a:r>
            <a:r>
              <a:rPr lang="es-ES" sz="2000" dirty="0" err="1">
                <a:solidFill>
                  <a:srgbClr val="212121"/>
                </a:solidFill>
              </a:rPr>
              <a:t>Holocráneo</a:t>
            </a:r>
            <a:r>
              <a:rPr lang="es-ES" sz="2000" dirty="0">
                <a:solidFill>
                  <a:srgbClr val="212121"/>
                </a:solidFill>
              </a:rPr>
              <a:t> en dos estudio</a:t>
            </a:r>
          </a:p>
          <a:p>
            <a:endParaRPr lang="es-ES" sz="2000" dirty="0">
              <a:solidFill>
                <a:srgbClr val="212121"/>
              </a:solidFill>
            </a:endParaRPr>
          </a:p>
          <a:p>
            <a:r>
              <a:rPr lang="es-ES" sz="2000" b="1" dirty="0">
                <a:solidFill>
                  <a:schemeClr val="accent1"/>
                </a:solidFill>
              </a:rPr>
              <a:t>OS: &gt; ICP+RDT, P &lt; 0,001</a:t>
            </a:r>
            <a:r>
              <a:rPr lang="es-ES" sz="2000" dirty="0">
                <a:solidFill>
                  <a:srgbClr val="212121"/>
                </a:solidFill>
              </a:rPr>
              <a:t>; Los </a:t>
            </a:r>
            <a:r>
              <a:rPr lang="es-ES" sz="2000" b="1" u="sng" dirty="0">
                <a:solidFill>
                  <a:srgbClr val="212121"/>
                </a:solidFill>
                <a:highlight>
                  <a:srgbClr val="FFFF00"/>
                </a:highlight>
              </a:rPr>
              <a:t>ICP y la RT cerebral </a:t>
            </a:r>
            <a:r>
              <a:rPr lang="es-ES" sz="2000" dirty="0">
                <a:solidFill>
                  <a:srgbClr val="212121"/>
                </a:solidFill>
              </a:rPr>
              <a:t>exhibieron una </a:t>
            </a:r>
            <a:r>
              <a:rPr lang="es-ES" sz="2000" b="1" u="sng" dirty="0">
                <a:highlight>
                  <a:srgbClr val="FFFF00"/>
                </a:highlight>
              </a:rPr>
              <a:t>una toxicidad aceptable</a:t>
            </a:r>
            <a:r>
              <a:rPr lang="es-ES" sz="2000" b="1" u="sng" dirty="0">
                <a:solidFill>
                  <a:srgbClr val="212121"/>
                </a:solidFill>
                <a:highlight>
                  <a:srgbClr val="FFFF00"/>
                </a:highlight>
              </a:rPr>
              <a:t>.</a:t>
            </a:r>
          </a:p>
          <a:p>
            <a:endParaRPr lang="es-ES" sz="2000" b="1" dirty="0">
              <a:solidFill>
                <a:srgbClr val="212121"/>
              </a:solidFill>
              <a:highlight>
                <a:srgbClr val="FFFF00"/>
              </a:highlight>
            </a:endParaRPr>
          </a:p>
          <a:p>
            <a:r>
              <a:rPr lang="es-ES" sz="2000" b="1" dirty="0">
                <a:solidFill>
                  <a:srgbClr val="212121"/>
                </a:solidFill>
                <a:highlight>
                  <a:srgbClr val="FFFF00"/>
                </a:highlight>
              </a:rPr>
              <a:t>TRATAMIENTO concurrente </a:t>
            </a:r>
            <a:r>
              <a:rPr lang="es-ES" sz="2000" dirty="0">
                <a:solidFill>
                  <a:srgbClr val="212121"/>
                </a:solidFill>
              </a:rPr>
              <a:t>podría ser la </a:t>
            </a:r>
            <a:r>
              <a:rPr lang="es-ES" sz="2000" b="1" u="sng" dirty="0">
                <a:solidFill>
                  <a:srgbClr val="212121"/>
                </a:solidFill>
                <a:highlight>
                  <a:srgbClr val="FFFF00"/>
                </a:highlight>
              </a:rPr>
              <a:t>opción óptima</a:t>
            </a:r>
          </a:p>
        </p:txBody>
      </p:sp>
      <p:sp>
        <p:nvSpPr>
          <p:cNvPr id="6" name="CuadroTexto 5">
            <a:extLst>
              <a:ext uri="{FF2B5EF4-FFF2-40B4-BE49-F238E27FC236}">
                <a16:creationId xmlns:a16="http://schemas.microsoft.com/office/drawing/2014/main" id="{204126CE-A22B-F97D-6E17-7F06CD6195A9}"/>
              </a:ext>
            </a:extLst>
          </p:cNvPr>
          <p:cNvSpPr txBox="1"/>
          <p:nvPr/>
        </p:nvSpPr>
        <p:spPr>
          <a:xfrm>
            <a:off x="7775005" y="1915761"/>
            <a:ext cx="3984170" cy="1631216"/>
          </a:xfrm>
          <a:prstGeom prst="rect">
            <a:avLst/>
          </a:prstGeom>
          <a:noFill/>
        </p:spPr>
        <p:txBody>
          <a:bodyPr wrap="square">
            <a:spAutoFit/>
          </a:bodyPr>
          <a:lstStyle/>
          <a:p>
            <a:pPr marL="342900" indent="-342900">
              <a:buFontTx/>
              <a:buChar char="-"/>
            </a:pPr>
            <a:r>
              <a:rPr lang="es-ES" sz="2000" b="0" i="0" u="none" strike="noStrike" dirty="0">
                <a:solidFill>
                  <a:srgbClr val="505050"/>
                </a:solidFill>
                <a:effectLst/>
                <a:latin typeface="Helvetica" pitchFamily="2" charset="0"/>
              </a:rPr>
              <a:t>“el 25 % de los pacientes en el NSCLC avanzado presentan metástasi</a:t>
            </a:r>
            <a:r>
              <a:rPr lang="es-ES" sz="2000" dirty="0">
                <a:solidFill>
                  <a:srgbClr val="505050"/>
                </a:solidFill>
                <a:latin typeface="Helvetica" pitchFamily="2" charset="0"/>
              </a:rPr>
              <a:t>s cerebrales”</a:t>
            </a:r>
          </a:p>
          <a:p>
            <a:endParaRPr lang="es-ES" sz="2000" b="0" i="0" u="none" strike="noStrike" dirty="0">
              <a:solidFill>
                <a:srgbClr val="505050"/>
              </a:solidFill>
              <a:effectLst/>
              <a:latin typeface="Helvetica" pitchFamily="2" charset="0"/>
            </a:endParaRPr>
          </a:p>
          <a:p>
            <a:r>
              <a:rPr lang="es-ES" sz="2000" b="0" i="0" u="none" strike="noStrike" dirty="0">
                <a:solidFill>
                  <a:srgbClr val="505050"/>
                </a:solidFill>
                <a:effectLst/>
                <a:latin typeface="Helvetica" pitchFamily="2" charset="0"/>
              </a:rPr>
              <a:t>- SPV media de solo 7 meses</a:t>
            </a:r>
            <a:endParaRPr lang="es-ES" sz="2000" dirty="0"/>
          </a:p>
        </p:txBody>
      </p:sp>
      <p:pic>
        <p:nvPicPr>
          <p:cNvPr id="7" name="Imagen 6">
            <a:extLst>
              <a:ext uri="{FF2B5EF4-FFF2-40B4-BE49-F238E27FC236}">
                <a16:creationId xmlns:a16="http://schemas.microsoft.com/office/drawing/2014/main" id="{6B8AF865-7CF2-46E9-BB5E-2E859BD4D554}"/>
              </a:ext>
            </a:extLst>
          </p:cNvPr>
          <p:cNvPicPr>
            <a:picLocks noChangeAspect="1"/>
          </p:cNvPicPr>
          <p:nvPr/>
        </p:nvPicPr>
        <p:blipFill>
          <a:blip r:embed="rId3"/>
          <a:stretch>
            <a:fillRect/>
          </a:stretch>
        </p:blipFill>
        <p:spPr>
          <a:xfrm>
            <a:off x="2109223" y="1681282"/>
            <a:ext cx="5392243" cy="2044313"/>
          </a:xfrm>
          <a:prstGeom prst="rect">
            <a:avLst/>
          </a:prstGeom>
        </p:spPr>
      </p:pic>
    </p:spTree>
    <p:extLst>
      <p:ext uri="{BB962C8B-B14F-4D97-AF65-F5344CB8AC3E}">
        <p14:creationId xmlns:p14="http://schemas.microsoft.com/office/powerpoint/2010/main" val="3209043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FE5F76-3460-8678-5E3E-D74846058FD0}"/>
              </a:ext>
            </a:extLst>
          </p:cNvPr>
          <p:cNvSpPr txBox="1"/>
          <p:nvPr/>
        </p:nvSpPr>
        <p:spPr>
          <a:xfrm>
            <a:off x="1846691" y="3787810"/>
            <a:ext cx="9947310" cy="2677656"/>
          </a:xfrm>
          <a:prstGeom prst="rect">
            <a:avLst/>
          </a:prstGeom>
          <a:noFill/>
        </p:spPr>
        <p:txBody>
          <a:bodyPr wrap="square">
            <a:spAutoFit/>
          </a:bodyPr>
          <a:lstStyle/>
          <a:p>
            <a:pPr marL="0" algn="l" rtl="0" eaLnBrk="1" fontAlgn="ctr" latinLnBrk="0" hangingPunct="1">
              <a:spcBef>
                <a:spcPts val="0"/>
              </a:spcBef>
              <a:spcAft>
                <a:spcPts val="0"/>
              </a:spcAft>
            </a:pPr>
            <a:r>
              <a:rPr lang="es-ES" sz="2100" b="0" i="0" u="none" strike="noStrike" kern="1200" dirty="0">
                <a:solidFill>
                  <a:srgbClr val="222222"/>
                </a:solidFill>
                <a:effectLst/>
                <a:latin typeface="Calibri" panose="020F0502020204030204" pitchFamily="34" charset="0"/>
              </a:rPr>
              <a:t>N 51 </a:t>
            </a:r>
            <a:r>
              <a:rPr lang="es-ES" sz="2100" b="0" i="0" u="none" strike="noStrike" kern="1200" dirty="0" err="1">
                <a:solidFill>
                  <a:srgbClr val="222222"/>
                </a:solidFill>
                <a:effectLst/>
                <a:latin typeface="Calibri" panose="020F0502020204030204" pitchFamily="34" charset="0"/>
              </a:rPr>
              <a:t>pts</a:t>
            </a:r>
            <a:r>
              <a:rPr lang="es-ES" sz="2100" b="0" i="0" u="none" strike="noStrike" kern="1200" dirty="0">
                <a:solidFill>
                  <a:srgbClr val="222222"/>
                </a:solidFill>
                <a:effectLst/>
                <a:latin typeface="Calibri" panose="020F0502020204030204" pitchFamily="34" charset="0"/>
              </a:rPr>
              <a:t> 84 metástasis.</a:t>
            </a:r>
          </a:p>
          <a:p>
            <a:pPr marL="0" algn="l" rtl="0" eaLnBrk="1" fontAlgn="ctr" latinLnBrk="0" hangingPunct="1">
              <a:spcBef>
                <a:spcPts val="0"/>
              </a:spcBef>
              <a:spcAft>
                <a:spcPts val="0"/>
              </a:spcAft>
            </a:pPr>
            <a:r>
              <a:rPr lang="es-ES" sz="2100" b="1" i="0" u="none" strike="noStrike" kern="1200" dirty="0">
                <a:solidFill>
                  <a:srgbClr val="222222"/>
                </a:solidFill>
                <a:effectLst/>
                <a:latin typeface="Calibri" panose="020F0502020204030204" pitchFamily="34" charset="0"/>
              </a:rPr>
              <a:t>A: SRT pre IT </a:t>
            </a:r>
            <a:r>
              <a:rPr lang="es-ES" sz="2100" i="0" u="none" strike="noStrike" kern="1200" dirty="0">
                <a:solidFill>
                  <a:srgbClr val="222222"/>
                </a:solidFill>
                <a:effectLst/>
                <a:latin typeface="Calibri" panose="020F0502020204030204" pitchFamily="34" charset="0"/>
              </a:rPr>
              <a:t>(18 </a:t>
            </a:r>
            <a:r>
              <a:rPr lang="es-ES" sz="2100" dirty="0" err="1">
                <a:solidFill>
                  <a:srgbClr val="222222"/>
                </a:solidFill>
                <a:latin typeface="Calibri" panose="020F0502020204030204" pitchFamily="34" charset="0"/>
              </a:rPr>
              <a:t>m</a:t>
            </a:r>
            <a:r>
              <a:rPr lang="es-ES" sz="2100" i="0" u="none" strike="noStrike" kern="1200" dirty="0" err="1">
                <a:solidFill>
                  <a:srgbClr val="222222"/>
                </a:solidFill>
                <a:effectLst/>
                <a:latin typeface="Calibri" panose="020F0502020204030204" pitchFamily="34" charset="0"/>
              </a:rPr>
              <a:t>ts</a:t>
            </a:r>
            <a:r>
              <a:rPr lang="es-ES" sz="2100" i="0" u="none" strike="noStrike" kern="1200" dirty="0">
                <a:solidFill>
                  <a:srgbClr val="222222"/>
                </a:solidFill>
                <a:effectLst/>
                <a:latin typeface="Calibri" panose="020F0502020204030204" pitchFamily="34" charset="0"/>
              </a:rPr>
              <a:t>), </a:t>
            </a:r>
            <a:r>
              <a:rPr lang="es-ES" sz="2100" b="1" i="0" u="none" strike="noStrike" kern="1200" dirty="0">
                <a:solidFill>
                  <a:srgbClr val="222222"/>
                </a:solidFill>
                <a:effectLst/>
                <a:latin typeface="Calibri" panose="020F0502020204030204" pitchFamily="34" charset="0"/>
              </a:rPr>
              <a:t>B: SRT +IT </a:t>
            </a:r>
            <a:r>
              <a:rPr lang="es-ES" sz="2100" i="0" u="none" strike="noStrike" kern="1200" dirty="0">
                <a:solidFill>
                  <a:srgbClr val="222222"/>
                </a:solidFill>
                <a:effectLst/>
                <a:latin typeface="Calibri" panose="020F0502020204030204" pitchFamily="34" charset="0"/>
              </a:rPr>
              <a:t>(46 </a:t>
            </a:r>
            <a:r>
              <a:rPr lang="es-ES" sz="2100" dirty="0" err="1">
                <a:solidFill>
                  <a:srgbClr val="222222"/>
                </a:solidFill>
                <a:latin typeface="Calibri" panose="020F0502020204030204" pitchFamily="34" charset="0"/>
              </a:rPr>
              <a:t>m</a:t>
            </a:r>
            <a:r>
              <a:rPr lang="es-ES" sz="2100" i="0" u="none" strike="noStrike" kern="1200" dirty="0" err="1">
                <a:solidFill>
                  <a:srgbClr val="222222"/>
                </a:solidFill>
                <a:effectLst/>
                <a:latin typeface="Calibri" panose="020F0502020204030204" pitchFamily="34" charset="0"/>
              </a:rPr>
              <a:t>ts</a:t>
            </a:r>
            <a:r>
              <a:rPr lang="es-ES" sz="2100" i="0" u="none" strike="noStrike" kern="1200" dirty="0">
                <a:solidFill>
                  <a:srgbClr val="222222"/>
                </a:solidFill>
                <a:effectLst/>
                <a:latin typeface="Calibri" panose="020F0502020204030204" pitchFamily="34" charset="0"/>
              </a:rPr>
              <a:t>), </a:t>
            </a:r>
            <a:r>
              <a:rPr lang="es-ES" sz="2100" b="1" i="0" u="none" strike="noStrike" kern="1200" dirty="0">
                <a:solidFill>
                  <a:srgbClr val="222222"/>
                </a:solidFill>
                <a:effectLst/>
                <a:latin typeface="Calibri" panose="020F0502020204030204" pitchFamily="34" charset="0"/>
              </a:rPr>
              <a:t>C: SRT </a:t>
            </a:r>
            <a:r>
              <a:rPr lang="es-ES" sz="2100" b="1" dirty="0">
                <a:solidFill>
                  <a:srgbClr val="222222"/>
                </a:solidFill>
                <a:latin typeface="Calibri" panose="020F0502020204030204" pitchFamily="34" charset="0"/>
              </a:rPr>
              <a:t>post </a:t>
            </a:r>
            <a:r>
              <a:rPr lang="es-ES" sz="2100" b="1" i="0" u="none" strike="noStrike" kern="1200" dirty="0">
                <a:solidFill>
                  <a:srgbClr val="222222"/>
                </a:solidFill>
                <a:effectLst/>
                <a:latin typeface="Calibri" panose="020F0502020204030204" pitchFamily="34" charset="0"/>
              </a:rPr>
              <a:t>IT (</a:t>
            </a:r>
            <a:r>
              <a:rPr lang="es-ES" sz="2100" i="0" u="none" strike="noStrike" kern="1200" dirty="0">
                <a:solidFill>
                  <a:srgbClr val="222222"/>
                </a:solidFill>
                <a:effectLst/>
                <a:latin typeface="Calibri" panose="020F0502020204030204" pitchFamily="34" charset="0"/>
              </a:rPr>
              <a:t>20 </a:t>
            </a:r>
            <a:r>
              <a:rPr lang="es-ES" sz="2100" dirty="0" err="1">
                <a:solidFill>
                  <a:srgbClr val="222222"/>
                </a:solidFill>
                <a:latin typeface="Calibri" panose="020F0502020204030204" pitchFamily="34" charset="0"/>
              </a:rPr>
              <a:t>m</a:t>
            </a:r>
            <a:r>
              <a:rPr lang="es-ES" sz="2100" i="0" u="none" strike="noStrike" kern="1200" dirty="0" err="1">
                <a:solidFill>
                  <a:srgbClr val="222222"/>
                </a:solidFill>
                <a:effectLst/>
                <a:latin typeface="Calibri" panose="020F0502020204030204" pitchFamily="34" charset="0"/>
              </a:rPr>
              <a:t>ts</a:t>
            </a:r>
            <a:r>
              <a:rPr lang="es-ES" sz="2100" b="1" i="0" u="none" strike="noStrike" kern="1200" dirty="0">
                <a:solidFill>
                  <a:srgbClr val="222222"/>
                </a:solidFill>
                <a:effectLst/>
                <a:latin typeface="Calibri" panose="020F0502020204030204" pitchFamily="34" charset="0"/>
              </a:rPr>
              <a:t>) (intervalo 1 mes)</a:t>
            </a:r>
            <a:endParaRPr lang="es-ES" sz="2100" b="1" i="0" u="none" strike="noStrike" dirty="0">
              <a:solidFill>
                <a:srgbClr val="222222"/>
              </a:solidFill>
              <a:effectLst/>
              <a:latin typeface="Arial" panose="020B0604020202020204" pitchFamily="34" charset="0"/>
            </a:endParaRPr>
          </a:p>
          <a:p>
            <a:r>
              <a:rPr lang="es-ES" sz="2100" dirty="0">
                <a:solidFill>
                  <a:srgbClr val="222222"/>
                </a:solidFill>
                <a:latin typeface="Arial" panose="020B0604020202020204" pitchFamily="34" charset="0"/>
              </a:rPr>
              <a:t>H</a:t>
            </a:r>
            <a:r>
              <a:rPr lang="es-ES" sz="2100" b="0" i="0" u="none" strike="noStrike" dirty="0">
                <a:solidFill>
                  <a:srgbClr val="222222"/>
                </a:solidFill>
                <a:effectLst/>
                <a:latin typeface="Arial" panose="020B0604020202020204" pitchFamily="34" charset="0"/>
              </a:rPr>
              <a:t>asta 20 mm DU 15 y 18 Gy ; &gt; 2cm o áreas elocuentes, tronco  a 27 Gy en 3 a 5 fracciones,</a:t>
            </a:r>
          </a:p>
          <a:p>
            <a:endParaRPr lang="es-ES" sz="2100" dirty="0">
              <a:solidFill>
                <a:srgbClr val="222222"/>
              </a:solidFill>
              <a:latin typeface="Arial" panose="020B0604020202020204" pitchFamily="34" charset="0"/>
            </a:endParaRPr>
          </a:p>
          <a:p>
            <a:r>
              <a:rPr lang="es-ES" sz="2100" b="1" dirty="0"/>
              <a:t>OS al año: </a:t>
            </a:r>
            <a:r>
              <a:rPr lang="es-ES" sz="2100" dirty="0">
                <a:highlight>
                  <a:srgbClr val="FFFF00"/>
                </a:highlight>
              </a:rPr>
              <a:t>69, 7% </a:t>
            </a:r>
            <a:r>
              <a:rPr lang="es-ES" sz="2100" dirty="0"/>
              <a:t>; </a:t>
            </a:r>
            <a:r>
              <a:rPr lang="es-ES" sz="2100" b="1" dirty="0"/>
              <a:t>2 años </a:t>
            </a:r>
            <a:r>
              <a:rPr lang="es-ES" sz="2100" dirty="0">
                <a:highlight>
                  <a:srgbClr val="FFFF00"/>
                </a:highlight>
              </a:rPr>
              <a:t>44%  </a:t>
            </a:r>
            <a:r>
              <a:rPr lang="es-ES" sz="2100" dirty="0"/>
              <a:t>con los tres esquemas.</a:t>
            </a:r>
          </a:p>
          <a:p>
            <a:r>
              <a:rPr lang="es-ES" sz="2100" b="1" dirty="0"/>
              <a:t>SLP local </a:t>
            </a:r>
            <a:r>
              <a:rPr lang="es-ES" sz="2100" u="sng" dirty="0"/>
              <a:t>similar en los tres grupos 78, 70, 77%</a:t>
            </a:r>
          </a:p>
          <a:p>
            <a:r>
              <a:rPr lang="es-ES" sz="2100" b="1" dirty="0"/>
              <a:t>SLP global  </a:t>
            </a:r>
            <a:r>
              <a:rPr lang="es-ES" sz="2100" b="1" u="sng" dirty="0">
                <a:highlight>
                  <a:srgbClr val="FFFF00"/>
                </a:highlight>
              </a:rPr>
              <a:t>SRT + IT  concurrente 49,6% </a:t>
            </a:r>
            <a:r>
              <a:rPr lang="es-ES" sz="2100" dirty="0"/>
              <a:t>vs SRT pre IT 24,1% y SRT post IT 34,2% (</a:t>
            </a:r>
            <a:r>
              <a:rPr lang="es-ES" sz="2100" b="1" dirty="0"/>
              <a:t>p 0, 03)</a:t>
            </a:r>
          </a:p>
        </p:txBody>
      </p:sp>
      <p:pic>
        <p:nvPicPr>
          <p:cNvPr id="11" name="Imagen 10">
            <a:extLst>
              <a:ext uri="{FF2B5EF4-FFF2-40B4-BE49-F238E27FC236}">
                <a16:creationId xmlns:a16="http://schemas.microsoft.com/office/drawing/2014/main" id="{D1129827-5470-645A-486F-0AFB6C268322}"/>
              </a:ext>
            </a:extLst>
          </p:cNvPr>
          <p:cNvPicPr>
            <a:picLocks noChangeAspect="1"/>
          </p:cNvPicPr>
          <p:nvPr/>
        </p:nvPicPr>
        <p:blipFill>
          <a:blip r:embed="rId3"/>
          <a:stretch>
            <a:fillRect/>
          </a:stretch>
        </p:blipFill>
        <p:spPr>
          <a:xfrm>
            <a:off x="1993148" y="392534"/>
            <a:ext cx="8205704" cy="2908780"/>
          </a:xfrm>
          <a:prstGeom prst="rect">
            <a:avLst/>
          </a:prstGeom>
        </p:spPr>
      </p:pic>
      <p:pic>
        <p:nvPicPr>
          <p:cNvPr id="3" name="Imagen 2">
            <a:extLst>
              <a:ext uri="{FF2B5EF4-FFF2-40B4-BE49-F238E27FC236}">
                <a16:creationId xmlns:a16="http://schemas.microsoft.com/office/drawing/2014/main" id="{949811AA-A457-18E5-282D-9E2CEA635BE0}"/>
              </a:ext>
            </a:extLst>
          </p:cNvPr>
          <p:cNvPicPr>
            <a:picLocks noChangeAspect="1"/>
          </p:cNvPicPr>
          <p:nvPr/>
        </p:nvPicPr>
        <p:blipFill>
          <a:blip r:embed="rId4"/>
          <a:stretch>
            <a:fillRect/>
          </a:stretch>
        </p:blipFill>
        <p:spPr>
          <a:xfrm>
            <a:off x="8458284" y="2284090"/>
            <a:ext cx="3335717" cy="1746040"/>
          </a:xfrm>
          <a:prstGeom prst="rect">
            <a:avLst/>
          </a:prstGeom>
        </p:spPr>
      </p:pic>
    </p:spTree>
    <p:extLst>
      <p:ext uri="{BB962C8B-B14F-4D97-AF65-F5344CB8AC3E}">
        <p14:creationId xmlns:p14="http://schemas.microsoft.com/office/powerpoint/2010/main" val="4165382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0B5B0-5611-B503-DEE2-F45D5748F372}"/>
              </a:ext>
            </a:extLst>
          </p:cNvPr>
          <p:cNvSpPr>
            <a:spLocks noGrp="1"/>
          </p:cNvSpPr>
          <p:nvPr>
            <p:ph type="title"/>
          </p:nvPr>
        </p:nvSpPr>
        <p:spPr>
          <a:xfrm>
            <a:off x="1894619" y="328733"/>
            <a:ext cx="10097022" cy="602815"/>
          </a:xfrm>
        </p:spPr>
        <p:txBody>
          <a:bodyPr>
            <a:normAutofit/>
          </a:bodyPr>
          <a:lstStyle/>
          <a:p>
            <a:pPr algn="l"/>
            <a:r>
              <a:rPr lang="es-ES" sz="2400" b="1" dirty="0">
                <a:solidFill>
                  <a:schemeClr val="accent5">
                    <a:lumMod val="75000"/>
                  </a:schemeClr>
                </a:solidFill>
                <a:latin typeface="Trebuchet MS" panose="020B0703020202090204" pitchFamily="34" charset="0"/>
              </a:rPr>
              <a:t>C</a:t>
            </a:r>
            <a:r>
              <a:rPr lang="es-ES" sz="2400" b="1" u="none" strike="noStrike" dirty="0">
                <a:solidFill>
                  <a:schemeClr val="accent5">
                    <a:lumMod val="75000"/>
                  </a:schemeClr>
                </a:solidFill>
                <a:effectLst/>
                <a:latin typeface="Trebuchet MS" panose="020B0703020202090204" pitchFamily="34" charset="0"/>
              </a:rPr>
              <a:t>iclo cáncer-inmunidad</a:t>
            </a:r>
          </a:p>
        </p:txBody>
      </p:sp>
      <p:pic>
        <p:nvPicPr>
          <p:cNvPr id="8" name="Imagen 7">
            <a:extLst>
              <a:ext uri="{FF2B5EF4-FFF2-40B4-BE49-F238E27FC236}">
                <a16:creationId xmlns:a16="http://schemas.microsoft.com/office/drawing/2014/main" id="{4F7F76A6-F0C2-B8F1-3BF7-A17FADEB652C}"/>
              </a:ext>
            </a:extLst>
          </p:cNvPr>
          <p:cNvPicPr>
            <a:picLocks noChangeAspect="1"/>
          </p:cNvPicPr>
          <p:nvPr/>
        </p:nvPicPr>
        <p:blipFill>
          <a:blip r:embed="rId3"/>
          <a:stretch>
            <a:fillRect/>
          </a:stretch>
        </p:blipFill>
        <p:spPr>
          <a:xfrm>
            <a:off x="1894619" y="1323041"/>
            <a:ext cx="6766608" cy="4315308"/>
          </a:xfrm>
          <a:prstGeom prst="rect">
            <a:avLst/>
          </a:prstGeom>
        </p:spPr>
      </p:pic>
      <p:sp>
        <p:nvSpPr>
          <p:cNvPr id="3" name="Marcador de contenido 2">
            <a:extLst>
              <a:ext uri="{FF2B5EF4-FFF2-40B4-BE49-F238E27FC236}">
                <a16:creationId xmlns:a16="http://schemas.microsoft.com/office/drawing/2014/main" id="{5F0F623D-812F-857B-E2BB-EA26207055A7}"/>
              </a:ext>
            </a:extLst>
          </p:cNvPr>
          <p:cNvSpPr>
            <a:spLocks noGrp="1"/>
          </p:cNvSpPr>
          <p:nvPr>
            <p:ph idx="1"/>
          </p:nvPr>
        </p:nvSpPr>
        <p:spPr>
          <a:xfrm>
            <a:off x="7446498" y="1047031"/>
            <a:ext cx="4652548" cy="4577870"/>
          </a:xfrm>
        </p:spPr>
        <p:txBody>
          <a:bodyPr>
            <a:normAutofit fontScale="70000" lnSpcReduction="20000"/>
          </a:bodyPr>
          <a:lstStyle/>
          <a:p>
            <a:pPr marL="0" indent="0">
              <a:buNone/>
            </a:pPr>
            <a:r>
              <a:rPr lang="es-ES" b="1" dirty="0"/>
              <a:t>7 etapas </a:t>
            </a:r>
          </a:p>
          <a:p>
            <a:pPr marL="0" indent="0">
              <a:buNone/>
            </a:pPr>
            <a:endParaRPr lang="es-ES" dirty="0"/>
          </a:p>
          <a:p>
            <a:pPr marL="514350" indent="-514350">
              <a:buFont typeface="+mj-lt"/>
              <a:buAutoNum type="arabicPeriod"/>
            </a:pPr>
            <a:r>
              <a:rPr lang="es-ES" b="1" dirty="0"/>
              <a:t>Liberación de </a:t>
            </a:r>
            <a:r>
              <a:rPr lang="es-ES" b="1" dirty="0" err="1"/>
              <a:t>neoantígenos</a:t>
            </a:r>
            <a:r>
              <a:rPr lang="es-ES" dirty="0"/>
              <a:t>(cambios microambiente tumoral)</a:t>
            </a:r>
          </a:p>
          <a:p>
            <a:pPr marL="514350" indent="-514350">
              <a:buFont typeface="+mj-lt"/>
              <a:buAutoNum type="arabicPeriod"/>
            </a:pPr>
            <a:r>
              <a:rPr lang="es-ES" b="1" dirty="0"/>
              <a:t>Fagocitosis</a:t>
            </a:r>
            <a:r>
              <a:rPr lang="es-ES" dirty="0"/>
              <a:t>: </a:t>
            </a:r>
            <a:r>
              <a:rPr lang="es-ES" dirty="0" err="1"/>
              <a:t>Neoantígenos</a:t>
            </a:r>
            <a:r>
              <a:rPr lang="es-ES" dirty="0"/>
              <a:t> y péptidos</a:t>
            </a:r>
          </a:p>
          <a:p>
            <a:pPr marL="514350" indent="-514350">
              <a:buFont typeface="+mj-lt"/>
              <a:buAutoNum type="arabicPeriod"/>
            </a:pPr>
            <a:r>
              <a:rPr lang="es-ES" b="1" dirty="0"/>
              <a:t>Activación/Proliferación y fase efectora</a:t>
            </a:r>
            <a:r>
              <a:rPr lang="es-ES" dirty="0"/>
              <a:t>:  CPA + </a:t>
            </a:r>
            <a:r>
              <a:rPr lang="es-ES" dirty="0" err="1"/>
              <a:t>Linf</a:t>
            </a:r>
            <a:r>
              <a:rPr lang="es-ES" dirty="0"/>
              <a:t> T </a:t>
            </a:r>
            <a:r>
              <a:rPr lang="es-ES" dirty="0" err="1"/>
              <a:t>naive</a:t>
            </a:r>
            <a:r>
              <a:rPr lang="es-ES" dirty="0"/>
              <a:t>.(RCT,CD28)</a:t>
            </a:r>
          </a:p>
          <a:p>
            <a:pPr marL="514350" indent="-514350">
              <a:buFont typeface="+mj-lt"/>
              <a:buAutoNum type="arabicPeriod"/>
            </a:pPr>
            <a:r>
              <a:rPr lang="es-ES" b="1" dirty="0"/>
              <a:t>Migración</a:t>
            </a:r>
          </a:p>
          <a:p>
            <a:pPr marL="514350" indent="-514350">
              <a:buFont typeface="+mj-lt"/>
              <a:buAutoNum type="arabicPeriod"/>
            </a:pPr>
            <a:r>
              <a:rPr lang="es-ES" b="1" dirty="0"/>
              <a:t>Infiltración</a:t>
            </a:r>
            <a:r>
              <a:rPr lang="es-ES" dirty="0"/>
              <a:t>(vascularización heterogénea)</a:t>
            </a:r>
          </a:p>
          <a:p>
            <a:pPr marL="514350" indent="-514350">
              <a:buFont typeface="+mj-lt"/>
              <a:buAutoNum type="arabicPeriod"/>
            </a:pPr>
            <a:r>
              <a:rPr lang="es-ES" b="1" dirty="0"/>
              <a:t>Reconoce</a:t>
            </a:r>
            <a:r>
              <a:rPr lang="es-ES" dirty="0"/>
              <a:t> las células tumorales</a:t>
            </a:r>
          </a:p>
          <a:p>
            <a:pPr marL="514350" indent="-514350">
              <a:buFont typeface="+mj-lt"/>
              <a:buAutoNum type="arabicPeriod"/>
            </a:pPr>
            <a:r>
              <a:rPr lang="es-ES" b="1" dirty="0"/>
              <a:t>Lisis tumoral </a:t>
            </a:r>
            <a:r>
              <a:rPr lang="es-ES" dirty="0"/>
              <a:t>libera perforinas y </a:t>
            </a:r>
            <a:r>
              <a:rPr lang="es-ES" dirty="0" err="1"/>
              <a:t>granzymas</a:t>
            </a:r>
            <a:r>
              <a:rPr lang="es-ES" dirty="0"/>
              <a:t>.</a:t>
            </a:r>
          </a:p>
        </p:txBody>
      </p:sp>
      <p:sp>
        <p:nvSpPr>
          <p:cNvPr id="13" name="Elipse 12">
            <a:extLst>
              <a:ext uri="{FF2B5EF4-FFF2-40B4-BE49-F238E27FC236}">
                <a16:creationId xmlns:a16="http://schemas.microsoft.com/office/drawing/2014/main" id="{86C65BD5-CBC4-6AD2-3ED6-9EAB142DBE65}"/>
              </a:ext>
            </a:extLst>
          </p:cNvPr>
          <p:cNvSpPr/>
          <p:nvPr/>
        </p:nvSpPr>
        <p:spPr>
          <a:xfrm rot="19979668">
            <a:off x="3645602" y="3575648"/>
            <a:ext cx="2854862" cy="1312667"/>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F2629A44-1D31-5A98-DFF8-948331A5D75B}"/>
              </a:ext>
            </a:extLst>
          </p:cNvPr>
          <p:cNvSpPr txBox="1"/>
          <p:nvPr/>
        </p:nvSpPr>
        <p:spPr>
          <a:xfrm>
            <a:off x="4894729" y="5624901"/>
            <a:ext cx="2677286" cy="369332"/>
          </a:xfrm>
          <a:prstGeom prst="rect">
            <a:avLst/>
          </a:prstGeom>
          <a:noFill/>
          <a:ln>
            <a:solidFill>
              <a:srgbClr val="4371C4"/>
            </a:solidFill>
          </a:ln>
        </p:spPr>
        <p:txBody>
          <a:bodyPr wrap="square" rtlCol="0">
            <a:spAutoFit/>
          </a:bodyPr>
          <a:lstStyle/>
          <a:p>
            <a:r>
              <a:rPr lang="es-ES" dirty="0">
                <a:solidFill>
                  <a:srgbClr val="FF0000"/>
                </a:solidFill>
              </a:rPr>
              <a:t>Microambiente tumoral</a:t>
            </a:r>
          </a:p>
        </p:txBody>
      </p:sp>
      <p:cxnSp>
        <p:nvCxnSpPr>
          <p:cNvPr id="18" name="Conector recto de flecha 17">
            <a:extLst>
              <a:ext uri="{FF2B5EF4-FFF2-40B4-BE49-F238E27FC236}">
                <a16:creationId xmlns:a16="http://schemas.microsoft.com/office/drawing/2014/main" id="{BE5F29A0-00D4-1868-AABF-BEC7110E25D3}"/>
              </a:ext>
            </a:extLst>
          </p:cNvPr>
          <p:cNvCxnSpPr>
            <a:cxnSpLocks/>
          </p:cNvCxnSpPr>
          <p:nvPr/>
        </p:nvCxnSpPr>
        <p:spPr>
          <a:xfrm>
            <a:off x="6096000" y="4383741"/>
            <a:ext cx="385482" cy="1241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104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860170" y="167901"/>
            <a:ext cx="9318595" cy="584775"/>
          </a:xfrm>
          <a:prstGeom prst="rect">
            <a:avLst/>
          </a:prstGeom>
        </p:spPr>
        <p:txBody>
          <a:bodyPr wrap="square">
            <a:spAutoFit/>
          </a:bodyPr>
          <a:lstStyle/>
          <a:p>
            <a:r>
              <a:rPr lang="es-ES" sz="3200" b="1" dirty="0">
                <a:solidFill>
                  <a:schemeClr val="accent1"/>
                </a:solidFill>
              </a:rPr>
              <a:t>Conclusiones</a:t>
            </a:r>
          </a:p>
        </p:txBody>
      </p:sp>
      <p:sp>
        <p:nvSpPr>
          <p:cNvPr id="7" name="Rectángulo 6">
            <a:extLst>
              <a:ext uri="{FF2B5EF4-FFF2-40B4-BE49-F238E27FC236}">
                <a16:creationId xmlns:a16="http://schemas.microsoft.com/office/drawing/2014/main" id="{AB187A42-AB31-D94A-B0AA-83FC78DF4BA6}"/>
              </a:ext>
            </a:extLst>
          </p:cNvPr>
          <p:cNvSpPr/>
          <p:nvPr/>
        </p:nvSpPr>
        <p:spPr>
          <a:xfrm>
            <a:off x="1811870" y="642041"/>
            <a:ext cx="10109197" cy="5546134"/>
          </a:xfrm>
          <a:prstGeom prst="rect">
            <a:avLst/>
          </a:prstGeom>
          <a:solidFill>
            <a:schemeClr val="bg1">
              <a:lumMod val="95000"/>
            </a:schemeClr>
          </a:solidFill>
        </p:spPr>
        <p:txBody>
          <a:bodyPr wrap="square">
            <a:spAutoFit/>
          </a:bodyPr>
          <a:lstStyle/>
          <a:p>
            <a:pPr marL="342900" indent="-342900">
              <a:lnSpc>
                <a:spcPct val="200000"/>
              </a:lnSpc>
              <a:buFont typeface="Wingdings" pitchFamily="2" charset="2"/>
              <a:buChar char="ü"/>
            </a:pPr>
            <a:r>
              <a:rPr lang="en-US" sz="2000" dirty="0"/>
              <a:t>En la era de la </a:t>
            </a:r>
            <a:r>
              <a:rPr lang="en-US" sz="2000" dirty="0" err="1"/>
              <a:t>inmunoterapia</a:t>
            </a:r>
            <a:r>
              <a:rPr lang="en-US" sz="2000" dirty="0"/>
              <a:t>, la </a:t>
            </a:r>
            <a:r>
              <a:rPr lang="en-US" sz="2000" dirty="0">
                <a:highlight>
                  <a:srgbClr val="FFFF00"/>
                </a:highlight>
              </a:rPr>
              <a:t>RADIOTERAPIA </a:t>
            </a:r>
            <a:r>
              <a:rPr lang="en-US" sz="2000" dirty="0" err="1"/>
              <a:t>tiene</a:t>
            </a:r>
            <a:r>
              <a:rPr lang="en-US" sz="2000" dirty="0"/>
              <a:t> </a:t>
            </a:r>
            <a:r>
              <a:rPr lang="en-US" sz="2000" dirty="0" err="1"/>
              <a:t>el</a:t>
            </a:r>
            <a:r>
              <a:rPr lang="en-US" sz="2000" dirty="0"/>
              <a:t> </a:t>
            </a:r>
            <a:r>
              <a:rPr lang="en-US" sz="2000" dirty="0" err="1"/>
              <a:t>potencial</a:t>
            </a:r>
            <a:r>
              <a:rPr lang="en-US" sz="2000" dirty="0"/>
              <a:t> de </a:t>
            </a:r>
            <a:r>
              <a:rPr lang="en-US" sz="2000" dirty="0" err="1"/>
              <a:t>convertirse</a:t>
            </a:r>
            <a:r>
              <a:rPr lang="en-US" sz="2000" dirty="0"/>
              <a:t> en un </a:t>
            </a:r>
            <a:r>
              <a:rPr lang="en-US" sz="2000" dirty="0" err="1"/>
              <a:t>componente</a:t>
            </a:r>
            <a:r>
              <a:rPr lang="en-US" sz="2000" dirty="0"/>
              <a:t> </a:t>
            </a:r>
            <a:r>
              <a:rPr lang="en-US" sz="2000" dirty="0" err="1"/>
              <a:t>importante</a:t>
            </a:r>
            <a:r>
              <a:rPr lang="en-US" sz="2000" dirty="0"/>
              <a:t> en la </a:t>
            </a:r>
            <a:r>
              <a:rPr lang="en-US" sz="2000" dirty="0">
                <a:highlight>
                  <a:srgbClr val="FFFF00"/>
                </a:highlight>
              </a:rPr>
              <a:t>TERAPIA SISTÉMICA CONTRA EL CÁNCER de PULMÓN</a:t>
            </a:r>
            <a:r>
              <a:rPr lang="en-US" sz="2000" dirty="0"/>
              <a:t>
Este </a:t>
            </a:r>
            <a:r>
              <a:rPr lang="en-US" sz="2000" dirty="0" err="1"/>
              <a:t>potencial</a:t>
            </a:r>
            <a:r>
              <a:rPr lang="en-US" sz="2000" dirty="0"/>
              <a:t> </a:t>
            </a:r>
            <a:r>
              <a:rPr lang="en-US" sz="2000" dirty="0" err="1"/>
              <a:t>terapéutico</a:t>
            </a:r>
            <a:r>
              <a:rPr lang="en-US" sz="2000" dirty="0"/>
              <a:t> </a:t>
            </a:r>
            <a:r>
              <a:rPr lang="en-US" sz="2000" dirty="0" err="1"/>
              <a:t>está</a:t>
            </a:r>
            <a:r>
              <a:rPr lang="en-US" sz="2000" dirty="0"/>
              <a:t> </a:t>
            </a:r>
            <a:r>
              <a:rPr lang="en-US" sz="2000" dirty="0" err="1"/>
              <a:t>respaldado</a:t>
            </a:r>
            <a:r>
              <a:rPr lang="en-US" sz="2000" dirty="0"/>
              <a:t> </a:t>
            </a:r>
            <a:r>
              <a:rPr lang="en-US" sz="2000" dirty="0" err="1"/>
              <a:t>por</a:t>
            </a:r>
            <a:r>
              <a:rPr lang="en-US" sz="2000" dirty="0"/>
              <a:t> </a:t>
            </a:r>
            <a:r>
              <a:rPr lang="en-US" sz="2000" dirty="0">
                <a:highlight>
                  <a:srgbClr val="FFFF00"/>
                </a:highlight>
              </a:rPr>
              <a:t>FUERTE EVIDENCIA PRECLÍNICA</a:t>
            </a:r>
            <a:r>
              <a:rPr lang="en-US" sz="2000" dirty="0"/>
              <a:t>
La </a:t>
            </a:r>
            <a:r>
              <a:rPr lang="en-US" sz="2000" dirty="0">
                <a:highlight>
                  <a:srgbClr val="FFFF00"/>
                </a:highlight>
              </a:rPr>
              <a:t>MODALIDAD COMBINADA </a:t>
            </a:r>
            <a:r>
              <a:rPr lang="en-US" sz="2000" dirty="0"/>
              <a:t> </a:t>
            </a:r>
            <a:r>
              <a:rPr lang="en-US" sz="2000" dirty="0" err="1"/>
              <a:t>aumenta</a:t>
            </a:r>
            <a:r>
              <a:rPr lang="en-US" sz="2000" dirty="0"/>
              <a:t> la </a:t>
            </a:r>
            <a:r>
              <a:rPr lang="en-US" sz="2000" dirty="0" err="1"/>
              <a:t>capacidad</a:t>
            </a:r>
            <a:r>
              <a:rPr lang="en-US" sz="2000" dirty="0"/>
              <a:t> </a:t>
            </a:r>
            <a:r>
              <a:rPr lang="en-US" sz="2000" dirty="0" err="1"/>
              <a:t>curativa</a:t>
            </a:r>
            <a:r>
              <a:rPr lang="en-US" sz="2000" dirty="0"/>
              <a:t> de la </a:t>
            </a:r>
            <a:r>
              <a:rPr lang="en-US" sz="2000" dirty="0" err="1"/>
              <a:t>radioterapia</a:t>
            </a:r>
            <a:r>
              <a:rPr lang="en-US" sz="2000" dirty="0"/>
              <a:t> en </a:t>
            </a:r>
            <a:r>
              <a:rPr lang="en-US" sz="2000" dirty="0" err="1"/>
              <a:t>pacientes</a:t>
            </a:r>
            <a:r>
              <a:rPr lang="en-US" sz="2000" dirty="0"/>
              <a:t> con </a:t>
            </a:r>
            <a:r>
              <a:rPr lang="en-US" sz="2000" dirty="0" err="1"/>
              <a:t>enfermedad</a:t>
            </a:r>
            <a:r>
              <a:rPr lang="en-US" sz="2000" dirty="0"/>
              <a:t> </a:t>
            </a:r>
            <a:r>
              <a:rPr lang="en-US" sz="2000" dirty="0">
                <a:highlight>
                  <a:srgbClr val="FFFF00"/>
                </a:highlight>
              </a:rPr>
              <a:t>LOCALMENTE AVANZADA y OLIGOMETASTÁSICA </a:t>
            </a:r>
            <a:r>
              <a:rPr lang="en-US" sz="2000" dirty="0"/>
              <a:t>
Los </a:t>
            </a:r>
            <a:r>
              <a:rPr lang="en-US" sz="2000" dirty="0" err="1"/>
              <a:t>datos</a:t>
            </a:r>
            <a:r>
              <a:rPr lang="en-US" sz="2000" dirty="0"/>
              <a:t> </a:t>
            </a:r>
            <a:r>
              <a:rPr lang="en-US" sz="2000" dirty="0" err="1"/>
              <a:t>retrospectivos</a:t>
            </a:r>
            <a:r>
              <a:rPr lang="en-US" sz="2000" dirty="0"/>
              <a:t> y </a:t>
            </a:r>
            <a:r>
              <a:rPr lang="en-US" sz="2000" dirty="0" err="1"/>
              <a:t>los</a:t>
            </a:r>
            <a:r>
              <a:rPr lang="en-US" sz="2000" dirty="0"/>
              <a:t> </a:t>
            </a:r>
            <a:r>
              <a:rPr lang="en-US" sz="2000" dirty="0" err="1"/>
              <a:t>ensayos</a:t>
            </a:r>
            <a:r>
              <a:rPr lang="en-US" sz="2000" dirty="0"/>
              <a:t> </a:t>
            </a:r>
            <a:r>
              <a:rPr lang="en-US" sz="2000" dirty="0" err="1"/>
              <a:t>clínicos</a:t>
            </a:r>
            <a:r>
              <a:rPr lang="en-US" sz="2000" dirty="0"/>
              <a:t> </a:t>
            </a:r>
            <a:r>
              <a:rPr lang="en-US" sz="2000" dirty="0" err="1"/>
              <a:t>prospectivos</a:t>
            </a:r>
            <a:r>
              <a:rPr lang="en-US" sz="2000" dirty="0"/>
              <a:t> </a:t>
            </a:r>
            <a:r>
              <a:rPr lang="en-US" sz="2000" dirty="0" err="1"/>
              <a:t>indican</a:t>
            </a:r>
            <a:r>
              <a:rPr lang="en-US" sz="2000" dirty="0"/>
              <a:t> que las </a:t>
            </a:r>
            <a:r>
              <a:rPr lang="en-US" sz="2000" dirty="0">
                <a:highlight>
                  <a:srgbClr val="FFFF00"/>
                </a:highlight>
              </a:rPr>
              <a:t>COMBINACIONES DE RADIACIÓN E INMUNOTERAPIAS </a:t>
            </a:r>
            <a:r>
              <a:rPr lang="en-US" sz="2000" dirty="0"/>
              <a:t>son </a:t>
            </a:r>
            <a:r>
              <a:rPr lang="en-US" sz="2000" dirty="0" err="1"/>
              <a:t>generalmente</a:t>
            </a:r>
            <a:r>
              <a:rPr lang="en-US" sz="2000" dirty="0"/>
              <a:t> </a:t>
            </a:r>
            <a:r>
              <a:rPr lang="en-US" sz="2000" dirty="0">
                <a:highlight>
                  <a:srgbClr val="FFFF00"/>
                </a:highlight>
              </a:rPr>
              <a:t>SEGURAS</a:t>
            </a:r>
            <a:r>
              <a:rPr lang="en-US" sz="2000" dirty="0"/>
              <a:t>
Se </a:t>
            </a:r>
            <a:r>
              <a:rPr lang="en-US" sz="2000" dirty="0" err="1"/>
              <a:t>necesita</a:t>
            </a:r>
            <a:r>
              <a:rPr lang="en-US" sz="2000" dirty="0"/>
              <a:t> </a:t>
            </a:r>
            <a:r>
              <a:rPr lang="en-US" sz="2000" dirty="0" err="1"/>
              <a:t>más</a:t>
            </a:r>
            <a:r>
              <a:rPr lang="en-US" sz="2000" dirty="0"/>
              <a:t> </a:t>
            </a:r>
            <a:r>
              <a:rPr lang="en-US" sz="2000" dirty="0">
                <a:highlight>
                  <a:srgbClr val="FFFF00"/>
                </a:highlight>
              </a:rPr>
              <a:t>INVESTIGACIÓN  </a:t>
            </a:r>
            <a:r>
              <a:rPr lang="en-US" sz="2000" dirty="0"/>
              <a:t>para </a:t>
            </a:r>
            <a:r>
              <a:rPr lang="en-US" sz="2000" dirty="0" err="1"/>
              <a:t>dar</a:t>
            </a:r>
            <a:r>
              <a:rPr lang="en-US" sz="2000" dirty="0"/>
              <a:t> mayor </a:t>
            </a:r>
            <a:r>
              <a:rPr lang="en-US" sz="2000" dirty="0" err="1"/>
              <a:t>robustez</a:t>
            </a:r>
            <a:r>
              <a:rPr lang="en-US" sz="2000" dirty="0"/>
              <a:t> al </a:t>
            </a:r>
            <a:r>
              <a:rPr lang="en-US" sz="2000" dirty="0" err="1"/>
              <a:t>beneficio</a:t>
            </a:r>
            <a:r>
              <a:rPr lang="en-US" sz="2000" dirty="0"/>
              <a:t> </a:t>
            </a:r>
            <a:r>
              <a:rPr lang="en-US" sz="2000" dirty="0" err="1"/>
              <a:t>clínico</a:t>
            </a:r>
            <a:r>
              <a:rPr lang="en-US" sz="2000" dirty="0"/>
              <a:t>.</a:t>
            </a:r>
          </a:p>
          <a:p>
            <a:pPr marL="342900" indent="-342900">
              <a:lnSpc>
                <a:spcPct val="200000"/>
              </a:lnSpc>
              <a:buFont typeface="Wingdings" pitchFamily="2" charset="2"/>
              <a:buChar char="ü"/>
            </a:pPr>
            <a:r>
              <a:rPr lang="en-US" sz="2000" dirty="0"/>
              <a:t>Una </a:t>
            </a:r>
            <a:r>
              <a:rPr lang="en-US" sz="2000" dirty="0" err="1">
                <a:highlight>
                  <a:srgbClr val="FFFF00"/>
                </a:highlight>
              </a:rPr>
              <a:t>correcta</a:t>
            </a:r>
            <a:r>
              <a:rPr lang="en-US" sz="2000" dirty="0">
                <a:highlight>
                  <a:srgbClr val="FFFF00"/>
                </a:highlight>
              </a:rPr>
              <a:t> </a:t>
            </a:r>
            <a:r>
              <a:rPr lang="en-US" sz="2000" dirty="0" err="1">
                <a:highlight>
                  <a:srgbClr val="FFFF00"/>
                </a:highlight>
              </a:rPr>
              <a:t>definición</a:t>
            </a:r>
            <a:r>
              <a:rPr lang="en-US" sz="2000" dirty="0">
                <a:highlight>
                  <a:srgbClr val="FFFF00"/>
                </a:highlight>
              </a:rPr>
              <a:t> de </a:t>
            </a:r>
            <a:r>
              <a:rPr lang="en-US" sz="2000" dirty="0" err="1">
                <a:highlight>
                  <a:srgbClr val="FFFF00"/>
                </a:highlight>
              </a:rPr>
              <a:t>resecabilidad</a:t>
            </a:r>
            <a:r>
              <a:rPr lang="en-US" sz="2000" dirty="0">
                <a:highlight>
                  <a:srgbClr val="FFFF00"/>
                </a:highlight>
              </a:rPr>
              <a:t> </a:t>
            </a:r>
            <a:r>
              <a:rPr lang="en-US" sz="2000" dirty="0"/>
              <a:t>es crucial, (</a:t>
            </a:r>
            <a:r>
              <a:rPr lang="en-US" sz="2000" dirty="0" err="1"/>
              <a:t>comites</a:t>
            </a:r>
            <a:r>
              <a:rPr lang="en-US" sz="2000" dirty="0"/>
              <a:t> </a:t>
            </a:r>
            <a:r>
              <a:rPr lang="en-US" sz="2000" dirty="0" err="1"/>
              <a:t>multidiciplinares</a:t>
            </a:r>
            <a:r>
              <a:rPr lang="en-US" sz="2000" dirty="0"/>
              <a:t>).</a:t>
            </a:r>
          </a:p>
        </p:txBody>
      </p:sp>
    </p:spTree>
    <p:extLst>
      <p:ext uri="{BB962C8B-B14F-4D97-AF65-F5344CB8AC3E}">
        <p14:creationId xmlns:p14="http://schemas.microsoft.com/office/powerpoint/2010/main" val="2363259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0AE4B0A-A9A4-63A9-A361-22B01DF285B3}"/>
              </a:ext>
            </a:extLst>
          </p:cNvPr>
          <p:cNvPicPr>
            <a:picLocks noChangeAspect="1"/>
          </p:cNvPicPr>
          <p:nvPr/>
        </p:nvPicPr>
        <p:blipFill>
          <a:blip r:embed="rId3"/>
          <a:stretch>
            <a:fillRect/>
          </a:stretch>
        </p:blipFill>
        <p:spPr>
          <a:xfrm>
            <a:off x="8987575" y="78045"/>
            <a:ext cx="3065473" cy="3065473"/>
          </a:xfrm>
          <a:prstGeom prst="rect">
            <a:avLst/>
          </a:prstGeom>
        </p:spPr>
      </p:pic>
      <p:pic>
        <p:nvPicPr>
          <p:cNvPr id="8" name="Imagen 7">
            <a:extLst>
              <a:ext uri="{FF2B5EF4-FFF2-40B4-BE49-F238E27FC236}">
                <a16:creationId xmlns:a16="http://schemas.microsoft.com/office/drawing/2014/main" id="{5798B637-2D51-5F1B-69F8-429A7EEA1F82}"/>
              </a:ext>
            </a:extLst>
          </p:cNvPr>
          <p:cNvPicPr>
            <a:picLocks noChangeAspect="1"/>
          </p:cNvPicPr>
          <p:nvPr/>
        </p:nvPicPr>
        <p:blipFill>
          <a:blip r:embed="rId4"/>
          <a:stretch>
            <a:fillRect/>
          </a:stretch>
        </p:blipFill>
        <p:spPr>
          <a:xfrm>
            <a:off x="46494" y="46494"/>
            <a:ext cx="8911525" cy="6724901"/>
          </a:xfrm>
          <a:prstGeom prst="rect">
            <a:avLst/>
          </a:prstGeom>
        </p:spPr>
      </p:pic>
      <p:sp>
        <p:nvSpPr>
          <p:cNvPr id="2" name="Marcador de texto 1">
            <a:extLst>
              <a:ext uri="{FF2B5EF4-FFF2-40B4-BE49-F238E27FC236}">
                <a16:creationId xmlns:a16="http://schemas.microsoft.com/office/drawing/2014/main" id="{1EBA4F71-D578-58F7-ADD1-E3850A1831CE}"/>
              </a:ext>
            </a:extLst>
          </p:cNvPr>
          <p:cNvSpPr>
            <a:spLocks noGrp="1"/>
          </p:cNvSpPr>
          <p:nvPr>
            <p:ph type="body" sz="quarter" idx="10"/>
          </p:nvPr>
        </p:nvSpPr>
        <p:spPr>
          <a:xfrm>
            <a:off x="9038153" y="5176435"/>
            <a:ext cx="3014895" cy="774914"/>
          </a:xfrm>
        </p:spPr>
        <p:txBody>
          <a:bodyPr/>
          <a:lstStyle/>
          <a:p>
            <a:r>
              <a:rPr lang="es-ES" dirty="0">
                <a:solidFill>
                  <a:schemeClr val="tx1"/>
                </a:solidFill>
              </a:rPr>
              <a:t>GRACIAS</a:t>
            </a:r>
          </a:p>
        </p:txBody>
      </p:sp>
      <p:sp>
        <p:nvSpPr>
          <p:cNvPr id="4" name="Marcador de texto 1">
            <a:extLst>
              <a:ext uri="{FF2B5EF4-FFF2-40B4-BE49-F238E27FC236}">
                <a16:creationId xmlns:a16="http://schemas.microsoft.com/office/drawing/2014/main" id="{86130D27-2931-DCCF-3F80-CBCC6BBCF6C6}"/>
              </a:ext>
            </a:extLst>
          </p:cNvPr>
          <p:cNvSpPr txBox="1">
            <a:spLocks/>
          </p:cNvSpPr>
          <p:nvPr/>
        </p:nvSpPr>
        <p:spPr>
          <a:xfrm>
            <a:off x="8958019" y="3143517"/>
            <a:ext cx="3065474" cy="570965"/>
          </a:xfrm>
          <a:prstGeom prst="rect">
            <a:avLst/>
          </a:prstGeom>
        </p:spPr>
        <p:txBody>
          <a:bodyPr vert="horz" lIns="91440" tIns="45720" rIns="91440" bIns="45720" rtlCol="0">
            <a:noAutofit/>
          </a:bodyPr>
          <a:lstStyle>
            <a:lvl1pPr marL="0" indent="0" algn="l" defTabSz="914400" rtl="0" eaLnBrk="1" latinLnBrk="0" hangingPunct="1">
              <a:lnSpc>
                <a:spcPts val="3333"/>
              </a:lnSpc>
              <a:spcBef>
                <a:spcPts val="0"/>
              </a:spcBef>
              <a:buFont typeface="Arial" panose="020B0604020202020204" pitchFamily="34" charset="0"/>
              <a:buNone/>
              <a:defRPr sz="3700" b="1" kern="1200" baseline="0">
                <a:solidFill>
                  <a:schemeClr val="accent1"/>
                </a:solidFill>
                <a:latin typeface="Helvetica" panose="020B0604020202020204" pitchFamily="34" charset="0"/>
                <a:ea typeface="+mn-ea"/>
                <a:cs typeface="Helvetica" panose="020B0604020202020204" pitchFamily="34" charset="0"/>
              </a:defRPr>
            </a:lvl1pPr>
            <a:lvl2pPr marL="355591"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709065"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79473"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435064"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dirty="0">
                <a:solidFill>
                  <a:schemeClr val="tx1"/>
                </a:solidFill>
              </a:rPr>
              <a:t>Laguna colorada Uyuni-Bolivia</a:t>
            </a:r>
          </a:p>
        </p:txBody>
      </p:sp>
    </p:spTree>
    <p:extLst>
      <p:ext uri="{BB962C8B-B14F-4D97-AF65-F5344CB8AC3E}">
        <p14:creationId xmlns:p14="http://schemas.microsoft.com/office/powerpoint/2010/main" val="4241697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6E4E71B-1798-115D-EC5A-390D1A55CD49}"/>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1383808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0BCA148-BFCB-96E6-3C10-D1ECBC70C9D9}"/>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2412127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5846BFB-B7ED-4C7E-178B-760400761D77}"/>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761606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4D2F4ED-9F64-C906-4008-52A9A129E584}"/>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2670299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E24B9DD-0FBF-E7E6-E08D-75558FD17CE7}"/>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1626023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7854F20-E7CD-94CA-961B-1FA62D333A6C}"/>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1900993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B3D60A0-A82F-4FB1-9979-747CCFEB6571}"/>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1104887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2210C45-9C6B-4112-A636-3BF04BC0972F}"/>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413995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AEC26D-2964-B75C-5DE7-BFDDFF088801}"/>
              </a:ext>
            </a:extLst>
          </p:cNvPr>
          <p:cNvSpPr>
            <a:spLocks noGrp="1"/>
          </p:cNvSpPr>
          <p:nvPr>
            <p:ph type="title"/>
          </p:nvPr>
        </p:nvSpPr>
        <p:spPr>
          <a:xfrm>
            <a:off x="2021537" y="432359"/>
            <a:ext cx="4625448" cy="1097503"/>
          </a:xfrm>
        </p:spPr>
        <p:txBody>
          <a:bodyPr>
            <a:noAutofit/>
          </a:bodyPr>
          <a:lstStyle/>
          <a:p>
            <a:r>
              <a:rPr lang="es-ES" sz="2800" b="1" dirty="0" err="1">
                <a:solidFill>
                  <a:schemeClr val="accent5">
                    <a:lumMod val="75000"/>
                  </a:schemeClr>
                </a:solidFill>
                <a:latin typeface="Trebuchet MS" panose="020B0703020202090204" pitchFamily="34" charset="0"/>
              </a:rPr>
              <a:t>Ademas</a:t>
            </a:r>
            <a:r>
              <a:rPr lang="es-ES" sz="2800" b="1" dirty="0">
                <a:solidFill>
                  <a:schemeClr val="accent5">
                    <a:lumMod val="75000"/>
                  </a:schemeClr>
                </a:solidFill>
                <a:latin typeface="Trebuchet MS" panose="020B0703020202090204" pitchFamily="34" charset="0"/>
              </a:rPr>
              <a:t> de s</a:t>
            </a:r>
            <a:r>
              <a:rPr lang="es-ES" sz="2800" b="1" dirty="0">
                <a:solidFill>
                  <a:srgbClr val="0070C0"/>
                </a:solidFill>
                <a:latin typeface="Trebuchet MS" panose="020B0703020202090204" pitchFamily="34" charset="0"/>
              </a:rPr>
              <a:t>eñales estimuladoras</a:t>
            </a:r>
            <a:br>
              <a:rPr lang="es-ES" sz="2800" b="1" dirty="0">
                <a:solidFill>
                  <a:srgbClr val="0070C0"/>
                </a:solidFill>
                <a:latin typeface="Trebuchet MS" panose="020B0703020202090204" pitchFamily="34" charset="0"/>
              </a:rPr>
            </a:br>
            <a:r>
              <a:rPr lang="es-ES" sz="2800" b="1" dirty="0">
                <a:solidFill>
                  <a:srgbClr val="0070C0"/>
                </a:solidFill>
                <a:latin typeface="Trebuchet MS" panose="020B0703020202090204" pitchFamily="34" charset="0"/>
              </a:rPr>
              <a:t>Existen señales represoras</a:t>
            </a:r>
          </a:p>
        </p:txBody>
      </p:sp>
      <p:pic>
        <p:nvPicPr>
          <p:cNvPr id="4" name="Imagen 3">
            <a:extLst>
              <a:ext uri="{FF2B5EF4-FFF2-40B4-BE49-F238E27FC236}">
                <a16:creationId xmlns:a16="http://schemas.microsoft.com/office/drawing/2014/main" id="{860D1C22-B97F-78F5-66F7-B953B66C91C7}"/>
              </a:ext>
            </a:extLst>
          </p:cNvPr>
          <p:cNvPicPr>
            <a:picLocks noChangeAspect="1"/>
          </p:cNvPicPr>
          <p:nvPr/>
        </p:nvPicPr>
        <p:blipFill>
          <a:blip r:embed="rId3"/>
          <a:stretch>
            <a:fillRect/>
          </a:stretch>
        </p:blipFill>
        <p:spPr>
          <a:xfrm>
            <a:off x="1865850" y="1702966"/>
            <a:ext cx="5589190" cy="4406458"/>
          </a:xfrm>
          <a:prstGeom prst="rect">
            <a:avLst/>
          </a:prstGeom>
        </p:spPr>
      </p:pic>
      <p:sp>
        <p:nvSpPr>
          <p:cNvPr id="10" name="CuadroTexto 9">
            <a:extLst>
              <a:ext uri="{FF2B5EF4-FFF2-40B4-BE49-F238E27FC236}">
                <a16:creationId xmlns:a16="http://schemas.microsoft.com/office/drawing/2014/main" id="{3445D6BD-80A7-4282-48C8-3868E69B3E24}"/>
              </a:ext>
            </a:extLst>
          </p:cNvPr>
          <p:cNvSpPr txBox="1"/>
          <p:nvPr/>
        </p:nvSpPr>
        <p:spPr>
          <a:xfrm>
            <a:off x="1722930" y="6089598"/>
            <a:ext cx="10445461" cy="369332"/>
          </a:xfrm>
          <a:prstGeom prst="rect">
            <a:avLst/>
          </a:prstGeom>
          <a:noFill/>
        </p:spPr>
        <p:txBody>
          <a:bodyPr wrap="square">
            <a:spAutoFit/>
          </a:bodyPr>
          <a:lstStyle/>
          <a:p>
            <a:r>
              <a:rPr lang="es-ES" b="1" dirty="0">
                <a:highlight>
                  <a:srgbClr val="FFFF00"/>
                </a:highlight>
              </a:rPr>
              <a:t>Bloquean los puntos de control de inhibición y revierten los efectos inmunosupresores del microambiente.</a:t>
            </a:r>
          </a:p>
        </p:txBody>
      </p:sp>
      <p:pic>
        <p:nvPicPr>
          <p:cNvPr id="5" name="Imagen 4">
            <a:extLst>
              <a:ext uri="{FF2B5EF4-FFF2-40B4-BE49-F238E27FC236}">
                <a16:creationId xmlns:a16="http://schemas.microsoft.com/office/drawing/2014/main" id="{BC835874-1D14-FEB9-9B20-EBB6C23FD8F2}"/>
              </a:ext>
            </a:extLst>
          </p:cNvPr>
          <p:cNvPicPr>
            <a:picLocks noChangeAspect="1"/>
          </p:cNvPicPr>
          <p:nvPr/>
        </p:nvPicPr>
        <p:blipFill>
          <a:blip r:embed="rId4"/>
          <a:stretch>
            <a:fillRect/>
          </a:stretch>
        </p:blipFill>
        <p:spPr>
          <a:xfrm>
            <a:off x="7244863" y="2919047"/>
            <a:ext cx="4418770" cy="2522974"/>
          </a:xfrm>
          <a:prstGeom prst="rect">
            <a:avLst/>
          </a:prstGeom>
        </p:spPr>
      </p:pic>
      <p:sp>
        <p:nvSpPr>
          <p:cNvPr id="9" name="CuadroTexto 8">
            <a:extLst>
              <a:ext uri="{FF2B5EF4-FFF2-40B4-BE49-F238E27FC236}">
                <a16:creationId xmlns:a16="http://schemas.microsoft.com/office/drawing/2014/main" id="{DC7603B2-2248-BB35-77E3-0F60EFA8F422}"/>
              </a:ext>
            </a:extLst>
          </p:cNvPr>
          <p:cNvSpPr txBox="1"/>
          <p:nvPr/>
        </p:nvSpPr>
        <p:spPr>
          <a:xfrm>
            <a:off x="7244863" y="575755"/>
            <a:ext cx="4376443" cy="954107"/>
          </a:xfrm>
          <a:prstGeom prst="rect">
            <a:avLst/>
          </a:prstGeom>
          <a:noFill/>
        </p:spPr>
        <p:txBody>
          <a:bodyPr wrap="square">
            <a:spAutoFit/>
          </a:bodyPr>
          <a:lstStyle/>
          <a:p>
            <a:r>
              <a:rPr lang="es-ES" sz="2800" b="1" dirty="0">
                <a:solidFill>
                  <a:srgbClr val="0070C0"/>
                </a:solidFill>
                <a:latin typeface="Trebuchet MS" panose="020B0703020202090204" pitchFamily="34" charset="0"/>
              </a:rPr>
              <a:t>RADIOTERAPIA PARA RESENSIBILIZAR </a:t>
            </a:r>
            <a:endParaRPr lang="es-ES" sz="2800" dirty="0"/>
          </a:p>
        </p:txBody>
      </p:sp>
    </p:spTree>
    <p:extLst>
      <p:ext uri="{BB962C8B-B14F-4D97-AF65-F5344CB8AC3E}">
        <p14:creationId xmlns:p14="http://schemas.microsoft.com/office/powerpoint/2010/main" val="2344132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A7FA44-576B-F0BE-CE48-0C584C16A03E}"/>
              </a:ext>
            </a:extLst>
          </p:cNvPr>
          <p:cNvSpPr>
            <a:spLocks noGrp="1"/>
          </p:cNvSpPr>
          <p:nvPr>
            <p:ph type="title"/>
          </p:nvPr>
        </p:nvSpPr>
        <p:spPr>
          <a:xfrm>
            <a:off x="9201150" y="5579875"/>
            <a:ext cx="2990850" cy="948653"/>
          </a:xfrm>
        </p:spPr>
        <p:txBody>
          <a:bodyPr>
            <a:normAutofit/>
          </a:bodyPr>
          <a:lstStyle/>
          <a:p>
            <a:r>
              <a:rPr lang="es-ES" sz="2800" dirty="0" err="1"/>
              <a:t>Ongoing</a:t>
            </a:r>
            <a:r>
              <a:rPr lang="es-ES" sz="2800" dirty="0"/>
              <a:t>…</a:t>
            </a:r>
          </a:p>
        </p:txBody>
      </p:sp>
      <p:pic>
        <p:nvPicPr>
          <p:cNvPr id="4" name="Imagen 3">
            <a:extLst>
              <a:ext uri="{FF2B5EF4-FFF2-40B4-BE49-F238E27FC236}">
                <a16:creationId xmlns:a16="http://schemas.microsoft.com/office/drawing/2014/main" id="{4A7C2196-9257-1984-3404-ECB514CC42F0}"/>
              </a:ext>
            </a:extLst>
          </p:cNvPr>
          <p:cNvPicPr>
            <a:picLocks noChangeAspect="1"/>
          </p:cNvPicPr>
          <p:nvPr/>
        </p:nvPicPr>
        <p:blipFill>
          <a:blip r:embed="rId2"/>
          <a:stretch>
            <a:fillRect/>
          </a:stretch>
        </p:blipFill>
        <p:spPr>
          <a:xfrm>
            <a:off x="2324100" y="956198"/>
            <a:ext cx="8984012" cy="4351337"/>
          </a:xfrm>
          <a:prstGeom prst="rect">
            <a:avLst/>
          </a:prstGeom>
        </p:spPr>
      </p:pic>
    </p:spTree>
    <p:extLst>
      <p:ext uri="{BB962C8B-B14F-4D97-AF65-F5344CB8AC3E}">
        <p14:creationId xmlns:p14="http://schemas.microsoft.com/office/powerpoint/2010/main" val="1766932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6698A-521E-2798-01DF-4EDD0D5DB302}"/>
              </a:ext>
            </a:extLst>
          </p:cNvPr>
          <p:cNvSpPr>
            <a:spLocks noGrp="1"/>
          </p:cNvSpPr>
          <p:nvPr>
            <p:ph type="title"/>
          </p:nvPr>
        </p:nvSpPr>
        <p:spPr>
          <a:xfrm>
            <a:off x="1941534" y="365125"/>
            <a:ext cx="9412266" cy="1325563"/>
          </a:xfrm>
        </p:spPr>
        <p:txBody>
          <a:bodyPr/>
          <a:lstStyle/>
          <a:p>
            <a:r>
              <a:rPr lang="es-ES" dirty="0"/>
              <a:t>2024</a:t>
            </a:r>
          </a:p>
        </p:txBody>
      </p:sp>
      <p:pic>
        <p:nvPicPr>
          <p:cNvPr id="5" name="Marcador de contenido 4">
            <a:extLst>
              <a:ext uri="{FF2B5EF4-FFF2-40B4-BE49-F238E27FC236}">
                <a16:creationId xmlns:a16="http://schemas.microsoft.com/office/drawing/2014/main" id="{27C75763-B3F6-DE67-7078-D5A0EC4EA563}"/>
              </a:ext>
            </a:extLst>
          </p:cNvPr>
          <p:cNvPicPr>
            <a:picLocks noGrp="1" noChangeAspect="1"/>
          </p:cNvPicPr>
          <p:nvPr>
            <p:ph idx="1"/>
          </p:nvPr>
        </p:nvPicPr>
        <p:blipFill>
          <a:blip r:embed="rId3"/>
          <a:stretch>
            <a:fillRect/>
          </a:stretch>
        </p:blipFill>
        <p:spPr>
          <a:xfrm>
            <a:off x="3416861" y="365125"/>
            <a:ext cx="7312338" cy="1578307"/>
          </a:xfrm>
          <a:prstGeom prst="rect">
            <a:avLst/>
          </a:prstGeom>
        </p:spPr>
      </p:pic>
      <p:sp>
        <p:nvSpPr>
          <p:cNvPr id="9" name="CuadroTexto 8">
            <a:extLst>
              <a:ext uri="{FF2B5EF4-FFF2-40B4-BE49-F238E27FC236}">
                <a16:creationId xmlns:a16="http://schemas.microsoft.com/office/drawing/2014/main" id="{34824A5F-49AE-03FA-0735-130054FB0FC9}"/>
              </a:ext>
            </a:extLst>
          </p:cNvPr>
          <p:cNvSpPr txBox="1"/>
          <p:nvPr/>
        </p:nvSpPr>
        <p:spPr>
          <a:xfrm>
            <a:off x="2113444" y="2035608"/>
            <a:ext cx="9563571" cy="3693319"/>
          </a:xfrm>
          <a:prstGeom prst="rect">
            <a:avLst/>
          </a:prstGeom>
          <a:noFill/>
        </p:spPr>
        <p:txBody>
          <a:bodyPr wrap="square">
            <a:spAutoFit/>
          </a:bodyPr>
          <a:lstStyle/>
          <a:p>
            <a:pPr algn="l"/>
            <a:r>
              <a:rPr lang="es-ES" b="0" i="0" u="none" strike="noStrike" dirty="0">
                <a:solidFill>
                  <a:srgbClr val="000000"/>
                </a:solidFill>
                <a:effectLst/>
              </a:rPr>
              <a:t>Estudio fase 2 </a:t>
            </a:r>
            <a:r>
              <a:rPr lang="es-ES" b="1" i="0" u="none" strike="noStrike" dirty="0">
                <a:solidFill>
                  <a:srgbClr val="000000"/>
                </a:solidFill>
                <a:effectLst/>
                <a:highlight>
                  <a:srgbClr val="FFFF00"/>
                </a:highlight>
              </a:rPr>
              <a:t>seguridad, la SLP a 24 meses y la incidencia de neumonitis </a:t>
            </a:r>
            <a:r>
              <a:rPr lang="es-ES" b="1" i="0" u="none" strike="noStrike" dirty="0">
                <a:solidFill>
                  <a:srgbClr val="000000"/>
                </a:solidFill>
                <a:effectLst/>
              </a:rPr>
              <a:t>de grado 3 a 5</a:t>
            </a:r>
          </a:p>
          <a:p>
            <a:pPr algn="l"/>
            <a:endParaRPr lang="es-ES" dirty="0">
              <a:solidFill>
                <a:srgbClr val="000000"/>
              </a:solidFill>
              <a:highlight>
                <a:srgbClr val="FFFF00"/>
              </a:highlight>
            </a:endParaRPr>
          </a:p>
          <a:p>
            <a:r>
              <a:rPr lang="es-ES" b="1" dirty="0">
                <a:solidFill>
                  <a:srgbClr val="000000"/>
                </a:solidFill>
                <a:highlight>
                  <a:srgbClr val="FFFF00"/>
                </a:highlight>
              </a:rPr>
              <a:t>I</a:t>
            </a:r>
            <a:r>
              <a:rPr lang="es-ES" b="1" i="0" u="none" strike="noStrike" dirty="0">
                <a:solidFill>
                  <a:srgbClr val="000000"/>
                </a:solidFill>
                <a:effectLst/>
                <a:highlight>
                  <a:srgbClr val="FFFF00"/>
                </a:highlight>
              </a:rPr>
              <a:t>nducción </a:t>
            </a:r>
            <a:r>
              <a:rPr lang="es-ES" b="0" i="0" u="none" strike="noStrike" dirty="0">
                <a:solidFill>
                  <a:srgbClr val="000000"/>
                </a:solidFill>
                <a:effectLst/>
                <a:highlight>
                  <a:srgbClr val="FFFF00"/>
                </a:highlight>
              </a:rPr>
              <a:t>quimioterapia + Inmunoterapia seguida de </a:t>
            </a:r>
            <a:r>
              <a:rPr lang="es-ES" b="1" i="0" u="none" strike="noStrike" dirty="0">
                <a:solidFill>
                  <a:srgbClr val="000000"/>
                </a:solidFill>
                <a:effectLst/>
                <a:highlight>
                  <a:srgbClr val="FFFF00"/>
                </a:highlight>
              </a:rPr>
              <a:t>cirugía o RT</a:t>
            </a:r>
            <a:r>
              <a:rPr lang="es-ES" b="0" i="0" u="none" strike="noStrike" dirty="0">
                <a:solidFill>
                  <a:srgbClr val="000000"/>
                </a:solidFill>
                <a:effectLst/>
              </a:rPr>
              <a:t> </a:t>
            </a:r>
            <a:r>
              <a:rPr lang="es-ES" b="0" i="0" u="none" strike="noStrike" dirty="0">
                <a:solidFill>
                  <a:srgbClr val="000000"/>
                </a:solidFill>
                <a:effectLst/>
                <a:highlight>
                  <a:srgbClr val="FFFF00"/>
                </a:highlight>
              </a:rPr>
              <a:t>seguida de 14 ciclos de </a:t>
            </a:r>
            <a:r>
              <a:rPr lang="es-ES" b="1" i="0" u="none" strike="noStrike" dirty="0" err="1">
                <a:solidFill>
                  <a:srgbClr val="000000"/>
                </a:solidFill>
                <a:effectLst/>
                <a:highlight>
                  <a:srgbClr val="FFFF00"/>
                </a:highlight>
              </a:rPr>
              <a:t>tislelizumab</a:t>
            </a:r>
            <a:r>
              <a:rPr lang="es-ES" b="1" i="0" u="none" strike="noStrike" dirty="0">
                <a:solidFill>
                  <a:srgbClr val="000000"/>
                </a:solidFill>
                <a:effectLst/>
                <a:highlight>
                  <a:srgbClr val="FFFF00"/>
                </a:highlight>
              </a:rPr>
              <a:t>. </a:t>
            </a:r>
          </a:p>
          <a:p>
            <a:endParaRPr lang="es-ES" b="1" i="0" u="none" strike="noStrike" dirty="0">
              <a:solidFill>
                <a:srgbClr val="000000"/>
              </a:solidFill>
              <a:effectLst/>
              <a:highlight>
                <a:srgbClr val="FFFF00"/>
              </a:highlight>
            </a:endParaRPr>
          </a:p>
          <a:p>
            <a:r>
              <a:rPr lang="es-ES" b="1" i="0" u="none" strike="noStrike" dirty="0">
                <a:solidFill>
                  <a:srgbClr val="000000"/>
                </a:solidFill>
                <a:effectLst/>
              </a:rPr>
              <a:t>Resultados:</a:t>
            </a:r>
          </a:p>
          <a:p>
            <a:pPr marL="285750" indent="-285750" algn="l">
              <a:buFont typeface="Arial" panose="020B0604020202020204" pitchFamily="34" charset="0"/>
              <a:buChar char="•"/>
            </a:pPr>
            <a:r>
              <a:rPr lang="es-ES" b="0" i="0" u="none" strike="noStrike" dirty="0">
                <a:solidFill>
                  <a:srgbClr val="000000"/>
                </a:solidFill>
                <a:effectLst/>
              </a:rPr>
              <a:t>59pts NSCLC en estadio III irresecable, EGFR/ALK</a:t>
            </a:r>
            <a:r>
              <a:rPr lang="es-ES" dirty="0">
                <a:solidFill>
                  <a:srgbClr val="000000"/>
                </a:solidFill>
              </a:rPr>
              <a:t>(-),( </a:t>
            </a:r>
            <a:r>
              <a:rPr lang="es-ES" b="0" i="0" u="none" strike="noStrike" dirty="0">
                <a:solidFill>
                  <a:srgbClr val="000000"/>
                </a:solidFill>
                <a:effectLst/>
              </a:rPr>
              <a:t>05-2020 a 11-2023). 33,9%, 45,8% y 20,3% en estadio IIIA, IIIB y IIIC. </a:t>
            </a:r>
          </a:p>
          <a:p>
            <a:pPr marL="285750" indent="-285750" algn="l">
              <a:buFont typeface="Arial" panose="020B0604020202020204" pitchFamily="34" charset="0"/>
              <a:buChar char="•"/>
            </a:pPr>
            <a:r>
              <a:rPr lang="es-ES" b="0" i="0" u="none" strike="noStrike" dirty="0">
                <a:solidFill>
                  <a:srgbClr val="000000"/>
                </a:solidFill>
                <a:effectLst/>
              </a:rPr>
              <a:t>16 </a:t>
            </a:r>
            <a:r>
              <a:rPr lang="es-ES" b="0" i="0" u="none" strike="noStrike" dirty="0" err="1">
                <a:solidFill>
                  <a:srgbClr val="000000"/>
                </a:solidFill>
                <a:effectLst/>
              </a:rPr>
              <a:t>pts</a:t>
            </a:r>
            <a:r>
              <a:rPr lang="es-ES" b="0" i="0" u="none" strike="noStrike" dirty="0">
                <a:solidFill>
                  <a:srgbClr val="000000"/>
                </a:solidFill>
                <a:effectLst/>
              </a:rPr>
              <a:t> cirugía (9 </a:t>
            </a:r>
            <a:r>
              <a:rPr lang="es-ES" b="0" i="0" u="none" strike="noStrike" dirty="0" err="1">
                <a:solidFill>
                  <a:srgbClr val="000000"/>
                </a:solidFill>
                <a:effectLst/>
              </a:rPr>
              <a:t>pCR</a:t>
            </a:r>
            <a:r>
              <a:rPr lang="es-ES" b="0" i="0" u="none" strike="noStrike" dirty="0">
                <a:solidFill>
                  <a:srgbClr val="000000"/>
                </a:solidFill>
                <a:effectLst/>
              </a:rPr>
              <a:t>), </a:t>
            </a:r>
            <a:r>
              <a:rPr lang="es-ES" b="0" i="0" u="none" strike="noStrike" dirty="0">
                <a:solidFill>
                  <a:srgbClr val="000000"/>
                </a:solidFill>
                <a:effectLst/>
                <a:highlight>
                  <a:srgbClr val="FFFF00"/>
                </a:highlight>
              </a:rPr>
              <a:t>42 pacientes recibieron radioterapia torácica</a:t>
            </a:r>
          </a:p>
          <a:p>
            <a:pPr marL="285750" indent="-285750" algn="l">
              <a:buFont typeface="Arial" panose="020B0604020202020204" pitchFamily="34" charset="0"/>
              <a:buChar char="•"/>
            </a:pPr>
            <a:r>
              <a:rPr lang="es-ES" b="0" i="0" u="none" strike="noStrike" dirty="0">
                <a:solidFill>
                  <a:srgbClr val="000000"/>
                </a:solidFill>
                <a:effectLst/>
              </a:rPr>
              <a:t>La mediana de seguimiento fue de 20,1 (1,9-44,1) meses</a:t>
            </a:r>
          </a:p>
          <a:p>
            <a:pPr marL="285750" indent="-285750" algn="l">
              <a:buFont typeface="Arial" panose="020B0604020202020204" pitchFamily="34" charset="0"/>
              <a:buChar char="•"/>
            </a:pPr>
            <a:r>
              <a:rPr lang="es-ES" dirty="0">
                <a:solidFill>
                  <a:srgbClr val="000000"/>
                </a:solidFill>
              </a:rPr>
              <a:t>La </a:t>
            </a:r>
            <a:r>
              <a:rPr lang="es-ES" b="0" i="0" u="none" strike="noStrike" dirty="0">
                <a:solidFill>
                  <a:srgbClr val="000000"/>
                </a:solidFill>
                <a:effectLst/>
              </a:rPr>
              <a:t>PFS a los 24 meses fue del 77,6 % (IC del 95 %, 59,9 %-88,2 %). No se alcanzó la mediana.</a:t>
            </a:r>
          </a:p>
          <a:p>
            <a:pPr marL="285750" indent="-285750" algn="l">
              <a:buFont typeface="Arial" panose="020B0604020202020204" pitchFamily="34" charset="0"/>
              <a:buChar char="•"/>
            </a:pPr>
            <a:r>
              <a:rPr lang="es-ES" b="0" i="0" u="none" strike="noStrike" dirty="0">
                <a:solidFill>
                  <a:srgbClr val="000000"/>
                </a:solidFill>
                <a:effectLst/>
              </a:rPr>
              <a:t>La </a:t>
            </a:r>
            <a:r>
              <a:rPr lang="es-ES" sz="1800" b="1" i="0" u="none" strike="noStrike" kern="1200" dirty="0">
                <a:solidFill>
                  <a:schemeClr val="dk1"/>
                </a:solidFill>
                <a:effectLst/>
                <a:ea typeface="+mn-ea"/>
                <a:cs typeface="+mn-cs"/>
              </a:rPr>
              <a:t>T.</a:t>
            </a:r>
            <a:r>
              <a:rPr lang="es-ES" sz="1800" b="1" i="0" u="none" strike="noStrike" kern="1200" baseline="0" dirty="0">
                <a:solidFill>
                  <a:schemeClr val="dk1"/>
                </a:solidFill>
                <a:effectLst/>
                <a:ea typeface="+mn-ea"/>
                <a:cs typeface="+mn-cs"/>
              </a:rPr>
              <a:t> </a:t>
            </a:r>
            <a:r>
              <a:rPr lang="es-ES" sz="1800" b="1" i="0" u="none" strike="noStrike" kern="1200" dirty="0" err="1">
                <a:solidFill>
                  <a:schemeClr val="dk1"/>
                </a:solidFill>
                <a:effectLst/>
                <a:ea typeface="+mn-ea"/>
                <a:cs typeface="+mn-cs"/>
              </a:rPr>
              <a:t>Resp</a:t>
            </a:r>
            <a:r>
              <a:rPr lang="es-ES" sz="1800" b="1" i="0" u="none" strike="noStrike" kern="1200" dirty="0">
                <a:solidFill>
                  <a:schemeClr val="dk1"/>
                </a:solidFill>
                <a:effectLst/>
                <a:ea typeface="+mn-ea"/>
                <a:cs typeface="+mn-cs"/>
              </a:rPr>
              <a:t> Objetiva </a:t>
            </a:r>
            <a:r>
              <a:rPr lang="es-ES" b="0" i="0" u="none" strike="noStrike" dirty="0">
                <a:solidFill>
                  <a:srgbClr val="000000"/>
                </a:solidFill>
                <a:effectLst/>
              </a:rPr>
              <a:t>93,2 %, </a:t>
            </a:r>
            <a:r>
              <a:rPr lang="es-ES" b="1" i="0" u="none" strike="noStrike" dirty="0">
                <a:solidFill>
                  <a:srgbClr val="000000"/>
                </a:solidFill>
                <a:effectLst/>
              </a:rPr>
              <a:t>DCR</a:t>
            </a:r>
            <a:r>
              <a:rPr lang="es-ES" b="0" i="0" u="none" strike="noStrike" dirty="0">
                <a:solidFill>
                  <a:srgbClr val="000000"/>
                </a:solidFill>
                <a:effectLst/>
              </a:rPr>
              <a:t> del 98,3 % </a:t>
            </a:r>
          </a:p>
          <a:p>
            <a:pPr marL="285750" indent="-285750" algn="l">
              <a:buFont typeface="Arial" panose="020B0604020202020204" pitchFamily="34" charset="0"/>
              <a:buChar char="•"/>
            </a:pPr>
            <a:r>
              <a:rPr lang="es-ES" b="0" i="0" u="none" strike="noStrike" dirty="0">
                <a:solidFill>
                  <a:srgbClr val="000000"/>
                </a:solidFill>
                <a:effectLst/>
              </a:rPr>
              <a:t>La </a:t>
            </a:r>
            <a:r>
              <a:rPr lang="es-ES" b="1" i="0" u="none" strike="noStrike" dirty="0">
                <a:solidFill>
                  <a:srgbClr val="000000"/>
                </a:solidFill>
                <a:effectLst/>
              </a:rPr>
              <a:t>neumonitis</a:t>
            </a:r>
            <a:r>
              <a:rPr lang="es-ES" b="0" i="0" u="none" strike="noStrike" dirty="0">
                <a:solidFill>
                  <a:srgbClr val="000000"/>
                </a:solidFill>
                <a:effectLst/>
              </a:rPr>
              <a:t> de grado 3 (3,4%). </a:t>
            </a:r>
            <a:endParaRPr lang="es-ES" dirty="0"/>
          </a:p>
        </p:txBody>
      </p:sp>
      <p:sp>
        <p:nvSpPr>
          <p:cNvPr id="12" name="CuadroTexto 11">
            <a:extLst>
              <a:ext uri="{FF2B5EF4-FFF2-40B4-BE49-F238E27FC236}">
                <a16:creationId xmlns:a16="http://schemas.microsoft.com/office/drawing/2014/main" id="{38234534-867D-BA38-17B0-D5C2A356141E}"/>
              </a:ext>
            </a:extLst>
          </p:cNvPr>
          <p:cNvSpPr txBox="1"/>
          <p:nvPr/>
        </p:nvSpPr>
        <p:spPr>
          <a:xfrm>
            <a:off x="9285126" y="6230280"/>
            <a:ext cx="2679139" cy="307777"/>
          </a:xfrm>
          <a:prstGeom prst="rect">
            <a:avLst/>
          </a:prstGeom>
          <a:noFill/>
        </p:spPr>
        <p:txBody>
          <a:bodyPr wrap="square">
            <a:spAutoFit/>
          </a:bodyPr>
          <a:lstStyle/>
          <a:p>
            <a:pPr algn="l"/>
            <a:r>
              <a:rPr lang="es-ES" sz="1400" b="0" i="0" u="none" strike="noStrike" dirty="0">
                <a:solidFill>
                  <a:srgbClr val="000000"/>
                </a:solidFill>
                <a:effectLst/>
                <a:latin typeface="Helvetica" pitchFamily="2" charset="0"/>
              </a:rPr>
              <a:t>ChiCTR2200064104</a:t>
            </a:r>
          </a:p>
        </p:txBody>
      </p:sp>
      <p:sp>
        <p:nvSpPr>
          <p:cNvPr id="14" name="CuadroTexto 13">
            <a:extLst>
              <a:ext uri="{FF2B5EF4-FFF2-40B4-BE49-F238E27FC236}">
                <a16:creationId xmlns:a16="http://schemas.microsoft.com/office/drawing/2014/main" id="{1356C395-23C6-1A55-C384-A5166B49F0A9}"/>
              </a:ext>
            </a:extLst>
          </p:cNvPr>
          <p:cNvSpPr txBox="1"/>
          <p:nvPr/>
        </p:nvSpPr>
        <p:spPr>
          <a:xfrm>
            <a:off x="1941534" y="5873781"/>
            <a:ext cx="9707880" cy="369332"/>
          </a:xfrm>
          <a:prstGeom prst="rect">
            <a:avLst/>
          </a:prstGeom>
          <a:noFill/>
        </p:spPr>
        <p:txBody>
          <a:bodyPr wrap="square">
            <a:spAutoFit/>
          </a:bodyPr>
          <a:lstStyle/>
          <a:p>
            <a:r>
              <a:rPr lang="es-ES" dirty="0">
                <a:solidFill>
                  <a:srgbClr val="000000"/>
                </a:solidFill>
              </a:rPr>
              <a:t>Es </a:t>
            </a:r>
            <a:r>
              <a:rPr lang="es-ES" b="1" dirty="0">
                <a:solidFill>
                  <a:srgbClr val="000000"/>
                </a:solidFill>
              </a:rPr>
              <a:t>SEGURO </a:t>
            </a:r>
            <a:r>
              <a:rPr lang="es-ES" dirty="0">
                <a:solidFill>
                  <a:srgbClr val="000000"/>
                </a:solidFill>
              </a:rPr>
              <a:t>la inducción seguida de RDT o </a:t>
            </a:r>
            <a:r>
              <a:rPr lang="es-ES" dirty="0" err="1">
                <a:solidFill>
                  <a:srgbClr val="000000"/>
                </a:solidFill>
              </a:rPr>
              <a:t>Cx</a:t>
            </a:r>
            <a:r>
              <a:rPr lang="es-ES" dirty="0">
                <a:solidFill>
                  <a:srgbClr val="000000"/>
                </a:solidFill>
              </a:rPr>
              <a:t>, con consolidación posterior de 14 meses mas de IT.</a:t>
            </a:r>
            <a:endParaRPr lang="es-ES" dirty="0"/>
          </a:p>
        </p:txBody>
      </p:sp>
    </p:spTree>
    <p:extLst>
      <p:ext uri="{BB962C8B-B14F-4D97-AF65-F5344CB8AC3E}">
        <p14:creationId xmlns:p14="http://schemas.microsoft.com/office/powerpoint/2010/main" val="3854476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6698A-521E-2798-01DF-4EDD0D5DB302}"/>
              </a:ext>
            </a:extLst>
          </p:cNvPr>
          <p:cNvSpPr>
            <a:spLocks noGrp="1"/>
          </p:cNvSpPr>
          <p:nvPr>
            <p:ph type="title"/>
          </p:nvPr>
        </p:nvSpPr>
        <p:spPr>
          <a:xfrm>
            <a:off x="1941534" y="365125"/>
            <a:ext cx="9412266" cy="1325563"/>
          </a:xfrm>
        </p:spPr>
        <p:txBody>
          <a:bodyPr/>
          <a:lstStyle/>
          <a:p>
            <a:r>
              <a:rPr lang="es-ES" dirty="0"/>
              <a:t>2024</a:t>
            </a:r>
          </a:p>
        </p:txBody>
      </p:sp>
      <p:sp>
        <p:nvSpPr>
          <p:cNvPr id="9" name="CuadroTexto 8">
            <a:extLst>
              <a:ext uri="{FF2B5EF4-FFF2-40B4-BE49-F238E27FC236}">
                <a16:creationId xmlns:a16="http://schemas.microsoft.com/office/drawing/2014/main" id="{34824A5F-49AE-03FA-0735-130054FB0FC9}"/>
              </a:ext>
            </a:extLst>
          </p:cNvPr>
          <p:cNvSpPr txBox="1"/>
          <p:nvPr/>
        </p:nvSpPr>
        <p:spPr>
          <a:xfrm>
            <a:off x="2113444" y="2035609"/>
            <a:ext cx="9412267" cy="3046988"/>
          </a:xfrm>
          <a:prstGeom prst="rect">
            <a:avLst/>
          </a:prstGeom>
          <a:noFill/>
        </p:spPr>
        <p:txBody>
          <a:bodyPr wrap="square">
            <a:spAutoFit/>
          </a:bodyPr>
          <a:lstStyle/>
          <a:p>
            <a:pPr algn="l"/>
            <a:r>
              <a:rPr lang="es-ES" sz="1600" b="0" i="0" u="none" strike="noStrike" dirty="0">
                <a:solidFill>
                  <a:srgbClr val="000000"/>
                </a:solidFill>
                <a:effectLst/>
              </a:rPr>
              <a:t>Estudio </a:t>
            </a:r>
            <a:r>
              <a:rPr lang="es-ES" sz="1600" b="0" i="0" u="none" strike="noStrike" dirty="0">
                <a:solidFill>
                  <a:srgbClr val="000000"/>
                </a:solidFill>
                <a:effectLst/>
                <a:highlight>
                  <a:srgbClr val="FFFF00"/>
                </a:highlight>
              </a:rPr>
              <a:t>retrospectivo; </a:t>
            </a:r>
            <a:r>
              <a:rPr lang="es-ES" sz="1600" dirty="0" err="1">
                <a:highlight>
                  <a:srgbClr val="FFFF00"/>
                </a:highlight>
              </a:rPr>
              <a:t>ICIs</a:t>
            </a:r>
            <a:r>
              <a:rPr lang="es-ES" sz="1600" dirty="0">
                <a:highlight>
                  <a:srgbClr val="FFFF00"/>
                </a:highlight>
              </a:rPr>
              <a:t> más quimioterapia antes de la terapia de </a:t>
            </a:r>
            <a:r>
              <a:rPr lang="es-ES" sz="1600" dirty="0" err="1">
                <a:highlight>
                  <a:srgbClr val="FFFF00"/>
                </a:highlight>
              </a:rPr>
              <a:t>quimioradiación</a:t>
            </a:r>
            <a:r>
              <a:rPr lang="es-ES" sz="1600" dirty="0">
                <a:highlight>
                  <a:srgbClr val="FFFF00"/>
                </a:highlight>
              </a:rPr>
              <a:t> definitiva (RT+QT</a:t>
            </a:r>
            <a:r>
              <a:rPr lang="es-ES" sz="1600" dirty="0"/>
              <a:t>).</a:t>
            </a:r>
          </a:p>
          <a:p>
            <a:endParaRPr lang="es-ES" sz="1600" b="1" i="0" u="none" strike="noStrike" dirty="0">
              <a:solidFill>
                <a:srgbClr val="000000"/>
              </a:solidFill>
              <a:effectLst/>
              <a:highlight>
                <a:srgbClr val="FFFF00"/>
              </a:highlight>
            </a:endParaRPr>
          </a:p>
          <a:p>
            <a:r>
              <a:rPr lang="es-ES" sz="1600" b="1" i="0" u="none" strike="noStrike" dirty="0">
                <a:solidFill>
                  <a:srgbClr val="000000"/>
                </a:solidFill>
                <a:effectLst/>
              </a:rPr>
              <a:t>Resultados: </a:t>
            </a:r>
          </a:p>
          <a:p>
            <a:r>
              <a:rPr lang="es-ES" sz="1600" dirty="0"/>
              <a:t>156 pts. 103 </a:t>
            </a:r>
            <a:r>
              <a:rPr lang="es-ES" sz="1600" dirty="0" err="1"/>
              <a:t>pts</a:t>
            </a:r>
            <a:r>
              <a:rPr lang="es-ES" sz="1600" dirty="0"/>
              <a:t> </a:t>
            </a:r>
            <a:r>
              <a:rPr lang="es-ES" sz="1600" dirty="0" err="1"/>
              <a:t>ICIs</a:t>
            </a:r>
            <a:r>
              <a:rPr lang="es-ES" sz="1600" dirty="0"/>
              <a:t> de inducción más quimioterapia, y 53 </a:t>
            </a:r>
            <a:r>
              <a:rPr lang="es-ES" sz="1600" dirty="0" err="1"/>
              <a:t>pts</a:t>
            </a:r>
            <a:r>
              <a:rPr lang="es-ES" sz="1600" dirty="0"/>
              <a:t> (QT inducción/RDT o RTQT concomitante). </a:t>
            </a:r>
          </a:p>
          <a:p>
            <a:r>
              <a:rPr lang="es-ES" sz="1600" dirty="0"/>
              <a:t>La OS a 5 años fueron del </a:t>
            </a:r>
            <a:r>
              <a:rPr lang="es-ES" sz="1600" dirty="0">
                <a:highlight>
                  <a:srgbClr val="FFFF00"/>
                </a:highlight>
              </a:rPr>
              <a:t>75,0 % y el 44,4 % a favor de la inducción </a:t>
            </a:r>
            <a:r>
              <a:rPr lang="es-ES" sz="1600" dirty="0" err="1">
                <a:highlight>
                  <a:srgbClr val="FFFF00"/>
                </a:highlight>
              </a:rPr>
              <a:t>ICIs</a:t>
            </a:r>
            <a:r>
              <a:rPr lang="es-ES" sz="1600" dirty="0">
                <a:highlight>
                  <a:srgbClr val="FFFF00"/>
                </a:highlight>
              </a:rPr>
              <a:t> +QT</a:t>
            </a:r>
            <a:r>
              <a:rPr lang="es-ES" sz="1600" dirty="0"/>
              <a:t>. La mediana de OS no se alcanzó.</a:t>
            </a:r>
          </a:p>
          <a:p>
            <a:r>
              <a:rPr lang="es-ES" sz="1600" dirty="0"/>
              <a:t>La mediana SLP  22,4 </a:t>
            </a:r>
            <a:r>
              <a:rPr lang="es-ES" sz="1600" dirty="0" err="1"/>
              <a:t>vS.</a:t>
            </a:r>
            <a:r>
              <a:rPr lang="es-ES" sz="1600" dirty="0"/>
              <a:t> 13,6 meses; P = 0,09</a:t>
            </a:r>
          </a:p>
          <a:p>
            <a:r>
              <a:rPr lang="es-ES" sz="1600" dirty="0"/>
              <a:t>La supervivencia libre de recurrencias </a:t>
            </a:r>
            <a:r>
              <a:rPr lang="es-ES" sz="1600" dirty="0" err="1"/>
              <a:t>locorregionales</a:t>
            </a:r>
            <a:r>
              <a:rPr lang="es-ES" sz="1600" dirty="0"/>
              <a:t> (LRFS) (38,0 frente a 36,9 meses; P = 0,73)</a:t>
            </a:r>
          </a:p>
          <a:p>
            <a:r>
              <a:rPr lang="es-ES" sz="1600" dirty="0"/>
              <a:t>La supervivencia libre de metástasis a distancia (DMFS) (37,8 frente a 25,5 meses; P = 0,14). </a:t>
            </a:r>
          </a:p>
          <a:p>
            <a:r>
              <a:rPr lang="es-ES" sz="1600" dirty="0"/>
              <a:t>El análisis multivariable mostró que los </a:t>
            </a:r>
            <a:r>
              <a:rPr lang="es-ES" sz="1600" dirty="0" err="1"/>
              <a:t>ICIs</a:t>
            </a:r>
            <a:r>
              <a:rPr lang="es-ES" sz="1600" dirty="0"/>
              <a:t> de inducción más la quimioterapia era factor  independientes para </a:t>
            </a:r>
            <a:r>
              <a:rPr lang="es-ES" sz="1600" dirty="0" err="1"/>
              <a:t>laOS</a:t>
            </a:r>
            <a:r>
              <a:rPr lang="es-ES" sz="1600" dirty="0"/>
              <a:t>.</a:t>
            </a:r>
            <a:r>
              <a:rPr lang="es-ES" sz="1600" b="0" i="0" u="none" strike="noStrike" dirty="0">
                <a:solidFill>
                  <a:srgbClr val="333333"/>
                </a:solidFill>
                <a:effectLst/>
              </a:rPr>
              <a:t> </a:t>
            </a:r>
            <a:r>
              <a:rPr lang="es-ES" sz="1600" dirty="0"/>
              <a:t>(HR 2,89; IC del 95 %, 1,24-6,75; P = 0,01). </a:t>
            </a:r>
          </a:p>
          <a:p>
            <a:r>
              <a:rPr lang="es-ES" sz="1600" dirty="0"/>
              <a:t>La incidencia neumonía grado ≥2 fue del 37,2 % y el 29,2 %, respectivamente (P = 0,35).</a:t>
            </a:r>
          </a:p>
          <a:p>
            <a:r>
              <a:rPr lang="es-ES" sz="1600" dirty="0"/>
              <a:t>Además, </a:t>
            </a:r>
            <a:r>
              <a:rPr lang="es-ES" sz="1600" dirty="0" err="1"/>
              <a:t>ICIs</a:t>
            </a:r>
            <a:r>
              <a:rPr lang="es-ES" sz="1600" dirty="0"/>
              <a:t>  de consolidación mejor OS a 4 años del 90,7 % y 65,5 % (P = 0,03). </a:t>
            </a:r>
          </a:p>
        </p:txBody>
      </p:sp>
      <p:pic>
        <p:nvPicPr>
          <p:cNvPr id="6" name="Imagen 5">
            <a:extLst>
              <a:ext uri="{FF2B5EF4-FFF2-40B4-BE49-F238E27FC236}">
                <a16:creationId xmlns:a16="http://schemas.microsoft.com/office/drawing/2014/main" id="{9A3219AC-AFDE-B241-434B-C182B97F1B5F}"/>
              </a:ext>
            </a:extLst>
          </p:cNvPr>
          <p:cNvPicPr>
            <a:picLocks noChangeAspect="1"/>
          </p:cNvPicPr>
          <p:nvPr/>
        </p:nvPicPr>
        <p:blipFill>
          <a:blip r:embed="rId3"/>
          <a:stretch>
            <a:fillRect/>
          </a:stretch>
        </p:blipFill>
        <p:spPr>
          <a:xfrm>
            <a:off x="3245995" y="381217"/>
            <a:ext cx="7378700" cy="1549400"/>
          </a:xfrm>
          <a:prstGeom prst="rect">
            <a:avLst/>
          </a:prstGeom>
        </p:spPr>
      </p:pic>
      <p:sp>
        <p:nvSpPr>
          <p:cNvPr id="10" name="CuadroTexto 9">
            <a:extLst>
              <a:ext uri="{FF2B5EF4-FFF2-40B4-BE49-F238E27FC236}">
                <a16:creationId xmlns:a16="http://schemas.microsoft.com/office/drawing/2014/main" id="{C3C78F38-A053-AF58-B11A-4D491F8D5227}"/>
              </a:ext>
            </a:extLst>
          </p:cNvPr>
          <p:cNvSpPr txBox="1"/>
          <p:nvPr/>
        </p:nvSpPr>
        <p:spPr>
          <a:xfrm>
            <a:off x="2113443" y="5577976"/>
            <a:ext cx="9412265" cy="369332"/>
          </a:xfrm>
          <a:prstGeom prst="rect">
            <a:avLst/>
          </a:prstGeom>
          <a:noFill/>
        </p:spPr>
        <p:txBody>
          <a:bodyPr wrap="square">
            <a:spAutoFit/>
          </a:bodyPr>
          <a:lstStyle/>
          <a:p>
            <a:r>
              <a:rPr lang="es-ES" dirty="0"/>
              <a:t>Inducción </a:t>
            </a:r>
            <a:r>
              <a:rPr lang="es-ES" dirty="0" err="1"/>
              <a:t>ICIs</a:t>
            </a:r>
            <a:r>
              <a:rPr lang="es-ES" dirty="0"/>
              <a:t> y quimioterapia mejora la SG sin un aumento significativo de la neumonía</a:t>
            </a:r>
            <a:endParaRPr lang="es-ES" b="1" i="0" u="none" strike="noStrike" dirty="0">
              <a:solidFill>
                <a:srgbClr val="000000"/>
              </a:solidFill>
              <a:effectLst/>
            </a:endParaRPr>
          </a:p>
        </p:txBody>
      </p:sp>
    </p:spTree>
    <p:extLst>
      <p:ext uri="{BB962C8B-B14F-4D97-AF65-F5344CB8AC3E}">
        <p14:creationId xmlns:p14="http://schemas.microsoft.com/office/powerpoint/2010/main" val="1397095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C6C258-662E-A5F7-85B5-45B05F652413}"/>
              </a:ext>
            </a:extLst>
          </p:cNvPr>
          <p:cNvSpPr>
            <a:spLocks noGrp="1"/>
          </p:cNvSpPr>
          <p:nvPr>
            <p:ph idx="1"/>
          </p:nvPr>
        </p:nvSpPr>
        <p:spPr>
          <a:xfrm>
            <a:off x="1949531" y="3089254"/>
            <a:ext cx="4881576" cy="2701946"/>
          </a:xfrm>
        </p:spPr>
        <p:txBody>
          <a:bodyPr>
            <a:normAutofit fontScale="85000" lnSpcReduction="20000"/>
          </a:bodyPr>
          <a:lstStyle/>
          <a:p>
            <a:pPr algn="l"/>
            <a:r>
              <a:rPr lang="es-ES" sz="1600" b="0" i="0" u="none" strike="noStrike" dirty="0">
                <a:solidFill>
                  <a:srgbClr val="000000"/>
                </a:solidFill>
                <a:effectLst/>
              </a:rPr>
              <a:t>Estudio </a:t>
            </a:r>
            <a:r>
              <a:rPr lang="es-ES" sz="1600" b="0" i="0" u="none" strike="noStrike" dirty="0">
                <a:solidFill>
                  <a:srgbClr val="000000"/>
                </a:solidFill>
                <a:effectLst/>
                <a:highlight>
                  <a:srgbClr val="FFFF00"/>
                </a:highlight>
              </a:rPr>
              <a:t>retrospectivo; </a:t>
            </a:r>
            <a:r>
              <a:rPr lang="es-ES" sz="1600" dirty="0" err="1">
                <a:highlight>
                  <a:srgbClr val="FFFF00"/>
                </a:highlight>
              </a:rPr>
              <a:t>ICIs</a:t>
            </a:r>
            <a:r>
              <a:rPr lang="es-ES" sz="1600" dirty="0">
                <a:highlight>
                  <a:srgbClr val="FFFF00"/>
                </a:highlight>
              </a:rPr>
              <a:t> más quimioterapia antes de la terapia de </a:t>
            </a:r>
            <a:r>
              <a:rPr lang="es-ES" sz="1600" dirty="0" err="1">
                <a:highlight>
                  <a:srgbClr val="FFFF00"/>
                </a:highlight>
              </a:rPr>
              <a:t>quimioradiación</a:t>
            </a:r>
            <a:r>
              <a:rPr lang="es-ES" sz="1600" dirty="0">
                <a:highlight>
                  <a:srgbClr val="FFFF00"/>
                </a:highlight>
              </a:rPr>
              <a:t> definitiva (RT+QT</a:t>
            </a:r>
            <a:r>
              <a:rPr lang="es-ES" sz="1600" dirty="0"/>
              <a:t>) seguido de IT </a:t>
            </a:r>
          </a:p>
          <a:p>
            <a:endParaRPr lang="es-ES" sz="1600" b="1" i="0" u="none" strike="noStrike" dirty="0">
              <a:solidFill>
                <a:srgbClr val="000000"/>
              </a:solidFill>
              <a:effectLst/>
              <a:highlight>
                <a:srgbClr val="FFFF00"/>
              </a:highlight>
            </a:endParaRPr>
          </a:p>
          <a:p>
            <a:r>
              <a:rPr lang="es-ES" sz="1600" b="1" i="0" u="none" strike="noStrike" dirty="0">
                <a:solidFill>
                  <a:srgbClr val="000000"/>
                </a:solidFill>
                <a:effectLst/>
              </a:rPr>
              <a:t>Resultados: </a:t>
            </a:r>
          </a:p>
          <a:p>
            <a:r>
              <a:rPr lang="es-ES" sz="1600" dirty="0"/>
              <a:t>La OS a 5 años fueron del </a:t>
            </a:r>
            <a:r>
              <a:rPr lang="es-ES" sz="1600" dirty="0">
                <a:highlight>
                  <a:srgbClr val="FFFF00"/>
                </a:highlight>
              </a:rPr>
              <a:t>75,0 % y el 44,4 % a favor de la inducción </a:t>
            </a:r>
            <a:r>
              <a:rPr lang="es-ES" sz="1600" dirty="0" err="1">
                <a:highlight>
                  <a:srgbClr val="FFFF00"/>
                </a:highlight>
              </a:rPr>
              <a:t>ICIs</a:t>
            </a:r>
            <a:r>
              <a:rPr lang="es-ES" sz="1600" dirty="0">
                <a:highlight>
                  <a:srgbClr val="FFFF00"/>
                </a:highlight>
              </a:rPr>
              <a:t> +QT</a:t>
            </a:r>
            <a:r>
              <a:rPr lang="es-ES" sz="1600" dirty="0"/>
              <a:t>. La mediana de OS no se alcanzó.</a:t>
            </a:r>
          </a:p>
          <a:p>
            <a:r>
              <a:rPr lang="es-ES" sz="1600" dirty="0"/>
              <a:t>SLP  22,4 </a:t>
            </a:r>
            <a:r>
              <a:rPr lang="es-ES" sz="1600" dirty="0" err="1"/>
              <a:t>vS.</a:t>
            </a:r>
            <a:r>
              <a:rPr lang="es-ES" sz="1600" dirty="0"/>
              <a:t> 13,6 meses; P = 0,09 (LRFS) (38,0 frente a 36,9 meses; P = 0,73),DMFS (37,8 frente a 25,5 meses; P = 0,14). </a:t>
            </a:r>
          </a:p>
          <a:p>
            <a:r>
              <a:rPr lang="es-ES" sz="1600" dirty="0"/>
              <a:t>La incidencia neumonía grado ≥2 fue del 37,2 % y el 29,2 %, respectivamente (P = 0,35).</a:t>
            </a:r>
          </a:p>
          <a:p>
            <a:r>
              <a:rPr lang="es-ES" sz="1600" dirty="0"/>
              <a:t>Además, </a:t>
            </a:r>
            <a:r>
              <a:rPr lang="es-ES" sz="1600" dirty="0" err="1"/>
              <a:t>ICIs</a:t>
            </a:r>
            <a:r>
              <a:rPr lang="es-ES" sz="1600" dirty="0"/>
              <a:t>  de consolidación mejor OS a 4 años del 90,7 % y 65,5 % (P = 0,03). </a:t>
            </a:r>
          </a:p>
        </p:txBody>
      </p:sp>
      <p:pic>
        <p:nvPicPr>
          <p:cNvPr id="4" name="Marcador de contenido 4">
            <a:extLst>
              <a:ext uri="{FF2B5EF4-FFF2-40B4-BE49-F238E27FC236}">
                <a16:creationId xmlns:a16="http://schemas.microsoft.com/office/drawing/2014/main" id="{09BAFE64-F275-BC85-A626-2E7CA90B90C0}"/>
              </a:ext>
            </a:extLst>
          </p:cNvPr>
          <p:cNvPicPr>
            <a:picLocks noChangeAspect="1"/>
          </p:cNvPicPr>
          <p:nvPr/>
        </p:nvPicPr>
        <p:blipFill>
          <a:blip r:embed="rId3"/>
          <a:stretch>
            <a:fillRect/>
          </a:stretch>
        </p:blipFill>
        <p:spPr>
          <a:xfrm>
            <a:off x="4075964" y="1590467"/>
            <a:ext cx="6943922" cy="1498787"/>
          </a:xfrm>
          <a:prstGeom prst="rect">
            <a:avLst/>
          </a:prstGeom>
        </p:spPr>
      </p:pic>
      <p:pic>
        <p:nvPicPr>
          <p:cNvPr id="5" name="Imagen 4">
            <a:extLst>
              <a:ext uri="{FF2B5EF4-FFF2-40B4-BE49-F238E27FC236}">
                <a16:creationId xmlns:a16="http://schemas.microsoft.com/office/drawing/2014/main" id="{07B6A8B8-2984-EA1A-CFB6-2394D47C90DC}"/>
              </a:ext>
            </a:extLst>
          </p:cNvPr>
          <p:cNvPicPr>
            <a:picLocks noChangeAspect="1"/>
          </p:cNvPicPr>
          <p:nvPr/>
        </p:nvPicPr>
        <p:blipFill>
          <a:blip r:embed="rId4"/>
          <a:stretch>
            <a:fillRect/>
          </a:stretch>
        </p:blipFill>
        <p:spPr>
          <a:xfrm>
            <a:off x="1914633" y="401956"/>
            <a:ext cx="7137667" cy="1498787"/>
          </a:xfrm>
          <a:prstGeom prst="rect">
            <a:avLst/>
          </a:prstGeom>
        </p:spPr>
      </p:pic>
      <p:sp>
        <p:nvSpPr>
          <p:cNvPr id="7" name="CuadroTexto 6">
            <a:extLst>
              <a:ext uri="{FF2B5EF4-FFF2-40B4-BE49-F238E27FC236}">
                <a16:creationId xmlns:a16="http://schemas.microsoft.com/office/drawing/2014/main" id="{57A290AE-421A-858A-B6E0-22C42C3FF36A}"/>
              </a:ext>
            </a:extLst>
          </p:cNvPr>
          <p:cNvSpPr txBox="1"/>
          <p:nvPr/>
        </p:nvSpPr>
        <p:spPr>
          <a:xfrm>
            <a:off x="6831107" y="3089254"/>
            <a:ext cx="5127811" cy="2893100"/>
          </a:xfrm>
          <a:prstGeom prst="rect">
            <a:avLst/>
          </a:prstGeom>
          <a:noFill/>
        </p:spPr>
        <p:txBody>
          <a:bodyPr wrap="square">
            <a:spAutoFit/>
          </a:bodyPr>
          <a:lstStyle/>
          <a:p>
            <a:pPr algn="l"/>
            <a:r>
              <a:rPr lang="es-ES" sz="1400" dirty="0">
                <a:solidFill>
                  <a:srgbClr val="000000"/>
                </a:solidFill>
              </a:rPr>
              <a:t>F</a:t>
            </a:r>
            <a:r>
              <a:rPr lang="es-ES" sz="1400" b="0" i="0" u="none" strike="noStrike" dirty="0">
                <a:solidFill>
                  <a:srgbClr val="000000"/>
                </a:solidFill>
                <a:effectLst/>
              </a:rPr>
              <a:t>ase 2 </a:t>
            </a:r>
            <a:r>
              <a:rPr lang="es-ES" sz="1400" b="1" i="0" u="none" strike="noStrike" dirty="0">
                <a:solidFill>
                  <a:srgbClr val="000000"/>
                </a:solidFill>
                <a:effectLst/>
                <a:highlight>
                  <a:srgbClr val="FFFF00"/>
                </a:highlight>
              </a:rPr>
              <a:t>seguridad, la SLP a 24 m y  neumonitis </a:t>
            </a:r>
            <a:r>
              <a:rPr lang="es-ES" sz="1400" b="1" i="0" u="none" strike="noStrike" dirty="0">
                <a:solidFill>
                  <a:srgbClr val="000000"/>
                </a:solidFill>
                <a:effectLst/>
              </a:rPr>
              <a:t>de grado 3 a 5.</a:t>
            </a:r>
            <a:endParaRPr lang="es-ES" sz="1400" dirty="0">
              <a:solidFill>
                <a:srgbClr val="000000"/>
              </a:solidFill>
              <a:highlight>
                <a:srgbClr val="FFFF00"/>
              </a:highlight>
            </a:endParaRPr>
          </a:p>
          <a:p>
            <a:r>
              <a:rPr lang="es-ES" sz="1400" b="1" dirty="0">
                <a:solidFill>
                  <a:srgbClr val="000000"/>
                </a:solidFill>
                <a:highlight>
                  <a:srgbClr val="FFFF00"/>
                </a:highlight>
              </a:rPr>
              <a:t>I</a:t>
            </a:r>
            <a:r>
              <a:rPr lang="es-ES" sz="1400" b="1" i="0" u="none" strike="noStrike" dirty="0">
                <a:solidFill>
                  <a:srgbClr val="000000"/>
                </a:solidFill>
                <a:effectLst/>
                <a:highlight>
                  <a:srgbClr val="FFFF00"/>
                </a:highlight>
              </a:rPr>
              <a:t>nducción </a:t>
            </a:r>
            <a:r>
              <a:rPr lang="es-ES" sz="1400" dirty="0">
                <a:solidFill>
                  <a:srgbClr val="000000"/>
                </a:solidFill>
                <a:highlight>
                  <a:srgbClr val="FFFF00"/>
                </a:highlight>
              </a:rPr>
              <a:t>QT</a:t>
            </a:r>
            <a:r>
              <a:rPr lang="es-ES" sz="1400" b="0" i="0" u="none" strike="noStrike" dirty="0">
                <a:solidFill>
                  <a:srgbClr val="000000"/>
                </a:solidFill>
                <a:effectLst/>
                <a:highlight>
                  <a:srgbClr val="FFFF00"/>
                </a:highlight>
              </a:rPr>
              <a:t> + IT seguida de </a:t>
            </a:r>
            <a:r>
              <a:rPr lang="es-ES" sz="1400" b="1" i="0" u="none" strike="noStrike" dirty="0">
                <a:solidFill>
                  <a:srgbClr val="000000"/>
                </a:solidFill>
                <a:effectLst/>
                <a:highlight>
                  <a:srgbClr val="FFFF00"/>
                </a:highlight>
              </a:rPr>
              <a:t>cirugía o RT</a:t>
            </a:r>
            <a:r>
              <a:rPr lang="es-ES" sz="1400" b="0" i="0" u="none" strike="noStrike" dirty="0">
                <a:solidFill>
                  <a:srgbClr val="000000"/>
                </a:solidFill>
                <a:effectLst/>
              </a:rPr>
              <a:t> </a:t>
            </a:r>
            <a:r>
              <a:rPr lang="es-ES" sz="1400" b="0" i="0" u="none" strike="noStrike" dirty="0">
                <a:solidFill>
                  <a:srgbClr val="000000"/>
                </a:solidFill>
                <a:effectLst/>
                <a:highlight>
                  <a:srgbClr val="FFFF00"/>
                </a:highlight>
              </a:rPr>
              <a:t>seguido de 14 ciclos de </a:t>
            </a:r>
            <a:r>
              <a:rPr lang="es-ES" sz="1400" b="1" i="0" u="none" strike="noStrike" dirty="0" err="1">
                <a:solidFill>
                  <a:srgbClr val="000000"/>
                </a:solidFill>
                <a:effectLst/>
                <a:highlight>
                  <a:srgbClr val="FFFF00"/>
                </a:highlight>
              </a:rPr>
              <a:t>tislelizumab</a:t>
            </a:r>
            <a:r>
              <a:rPr lang="es-ES" sz="1400" b="1" i="0" u="none" strike="noStrike" dirty="0">
                <a:solidFill>
                  <a:srgbClr val="000000"/>
                </a:solidFill>
                <a:effectLst/>
                <a:highlight>
                  <a:srgbClr val="FFFF00"/>
                </a:highlight>
              </a:rPr>
              <a:t>. </a:t>
            </a:r>
          </a:p>
          <a:p>
            <a:endParaRPr lang="es-ES" sz="1400" b="1" i="0" u="none" strike="noStrike" dirty="0">
              <a:solidFill>
                <a:srgbClr val="000000"/>
              </a:solidFill>
              <a:effectLst/>
              <a:highlight>
                <a:srgbClr val="FFFF00"/>
              </a:highlight>
            </a:endParaRPr>
          </a:p>
          <a:p>
            <a:r>
              <a:rPr lang="es-ES" sz="1400" b="1" i="0" u="none" strike="noStrike" dirty="0">
                <a:solidFill>
                  <a:srgbClr val="000000"/>
                </a:solidFill>
                <a:effectLst/>
              </a:rPr>
              <a:t>Resultados:</a:t>
            </a:r>
          </a:p>
          <a:p>
            <a:pPr marL="285750" indent="-285750" algn="l">
              <a:buFont typeface="Arial" panose="020B0604020202020204" pitchFamily="34" charset="0"/>
              <a:buChar char="•"/>
            </a:pPr>
            <a:r>
              <a:rPr lang="es-ES" sz="1400" b="0" i="0" u="none" strike="noStrike" dirty="0">
                <a:solidFill>
                  <a:srgbClr val="000000"/>
                </a:solidFill>
                <a:effectLst/>
              </a:rPr>
              <a:t>59pts NSCLC en estadio III irresecable, EGFR/ALK</a:t>
            </a:r>
            <a:r>
              <a:rPr lang="es-ES" sz="1400" dirty="0">
                <a:solidFill>
                  <a:srgbClr val="000000"/>
                </a:solidFill>
              </a:rPr>
              <a:t>(-),</a:t>
            </a:r>
          </a:p>
          <a:p>
            <a:pPr marL="285750" indent="-285750" algn="l">
              <a:buFont typeface="Arial" panose="020B0604020202020204" pitchFamily="34" charset="0"/>
              <a:buChar char="•"/>
            </a:pPr>
            <a:r>
              <a:rPr lang="es-ES" sz="1400" b="0" i="0" u="none" strike="noStrike" dirty="0">
                <a:solidFill>
                  <a:srgbClr val="000000"/>
                </a:solidFill>
                <a:effectLst/>
              </a:rPr>
              <a:t>16 </a:t>
            </a:r>
            <a:r>
              <a:rPr lang="es-ES" sz="1400" b="0" i="0" u="none" strike="noStrike" dirty="0" err="1">
                <a:solidFill>
                  <a:srgbClr val="000000"/>
                </a:solidFill>
                <a:effectLst/>
              </a:rPr>
              <a:t>pts</a:t>
            </a:r>
            <a:r>
              <a:rPr lang="es-ES" sz="1400" b="0" i="0" u="none" strike="noStrike" dirty="0">
                <a:solidFill>
                  <a:srgbClr val="000000"/>
                </a:solidFill>
                <a:effectLst/>
              </a:rPr>
              <a:t> cirugía (9 </a:t>
            </a:r>
            <a:r>
              <a:rPr lang="es-ES" sz="1400" b="0" i="0" u="none" strike="noStrike" dirty="0" err="1">
                <a:solidFill>
                  <a:srgbClr val="000000"/>
                </a:solidFill>
                <a:effectLst/>
              </a:rPr>
              <a:t>pCR</a:t>
            </a:r>
            <a:r>
              <a:rPr lang="es-ES" sz="1400" b="0" i="0" u="none" strike="noStrike" dirty="0">
                <a:solidFill>
                  <a:srgbClr val="000000"/>
                </a:solidFill>
                <a:effectLst/>
              </a:rPr>
              <a:t>), </a:t>
            </a:r>
            <a:r>
              <a:rPr lang="es-ES" sz="1400" b="0" i="0" u="none" strike="noStrike" dirty="0">
                <a:solidFill>
                  <a:srgbClr val="000000"/>
                </a:solidFill>
                <a:effectLst/>
                <a:highlight>
                  <a:srgbClr val="FFFF00"/>
                </a:highlight>
              </a:rPr>
              <a:t>42 pacientes recibieron radioterapia torácica</a:t>
            </a:r>
          </a:p>
          <a:p>
            <a:pPr marL="285750" indent="-285750" algn="l">
              <a:buFont typeface="Arial" panose="020B0604020202020204" pitchFamily="34" charset="0"/>
              <a:buChar char="•"/>
            </a:pPr>
            <a:r>
              <a:rPr lang="es-ES" sz="1400" b="0" i="0" u="none" strike="noStrike" dirty="0">
                <a:solidFill>
                  <a:srgbClr val="000000"/>
                </a:solidFill>
                <a:effectLst/>
              </a:rPr>
              <a:t>La mediana de seguimiento fue de 20,1 (1,9-44,1) meses</a:t>
            </a:r>
          </a:p>
          <a:p>
            <a:pPr marL="285750" indent="-285750" algn="l">
              <a:buFont typeface="Arial" panose="020B0604020202020204" pitchFamily="34" charset="0"/>
              <a:buChar char="•"/>
            </a:pPr>
            <a:r>
              <a:rPr lang="es-ES" sz="1400" dirty="0">
                <a:solidFill>
                  <a:srgbClr val="000000"/>
                </a:solidFill>
              </a:rPr>
              <a:t>La </a:t>
            </a:r>
            <a:r>
              <a:rPr lang="es-ES" sz="1400" b="0" i="0" u="none" strike="noStrike" dirty="0">
                <a:solidFill>
                  <a:srgbClr val="000000"/>
                </a:solidFill>
                <a:effectLst/>
              </a:rPr>
              <a:t>PFS a los 24 meses fue del 77,6 % (IC del 95 %, 59,9 %-88,2 %). No se alcanzó la mediana.</a:t>
            </a:r>
          </a:p>
          <a:p>
            <a:pPr marL="285750" indent="-285750" algn="l">
              <a:buFont typeface="Arial" panose="020B0604020202020204" pitchFamily="34" charset="0"/>
              <a:buChar char="•"/>
            </a:pPr>
            <a:r>
              <a:rPr lang="es-ES" sz="1400" b="0" i="0" u="none" strike="noStrike" dirty="0">
                <a:solidFill>
                  <a:srgbClr val="000000"/>
                </a:solidFill>
                <a:effectLst/>
              </a:rPr>
              <a:t>La </a:t>
            </a:r>
            <a:r>
              <a:rPr lang="es-ES" sz="1400" b="1" i="0" u="none" strike="noStrike" kern="1200" dirty="0">
                <a:solidFill>
                  <a:schemeClr val="dk1"/>
                </a:solidFill>
                <a:effectLst/>
                <a:ea typeface="+mn-ea"/>
                <a:cs typeface="+mn-cs"/>
              </a:rPr>
              <a:t>T.</a:t>
            </a:r>
            <a:r>
              <a:rPr lang="es-ES" sz="1400" b="1" i="0" u="none" strike="noStrike" kern="1200" baseline="0" dirty="0">
                <a:solidFill>
                  <a:schemeClr val="dk1"/>
                </a:solidFill>
                <a:effectLst/>
                <a:ea typeface="+mn-ea"/>
                <a:cs typeface="+mn-cs"/>
              </a:rPr>
              <a:t> </a:t>
            </a:r>
            <a:r>
              <a:rPr lang="es-ES" sz="1400" b="1" i="0" u="none" strike="noStrike" kern="1200" dirty="0" err="1">
                <a:solidFill>
                  <a:schemeClr val="dk1"/>
                </a:solidFill>
                <a:effectLst/>
                <a:ea typeface="+mn-ea"/>
                <a:cs typeface="+mn-cs"/>
              </a:rPr>
              <a:t>Resp</a:t>
            </a:r>
            <a:r>
              <a:rPr lang="es-ES" sz="1400" b="1" i="0" u="none" strike="noStrike" kern="1200" dirty="0">
                <a:solidFill>
                  <a:schemeClr val="dk1"/>
                </a:solidFill>
                <a:effectLst/>
                <a:ea typeface="+mn-ea"/>
                <a:cs typeface="+mn-cs"/>
              </a:rPr>
              <a:t> Objetiva </a:t>
            </a:r>
            <a:r>
              <a:rPr lang="es-ES" sz="1400" b="0" i="0" u="none" strike="noStrike" dirty="0">
                <a:solidFill>
                  <a:srgbClr val="000000"/>
                </a:solidFill>
                <a:effectLst/>
              </a:rPr>
              <a:t>93,2 %, </a:t>
            </a:r>
            <a:r>
              <a:rPr lang="es-ES" sz="1400" b="1" i="0" u="none" strike="noStrike" dirty="0">
                <a:solidFill>
                  <a:srgbClr val="000000"/>
                </a:solidFill>
                <a:effectLst/>
              </a:rPr>
              <a:t>DCR</a:t>
            </a:r>
            <a:r>
              <a:rPr lang="es-ES" sz="1400" b="0" i="0" u="none" strike="noStrike" dirty="0">
                <a:solidFill>
                  <a:srgbClr val="000000"/>
                </a:solidFill>
                <a:effectLst/>
              </a:rPr>
              <a:t> del 98,3 % </a:t>
            </a:r>
          </a:p>
          <a:p>
            <a:pPr marL="285750" indent="-285750" algn="l">
              <a:buFont typeface="Arial" panose="020B0604020202020204" pitchFamily="34" charset="0"/>
              <a:buChar char="•"/>
            </a:pPr>
            <a:r>
              <a:rPr lang="es-ES" sz="1400" b="0" i="0" u="none" strike="noStrike" dirty="0">
                <a:solidFill>
                  <a:srgbClr val="000000"/>
                </a:solidFill>
                <a:effectLst/>
              </a:rPr>
              <a:t>La </a:t>
            </a:r>
            <a:r>
              <a:rPr lang="es-ES" sz="1400" b="1" i="0" u="none" strike="noStrike" dirty="0">
                <a:solidFill>
                  <a:srgbClr val="000000"/>
                </a:solidFill>
                <a:effectLst/>
              </a:rPr>
              <a:t>neumonitis</a:t>
            </a:r>
            <a:r>
              <a:rPr lang="es-ES" sz="1400" b="0" i="0" u="none" strike="noStrike" dirty="0">
                <a:solidFill>
                  <a:srgbClr val="000000"/>
                </a:solidFill>
                <a:effectLst/>
              </a:rPr>
              <a:t> de grado 3 (3,4%). </a:t>
            </a:r>
            <a:endParaRPr lang="es-ES" sz="1400" dirty="0"/>
          </a:p>
        </p:txBody>
      </p:sp>
      <p:sp>
        <p:nvSpPr>
          <p:cNvPr id="11" name="CuadroTexto 10">
            <a:extLst>
              <a:ext uri="{FF2B5EF4-FFF2-40B4-BE49-F238E27FC236}">
                <a16:creationId xmlns:a16="http://schemas.microsoft.com/office/drawing/2014/main" id="{523E62D9-CC72-A9BA-094D-88887FA38241}"/>
              </a:ext>
            </a:extLst>
          </p:cNvPr>
          <p:cNvSpPr txBox="1"/>
          <p:nvPr/>
        </p:nvSpPr>
        <p:spPr>
          <a:xfrm>
            <a:off x="1949531" y="5965178"/>
            <a:ext cx="9412265" cy="646331"/>
          </a:xfrm>
          <a:prstGeom prst="rect">
            <a:avLst/>
          </a:prstGeom>
          <a:noFill/>
        </p:spPr>
        <p:txBody>
          <a:bodyPr wrap="square">
            <a:spAutoFit/>
          </a:bodyPr>
          <a:lstStyle/>
          <a:p>
            <a:r>
              <a:rPr lang="es-ES" dirty="0"/>
              <a:t>Inducción </a:t>
            </a:r>
            <a:r>
              <a:rPr lang="es-ES" dirty="0" err="1"/>
              <a:t>ICIs</a:t>
            </a:r>
            <a:r>
              <a:rPr lang="es-ES" dirty="0"/>
              <a:t> y quimioterapia es segura y </a:t>
            </a:r>
            <a:r>
              <a:rPr lang="es-ES" dirty="0">
                <a:highlight>
                  <a:srgbClr val="FFFF00"/>
                </a:highlight>
              </a:rPr>
              <a:t>mejora la SG </a:t>
            </a:r>
            <a:r>
              <a:rPr lang="es-ES" dirty="0"/>
              <a:t>sin un aumento significativo de la neumonitis</a:t>
            </a:r>
            <a:endParaRPr lang="es-ES" b="1" i="0" u="none" strike="noStrike" dirty="0">
              <a:solidFill>
                <a:srgbClr val="000000"/>
              </a:solidFill>
              <a:effectLst/>
            </a:endParaRPr>
          </a:p>
        </p:txBody>
      </p:sp>
    </p:spTree>
    <p:extLst>
      <p:ext uri="{BB962C8B-B14F-4D97-AF65-F5344CB8AC3E}">
        <p14:creationId xmlns:p14="http://schemas.microsoft.com/office/powerpoint/2010/main" val="1824533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07C1205-6BEF-39B7-FCC2-FED6E7431713}"/>
              </a:ext>
            </a:extLst>
          </p:cNvPr>
          <p:cNvPicPr>
            <a:picLocks noChangeAspect="1"/>
          </p:cNvPicPr>
          <p:nvPr/>
        </p:nvPicPr>
        <p:blipFill rotWithShape="1">
          <a:blip r:embed="rId3"/>
          <a:srcRect b="4352"/>
          <a:stretch/>
        </p:blipFill>
        <p:spPr>
          <a:xfrm>
            <a:off x="2481169" y="452669"/>
            <a:ext cx="8275248" cy="1712511"/>
          </a:xfrm>
          <a:prstGeom prst="rect">
            <a:avLst/>
          </a:prstGeom>
        </p:spPr>
      </p:pic>
      <p:sp>
        <p:nvSpPr>
          <p:cNvPr id="2" name="Marcador de texto 1">
            <a:extLst>
              <a:ext uri="{FF2B5EF4-FFF2-40B4-BE49-F238E27FC236}">
                <a16:creationId xmlns:a16="http://schemas.microsoft.com/office/drawing/2014/main" id="{F9FCD3C4-7F45-00AF-11C9-200AA01B0003}"/>
              </a:ext>
            </a:extLst>
          </p:cNvPr>
          <p:cNvSpPr>
            <a:spLocks noGrp="1"/>
          </p:cNvSpPr>
          <p:nvPr>
            <p:ph type="body" sz="quarter" idx="10"/>
          </p:nvPr>
        </p:nvSpPr>
        <p:spPr>
          <a:xfrm>
            <a:off x="1795459" y="161503"/>
            <a:ext cx="2740682" cy="576064"/>
          </a:xfrm>
        </p:spPr>
        <p:txBody>
          <a:bodyPr/>
          <a:lstStyle/>
          <a:p>
            <a:r>
              <a:rPr lang="es-ES" sz="2000" dirty="0"/>
              <a:t>Asco 2024</a:t>
            </a:r>
          </a:p>
        </p:txBody>
      </p:sp>
      <p:sp>
        <p:nvSpPr>
          <p:cNvPr id="10" name="CuadroTexto 9">
            <a:extLst>
              <a:ext uri="{FF2B5EF4-FFF2-40B4-BE49-F238E27FC236}">
                <a16:creationId xmlns:a16="http://schemas.microsoft.com/office/drawing/2014/main" id="{79A55B51-F893-B45F-ACC8-702E9F3EB305}"/>
              </a:ext>
            </a:extLst>
          </p:cNvPr>
          <p:cNvSpPr txBox="1"/>
          <p:nvPr/>
        </p:nvSpPr>
        <p:spPr>
          <a:xfrm>
            <a:off x="2540972" y="2377812"/>
            <a:ext cx="8941781" cy="3139321"/>
          </a:xfrm>
          <a:prstGeom prst="rect">
            <a:avLst/>
          </a:prstGeom>
          <a:noFill/>
        </p:spPr>
        <p:txBody>
          <a:bodyPr wrap="square">
            <a:spAutoFit/>
          </a:bodyPr>
          <a:lstStyle/>
          <a:p>
            <a:r>
              <a:rPr lang="es-ES" b="1" dirty="0" err="1">
                <a:solidFill>
                  <a:srgbClr val="333333"/>
                </a:solidFill>
                <a:latin typeface="-apple-system"/>
              </a:rPr>
              <a:t>Neoadyuvancia</a:t>
            </a:r>
            <a:r>
              <a:rPr lang="es-ES" b="1" dirty="0">
                <a:solidFill>
                  <a:srgbClr val="333333"/>
                </a:solidFill>
                <a:latin typeface="-apple-system"/>
              </a:rPr>
              <a:t> CPCNP en estadio IB-III operable</a:t>
            </a:r>
            <a:endParaRPr lang="es-ES" dirty="0"/>
          </a:p>
          <a:p>
            <a:endParaRPr lang="es-ES" dirty="0">
              <a:solidFill>
                <a:srgbClr val="1B1B1B"/>
              </a:solidFill>
            </a:endParaRPr>
          </a:p>
          <a:p>
            <a:r>
              <a:rPr lang="es-ES" dirty="0">
                <a:solidFill>
                  <a:srgbClr val="1B1B1B"/>
                </a:solidFill>
              </a:rPr>
              <a:t>Fase II un solo brazo. 9 pts.</a:t>
            </a:r>
          </a:p>
          <a:p>
            <a:endParaRPr lang="es-ES" dirty="0">
              <a:solidFill>
                <a:srgbClr val="1B1B1B"/>
              </a:solidFill>
            </a:endParaRPr>
          </a:p>
          <a:p>
            <a:pPr>
              <a:buFont typeface="Arial" panose="020B0604020202020204" pitchFamily="34" charset="0"/>
              <a:buChar char="•"/>
            </a:pPr>
            <a:r>
              <a:rPr lang="es-ES" dirty="0">
                <a:solidFill>
                  <a:srgbClr val="1B1B1B"/>
                </a:solidFill>
              </a:rPr>
              <a:t> Ipilimumab el día 1 (1 dosis en total)</a:t>
            </a:r>
          </a:p>
          <a:p>
            <a:pPr>
              <a:buFont typeface="Arial" panose="020B0604020202020204" pitchFamily="34" charset="0"/>
              <a:buChar char="•"/>
            </a:pPr>
            <a:r>
              <a:rPr lang="es-ES" dirty="0">
                <a:solidFill>
                  <a:srgbClr val="1B1B1B"/>
                </a:solidFill>
              </a:rPr>
              <a:t> </a:t>
            </a:r>
            <a:r>
              <a:rPr lang="es-ES" dirty="0" err="1">
                <a:solidFill>
                  <a:srgbClr val="1B1B1B"/>
                </a:solidFill>
              </a:rPr>
              <a:t>Nivolumab</a:t>
            </a:r>
            <a:r>
              <a:rPr lang="es-ES" dirty="0">
                <a:solidFill>
                  <a:srgbClr val="1B1B1B"/>
                </a:solidFill>
              </a:rPr>
              <a:t> los días 1, 15, 29 (+/- 3 días) (3 dosis en total)
 </a:t>
            </a:r>
            <a:r>
              <a:rPr lang="es-ES" b="1" dirty="0">
                <a:solidFill>
                  <a:srgbClr val="1B1B1B"/>
                </a:solidFill>
              </a:rPr>
              <a:t>SBRT 1 o 2 </a:t>
            </a:r>
            <a:r>
              <a:rPr lang="es-ES" b="1" dirty="0" err="1">
                <a:solidFill>
                  <a:srgbClr val="1B1B1B"/>
                </a:solidFill>
              </a:rPr>
              <a:t>fx</a:t>
            </a:r>
            <a:r>
              <a:rPr lang="es-ES" b="1" dirty="0">
                <a:solidFill>
                  <a:srgbClr val="1B1B1B"/>
                </a:solidFill>
              </a:rPr>
              <a:t> (7Gy x 1; 4Gy x 2), al tumor primario macroscópico y a la enfermedad ganglionar, después del primer tratamiento con ipilimumab + </a:t>
            </a:r>
            <a:r>
              <a:rPr lang="es-ES" b="1" dirty="0" err="1">
                <a:solidFill>
                  <a:srgbClr val="1B1B1B"/>
                </a:solidFill>
              </a:rPr>
              <a:t>nivolumab</a:t>
            </a:r>
            <a:r>
              <a:rPr lang="es-ES" b="1" dirty="0">
                <a:solidFill>
                  <a:srgbClr val="1B1B1B"/>
                </a:solidFill>
              </a:rPr>
              <a:t> en los días 1 a 3.</a:t>
            </a:r>
          </a:p>
          <a:p>
            <a:pPr>
              <a:buFont typeface="Arial" panose="020B0604020202020204" pitchFamily="34" charset="0"/>
              <a:buChar char="•"/>
            </a:pPr>
            <a:endParaRPr lang="es-ES" dirty="0">
              <a:solidFill>
                <a:srgbClr val="1B1B1B"/>
              </a:solidFill>
            </a:endParaRPr>
          </a:p>
          <a:p>
            <a:r>
              <a:rPr lang="es-ES" sz="1800" b="1" dirty="0">
                <a:solidFill>
                  <a:srgbClr val="333333"/>
                </a:solidFill>
                <a:latin typeface="-apple-system"/>
              </a:rPr>
              <a:t>Resultados</a:t>
            </a:r>
            <a:r>
              <a:rPr lang="es-ES" sz="1800" dirty="0">
                <a:solidFill>
                  <a:srgbClr val="333333"/>
                </a:solidFill>
                <a:latin typeface="-apple-system"/>
              </a:rPr>
              <a:t>: </a:t>
            </a:r>
            <a:r>
              <a:rPr lang="es-ES" dirty="0">
                <a:solidFill>
                  <a:srgbClr val="333333"/>
                </a:solidFill>
                <a:latin typeface="-apple-system"/>
              </a:rPr>
              <a:t>Todos los pacientes resecados tuvieron algún efecto del tratamiento, </a:t>
            </a:r>
            <a:r>
              <a:rPr lang="es-ES" sz="1800" dirty="0">
                <a:solidFill>
                  <a:srgbClr val="333333"/>
                </a:solidFill>
                <a:latin typeface="-apple-system"/>
              </a:rPr>
              <a:t>1 RCP, 0 MPR y 1 paciente con cirugía pendiente.</a:t>
            </a:r>
            <a:r>
              <a:rPr lang="es-ES" dirty="0">
                <a:solidFill>
                  <a:srgbClr val="333333"/>
                </a:solidFill>
                <a:latin typeface="-apple-system"/>
              </a:rPr>
              <a:t> </a:t>
            </a:r>
            <a:r>
              <a:rPr lang="es-ES" dirty="0">
                <a:solidFill>
                  <a:srgbClr val="1B1B1B"/>
                </a:solidFill>
              </a:rPr>
              <a:t>No hubo toxicidades limitantes.</a:t>
            </a:r>
            <a:endParaRPr lang="es-ES" b="0" i="0" u="none" strike="noStrike" dirty="0">
              <a:solidFill>
                <a:srgbClr val="1B1B1B"/>
              </a:solidFill>
              <a:effectLst/>
            </a:endParaRPr>
          </a:p>
        </p:txBody>
      </p:sp>
      <p:sp>
        <p:nvSpPr>
          <p:cNvPr id="12" name="CuadroTexto 11">
            <a:extLst>
              <a:ext uri="{FF2B5EF4-FFF2-40B4-BE49-F238E27FC236}">
                <a16:creationId xmlns:a16="http://schemas.microsoft.com/office/drawing/2014/main" id="{026F759D-0D9D-02B8-163A-5B37DD359B6B}"/>
              </a:ext>
            </a:extLst>
          </p:cNvPr>
          <p:cNvSpPr txBox="1"/>
          <p:nvPr/>
        </p:nvSpPr>
        <p:spPr>
          <a:xfrm>
            <a:off x="2536463" y="5556134"/>
            <a:ext cx="8160150" cy="646331"/>
          </a:xfrm>
          <a:prstGeom prst="rect">
            <a:avLst/>
          </a:prstGeom>
          <a:noFill/>
        </p:spPr>
        <p:txBody>
          <a:bodyPr wrap="square">
            <a:spAutoFit/>
          </a:bodyPr>
          <a:lstStyle/>
          <a:p>
            <a:r>
              <a:rPr lang="es-ES" b="1" u="sng" dirty="0">
                <a:solidFill>
                  <a:srgbClr val="333333"/>
                </a:solidFill>
              </a:rPr>
              <a:t>La combinación es aparententemente segura, corte pequeña pero puede servir de base para nuevos estudios.</a:t>
            </a:r>
          </a:p>
        </p:txBody>
      </p:sp>
      <p:cxnSp>
        <p:nvCxnSpPr>
          <p:cNvPr id="4" name="Conector recto 3">
            <a:extLst>
              <a:ext uri="{FF2B5EF4-FFF2-40B4-BE49-F238E27FC236}">
                <a16:creationId xmlns:a16="http://schemas.microsoft.com/office/drawing/2014/main" id="{73A42F67-29B4-06A0-7B29-0636F56942C5}"/>
              </a:ext>
            </a:extLst>
          </p:cNvPr>
          <p:cNvCxnSpPr>
            <a:cxnSpLocks/>
          </p:cNvCxnSpPr>
          <p:nvPr/>
        </p:nvCxnSpPr>
        <p:spPr>
          <a:xfrm>
            <a:off x="8247185" y="1354017"/>
            <a:ext cx="21629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F08B2C89-3355-3111-8108-E3A8E0D5678A}"/>
              </a:ext>
            </a:extLst>
          </p:cNvPr>
          <p:cNvCxnSpPr/>
          <p:nvPr/>
        </p:nvCxnSpPr>
        <p:spPr>
          <a:xfrm>
            <a:off x="2491150" y="1629509"/>
            <a:ext cx="144193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992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63760-9977-4401-84DC-8F36A735B44F}"/>
              </a:ext>
            </a:extLst>
          </p:cNvPr>
          <p:cNvSpPr>
            <a:spLocks noGrp="1"/>
          </p:cNvSpPr>
          <p:nvPr>
            <p:ph type="title"/>
          </p:nvPr>
        </p:nvSpPr>
        <p:spPr>
          <a:xfrm>
            <a:off x="2209800" y="415409"/>
            <a:ext cx="1371600" cy="663575"/>
          </a:xfrm>
        </p:spPr>
        <p:txBody>
          <a:bodyPr>
            <a:normAutofit fontScale="90000"/>
          </a:bodyPr>
          <a:lstStyle/>
          <a:p>
            <a:r>
              <a:rPr lang="es-ES" dirty="0"/>
              <a:t>2024</a:t>
            </a:r>
          </a:p>
        </p:txBody>
      </p:sp>
      <p:sp>
        <p:nvSpPr>
          <p:cNvPr id="3" name="Marcador de contenido 2">
            <a:extLst>
              <a:ext uri="{FF2B5EF4-FFF2-40B4-BE49-F238E27FC236}">
                <a16:creationId xmlns:a16="http://schemas.microsoft.com/office/drawing/2014/main" id="{0CEB0628-B12B-B31B-CC82-0EBA873C9F1E}"/>
              </a:ext>
            </a:extLst>
          </p:cNvPr>
          <p:cNvSpPr>
            <a:spLocks noGrp="1"/>
          </p:cNvSpPr>
          <p:nvPr>
            <p:ph idx="1"/>
          </p:nvPr>
        </p:nvSpPr>
        <p:spPr>
          <a:xfrm>
            <a:off x="2209800" y="2363529"/>
            <a:ext cx="9372600" cy="3262571"/>
          </a:xfrm>
        </p:spPr>
        <p:txBody>
          <a:bodyPr>
            <a:normAutofit fontScale="55000" lnSpcReduction="20000"/>
          </a:bodyPr>
          <a:lstStyle/>
          <a:p>
            <a:pPr marL="0" indent="0">
              <a:buNone/>
            </a:pPr>
            <a:r>
              <a:rPr lang="es-ES" dirty="0"/>
              <a:t>Fase II, </a:t>
            </a:r>
            <a:r>
              <a:rPr lang="es-ES" b="1" dirty="0">
                <a:highlight>
                  <a:srgbClr val="FFFF00"/>
                </a:highlight>
              </a:rPr>
              <a:t>RTQT(60-66Gy)+ IT (</a:t>
            </a:r>
            <a:r>
              <a:rPr lang="es-ES" b="1" dirty="0" err="1">
                <a:highlight>
                  <a:srgbClr val="FFFF00"/>
                </a:highlight>
              </a:rPr>
              <a:t>Durvalumab</a:t>
            </a:r>
            <a:r>
              <a:rPr lang="es-ES" b="1" dirty="0">
                <a:highlight>
                  <a:srgbClr val="FFFF00"/>
                </a:highlight>
              </a:rPr>
              <a:t>)+ </a:t>
            </a:r>
            <a:r>
              <a:rPr lang="es-ES" b="1" dirty="0">
                <a:solidFill>
                  <a:srgbClr val="333333"/>
                </a:solidFill>
                <a:highlight>
                  <a:srgbClr val="FFFF00"/>
                </a:highlight>
              </a:rPr>
              <a:t>(SBRT tumor residual &lt;120cc) entre los ciclos 1 y 2 de la IT</a:t>
            </a:r>
            <a:r>
              <a:rPr lang="es-ES" dirty="0">
                <a:solidFill>
                  <a:srgbClr val="333333"/>
                </a:solidFill>
                <a:highlight>
                  <a:srgbClr val="FFFF00"/>
                </a:highlight>
              </a:rPr>
              <a:t>.</a:t>
            </a:r>
            <a:r>
              <a:rPr lang="es-ES" dirty="0">
                <a:solidFill>
                  <a:srgbClr val="333333"/>
                </a:solidFill>
              </a:rPr>
              <a:t>
 SBRT: 20 Gy en 2 fracciones para los tumores periféricos, 19,5 Gy en 3 fracciones para los tumores centrales. No </a:t>
            </a:r>
            <a:r>
              <a:rPr lang="es-ES" dirty="0" err="1">
                <a:solidFill>
                  <a:srgbClr val="333333"/>
                </a:solidFill>
              </a:rPr>
              <a:t>boost</a:t>
            </a:r>
            <a:r>
              <a:rPr lang="es-ES" dirty="0">
                <a:solidFill>
                  <a:srgbClr val="333333"/>
                </a:solidFill>
              </a:rPr>
              <a:t> en ganglios.</a:t>
            </a:r>
          </a:p>
          <a:p>
            <a:pPr marL="0" indent="0">
              <a:buNone/>
            </a:pPr>
            <a:endParaRPr lang="es-ES" dirty="0">
              <a:solidFill>
                <a:srgbClr val="333333"/>
              </a:solidFill>
            </a:endParaRPr>
          </a:p>
          <a:p>
            <a:pPr marL="0" indent="0">
              <a:buNone/>
            </a:pPr>
            <a:r>
              <a:rPr lang="es-ES" b="1" dirty="0">
                <a:solidFill>
                  <a:srgbClr val="333333"/>
                </a:solidFill>
              </a:rPr>
              <a:t>Resultados:</a:t>
            </a:r>
          </a:p>
          <a:p>
            <a:pPr marL="0" indent="0">
              <a:buNone/>
            </a:pPr>
            <a:r>
              <a:rPr lang="es-ES" dirty="0">
                <a:solidFill>
                  <a:srgbClr val="333333"/>
                </a:solidFill>
              </a:rPr>
              <a:t>11 </a:t>
            </a:r>
            <a:r>
              <a:rPr lang="es-ES" dirty="0" err="1">
                <a:solidFill>
                  <a:srgbClr val="333333"/>
                </a:solidFill>
              </a:rPr>
              <a:t>pts</a:t>
            </a:r>
            <a:r>
              <a:rPr lang="es-ES" dirty="0">
                <a:solidFill>
                  <a:srgbClr val="333333"/>
                </a:solidFill>
              </a:rPr>
              <a:t> CPCNP EIII </a:t>
            </a:r>
          </a:p>
          <a:p>
            <a:pPr marL="0" indent="0">
              <a:buNone/>
            </a:pPr>
            <a:r>
              <a:rPr lang="es-ES" dirty="0">
                <a:solidFill>
                  <a:srgbClr val="333333"/>
                </a:solidFill>
              </a:rPr>
              <a:t>La mediana de seguimiento de los pacientes evaluables es de 2,2 años. La </a:t>
            </a:r>
            <a:r>
              <a:rPr lang="es-ES" b="1" dirty="0">
                <a:solidFill>
                  <a:srgbClr val="333333"/>
                </a:solidFill>
              </a:rPr>
              <a:t>SG fue del 90 %, 70 % y 70 </a:t>
            </a:r>
            <a:r>
              <a:rPr lang="es-ES" dirty="0">
                <a:solidFill>
                  <a:srgbClr val="333333"/>
                </a:solidFill>
              </a:rPr>
              <a:t>% a 1 año, 2 años y 3 años, respectivamente. 
La </a:t>
            </a:r>
            <a:r>
              <a:rPr lang="es-ES" b="1" dirty="0">
                <a:solidFill>
                  <a:srgbClr val="333333"/>
                </a:solidFill>
              </a:rPr>
              <a:t>SLP fue del 90 %, 47 % y 47</a:t>
            </a:r>
            <a:r>
              <a:rPr lang="es-ES" dirty="0">
                <a:solidFill>
                  <a:srgbClr val="333333"/>
                </a:solidFill>
              </a:rPr>
              <a:t> % a 1 año, 2 años y 3 años, respectivamente. 
El </a:t>
            </a:r>
            <a:r>
              <a:rPr lang="es-ES" b="1" dirty="0">
                <a:solidFill>
                  <a:srgbClr val="333333"/>
                </a:solidFill>
              </a:rPr>
              <a:t>LRC fue del 100%, 83% y 63%</a:t>
            </a:r>
            <a:r>
              <a:rPr lang="es-ES" dirty="0">
                <a:solidFill>
                  <a:srgbClr val="333333"/>
                </a:solidFill>
              </a:rPr>
              <a:t> a 1 año, 2 años y 3 años, respectivamente. 
Las tasas de DM fueron del 0 %, 12 % y 34 % a 1 año, 2 años y 3 años, respectivamente. 
1 paciente desarrolló neumonitis por GR 3. Un paciente desarrolló miocarditis asociado a IT.</a:t>
            </a:r>
            <a:endParaRPr lang="es-ES" dirty="0"/>
          </a:p>
        </p:txBody>
      </p:sp>
      <p:pic>
        <p:nvPicPr>
          <p:cNvPr id="4" name="Imagen 3">
            <a:extLst>
              <a:ext uri="{FF2B5EF4-FFF2-40B4-BE49-F238E27FC236}">
                <a16:creationId xmlns:a16="http://schemas.microsoft.com/office/drawing/2014/main" id="{FC2A9E7C-F9D1-5F67-17BE-3E0E9BED6E23}"/>
              </a:ext>
            </a:extLst>
          </p:cNvPr>
          <p:cNvPicPr>
            <a:picLocks noChangeAspect="1"/>
          </p:cNvPicPr>
          <p:nvPr/>
        </p:nvPicPr>
        <p:blipFill>
          <a:blip r:embed="rId2"/>
          <a:stretch>
            <a:fillRect/>
          </a:stretch>
        </p:blipFill>
        <p:spPr>
          <a:xfrm>
            <a:off x="3581400" y="385763"/>
            <a:ext cx="6642100" cy="1574800"/>
          </a:xfrm>
          <a:prstGeom prst="rect">
            <a:avLst/>
          </a:prstGeom>
        </p:spPr>
      </p:pic>
      <p:sp>
        <p:nvSpPr>
          <p:cNvPr id="6" name="CuadroTexto 5">
            <a:extLst>
              <a:ext uri="{FF2B5EF4-FFF2-40B4-BE49-F238E27FC236}">
                <a16:creationId xmlns:a16="http://schemas.microsoft.com/office/drawing/2014/main" id="{22FD2D2A-2113-8AB5-479E-1DDB14E6F390}"/>
              </a:ext>
            </a:extLst>
          </p:cNvPr>
          <p:cNvSpPr txBox="1"/>
          <p:nvPr/>
        </p:nvSpPr>
        <p:spPr>
          <a:xfrm>
            <a:off x="2279650" y="5741471"/>
            <a:ext cx="9004300" cy="369332"/>
          </a:xfrm>
          <a:prstGeom prst="rect">
            <a:avLst/>
          </a:prstGeom>
          <a:noFill/>
        </p:spPr>
        <p:txBody>
          <a:bodyPr wrap="square">
            <a:spAutoFit/>
          </a:bodyPr>
          <a:lstStyle/>
          <a:p>
            <a:r>
              <a:rPr lang="es-ES" dirty="0">
                <a:solidFill>
                  <a:srgbClr val="333333"/>
                </a:solidFill>
                <a:highlight>
                  <a:srgbClr val="FFFF00"/>
                </a:highlight>
              </a:rPr>
              <a:t>Confirma que la RDT mejora la inmunogenicidad tumoral para mejorar las respuestas  a la IT</a:t>
            </a:r>
            <a:endParaRPr lang="es-ES" dirty="0">
              <a:highlight>
                <a:srgbClr val="FFFF00"/>
              </a:highlight>
            </a:endParaRPr>
          </a:p>
        </p:txBody>
      </p:sp>
    </p:spTree>
    <p:extLst>
      <p:ext uri="{BB962C8B-B14F-4D97-AF65-F5344CB8AC3E}">
        <p14:creationId xmlns:p14="http://schemas.microsoft.com/office/powerpoint/2010/main" val="2342474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3BDB8BE-F4AC-3947-A6B1-6166EF4C38DA}"/>
              </a:ext>
            </a:extLst>
          </p:cNvPr>
          <p:cNvSpPr txBox="1"/>
          <p:nvPr/>
        </p:nvSpPr>
        <p:spPr>
          <a:xfrm>
            <a:off x="6096000" y="6095253"/>
            <a:ext cx="11762227" cy="338554"/>
          </a:xfrm>
          <a:prstGeom prst="rect">
            <a:avLst/>
          </a:prstGeom>
          <a:noFill/>
        </p:spPr>
        <p:txBody>
          <a:bodyPr wrap="square">
            <a:spAutoFit/>
          </a:bodyPr>
          <a:lstStyle/>
          <a:p>
            <a:r>
              <a:rPr lang="es-ES" sz="1600" b="1" i="1" dirty="0" err="1">
                <a:latin typeface="Trebuchet MS" panose="020B0703020202090204" pitchFamily="34" charset="0"/>
              </a:rPr>
              <a:t>Demaria</a:t>
            </a:r>
            <a:r>
              <a:rPr lang="es-ES" sz="1600" b="1" i="1" dirty="0">
                <a:latin typeface="Trebuchet MS" panose="020B0703020202090204" pitchFamily="34" charset="0"/>
              </a:rPr>
              <a:t>, </a:t>
            </a:r>
            <a:r>
              <a:rPr lang="es-ES" sz="1600" b="1" i="1" dirty="0" err="1">
                <a:latin typeface="Trebuchet MS" panose="020B0703020202090204" pitchFamily="34" charset="0"/>
              </a:rPr>
              <a:t>Journal</a:t>
            </a:r>
            <a:r>
              <a:rPr lang="es-ES" sz="1600" b="1" i="1" dirty="0">
                <a:latin typeface="Trebuchet MS" panose="020B0703020202090204" pitchFamily="34" charset="0"/>
              </a:rPr>
              <a:t> of </a:t>
            </a:r>
            <a:r>
              <a:rPr lang="es-ES" sz="1600" b="1" i="1" dirty="0" err="1">
                <a:latin typeface="Trebuchet MS" panose="020B0703020202090204" pitchFamily="34" charset="0"/>
              </a:rPr>
              <a:t>Immunotherapy</a:t>
            </a:r>
            <a:r>
              <a:rPr lang="es-ES" sz="1600" b="1" i="1" dirty="0">
                <a:latin typeface="Trebuchet MS" panose="020B0703020202090204" pitchFamily="34" charset="0"/>
              </a:rPr>
              <a:t> of </a:t>
            </a:r>
            <a:r>
              <a:rPr lang="es-ES" sz="1600" b="1" i="1" dirty="0" err="1">
                <a:latin typeface="Trebuchet MS" panose="020B0703020202090204" pitchFamily="34" charset="0"/>
              </a:rPr>
              <a:t>Cancer</a:t>
            </a:r>
            <a:r>
              <a:rPr lang="es-ES" sz="1600" b="1" i="1" dirty="0">
                <a:latin typeface="Trebuchet MS" panose="020B0703020202090204" pitchFamily="34" charset="0"/>
              </a:rPr>
              <a:t>, 2022</a:t>
            </a:r>
          </a:p>
        </p:txBody>
      </p:sp>
      <p:sp>
        <p:nvSpPr>
          <p:cNvPr id="2" name="Rectángulo 1"/>
          <p:cNvSpPr/>
          <p:nvPr/>
        </p:nvSpPr>
        <p:spPr>
          <a:xfrm>
            <a:off x="1796478" y="1627242"/>
            <a:ext cx="4652950" cy="646331"/>
          </a:xfrm>
          <a:prstGeom prst="rect">
            <a:avLst/>
          </a:prstGeom>
        </p:spPr>
        <p:txBody>
          <a:bodyPr wrap="square">
            <a:spAutoFit/>
          </a:bodyPr>
          <a:lstStyle/>
          <a:p>
            <a:r>
              <a:rPr lang="en-US" b="1" i="1">
                <a:latin typeface="Trebuchet MS" panose="020B0703020202090204" pitchFamily="34" charset="0"/>
              </a:rPr>
              <a:t>Regímenes de RT basados en los efectos entre el tumor y el sistema inmunitario</a:t>
            </a:r>
            <a:endParaRPr lang="en-US" b="1" i="1" dirty="0">
              <a:latin typeface="Trebuchet MS" panose="020B0703020202090204" pitchFamily="34" charset="0"/>
            </a:endParaRPr>
          </a:p>
        </p:txBody>
      </p:sp>
      <p:pic>
        <p:nvPicPr>
          <p:cNvPr id="5" name="Imagen 4">
            <a:extLst>
              <a:ext uri="{FF2B5EF4-FFF2-40B4-BE49-F238E27FC236}">
                <a16:creationId xmlns:a16="http://schemas.microsoft.com/office/drawing/2014/main" id="{100EB6D7-7EAA-294C-8301-168FC38B1E77}"/>
              </a:ext>
            </a:extLst>
          </p:cNvPr>
          <p:cNvPicPr>
            <a:picLocks noChangeAspect="1"/>
          </p:cNvPicPr>
          <p:nvPr/>
        </p:nvPicPr>
        <p:blipFill rotWithShape="1">
          <a:blip r:embed="rId2">
            <a:extLst>
              <a:ext uri="{28A0092B-C50C-407E-A947-70E740481C1C}">
                <a14:useLocalDpi xmlns:a14="http://schemas.microsoft.com/office/drawing/2010/main" val="0"/>
              </a:ext>
            </a:extLst>
          </a:blip>
          <a:srcRect l="12168" t="5870" r="30728" b="16086"/>
          <a:stretch/>
        </p:blipFill>
        <p:spPr>
          <a:xfrm>
            <a:off x="6422660" y="956881"/>
            <a:ext cx="5369903" cy="4944238"/>
          </a:xfrm>
          <a:prstGeom prst="rect">
            <a:avLst/>
          </a:prstGeom>
          <a:ln>
            <a:solidFill>
              <a:schemeClr val="accent4"/>
            </a:solidFill>
          </a:ln>
        </p:spPr>
      </p:pic>
      <p:sp>
        <p:nvSpPr>
          <p:cNvPr id="6" name="Rectángulo 5">
            <a:extLst>
              <a:ext uri="{FF2B5EF4-FFF2-40B4-BE49-F238E27FC236}">
                <a16:creationId xmlns:a16="http://schemas.microsoft.com/office/drawing/2014/main" id="{82295B74-A7DF-754D-96AE-33B98DC67D1D}"/>
              </a:ext>
            </a:extLst>
          </p:cNvPr>
          <p:cNvSpPr/>
          <p:nvPr/>
        </p:nvSpPr>
        <p:spPr>
          <a:xfrm>
            <a:off x="1902512" y="2866480"/>
            <a:ext cx="4652950" cy="1200329"/>
          </a:xfrm>
          <a:prstGeom prst="rect">
            <a:avLst/>
          </a:prstGeom>
          <a:solidFill>
            <a:schemeClr val="bg1">
              <a:lumMod val="95000"/>
            </a:schemeClr>
          </a:solidFill>
        </p:spPr>
        <p:txBody>
          <a:bodyPr wrap="square">
            <a:spAutoFit/>
          </a:bodyPr>
          <a:lstStyle/>
          <a:p>
            <a:r>
              <a:rPr lang="en-US" b="1" i="1">
                <a:latin typeface="Trebuchet MS" panose="020B0703020202090204" pitchFamily="34" charset="0"/>
              </a:rPr>
              <a:t>ABLATIVO inmunogénico
Inmunomodulador SUBABLATIVO
TME MODULATORIO (fracciones de dosis bajas)</a:t>
            </a:r>
            <a:endParaRPr lang="es-ES" b="1" i="1" dirty="0">
              <a:latin typeface="Trebuchet MS" panose="020B0703020202090204" pitchFamily="34" charset="0"/>
            </a:endParaRPr>
          </a:p>
        </p:txBody>
      </p:sp>
      <p:sp>
        <p:nvSpPr>
          <p:cNvPr id="4" name="Título 1">
            <a:extLst>
              <a:ext uri="{FF2B5EF4-FFF2-40B4-BE49-F238E27FC236}">
                <a16:creationId xmlns:a16="http://schemas.microsoft.com/office/drawing/2014/main" id="{61FBA4E5-88DE-E588-CCDC-3755F88A7513}"/>
              </a:ext>
            </a:extLst>
          </p:cNvPr>
          <p:cNvSpPr txBox="1">
            <a:spLocks/>
          </p:cNvSpPr>
          <p:nvPr/>
        </p:nvSpPr>
        <p:spPr>
          <a:xfrm>
            <a:off x="1902512" y="424193"/>
            <a:ext cx="10395857" cy="734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300" dirty="0">
                <a:solidFill>
                  <a:srgbClr val="4371C4"/>
                </a:solidFill>
                <a:latin typeface="Trebuchet MS" panose="020B0703020202090204" pitchFamily="34" charset="0"/>
              </a:rPr>
              <a:t>Dosis y fraccionamiento:</a:t>
            </a:r>
          </a:p>
        </p:txBody>
      </p:sp>
    </p:spTree>
    <p:extLst>
      <p:ext uri="{BB962C8B-B14F-4D97-AF65-F5344CB8AC3E}">
        <p14:creationId xmlns:p14="http://schemas.microsoft.com/office/powerpoint/2010/main" val="3941886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6E003B95-F7F3-C338-28B8-DEB281D66FF8}"/>
              </a:ext>
            </a:extLst>
          </p:cNvPr>
          <p:cNvGraphicFramePr>
            <a:graphicFrameLocks noGrp="1"/>
          </p:cNvGraphicFramePr>
          <p:nvPr>
            <p:ph idx="1"/>
          </p:nvPr>
        </p:nvGraphicFramePr>
        <p:xfrm>
          <a:off x="3347357" y="702128"/>
          <a:ext cx="5110843" cy="5830808"/>
        </p:xfrm>
        <a:graphic>
          <a:graphicData uri="http://schemas.openxmlformats.org/drawingml/2006/table">
            <a:tbl>
              <a:tblPr/>
              <a:tblGrid>
                <a:gridCol w="2460373">
                  <a:extLst>
                    <a:ext uri="{9D8B030D-6E8A-4147-A177-3AD203B41FA5}">
                      <a16:colId xmlns:a16="http://schemas.microsoft.com/office/drawing/2014/main" val="707218344"/>
                    </a:ext>
                  </a:extLst>
                </a:gridCol>
                <a:gridCol w="1486412">
                  <a:extLst>
                    <a:ext uri="{9D8B030D-6E8A-4147-A177-3AD203B41FA5}">
                      <a16:colId xmlns:a16="http://schemas.microsoft.com/office/drawing/2014/main" val="4106206555"/>
                    </a:ext>
                  </a:extLst>
                </a:gridCol>
                <a:gridCol w="1164058">
                  <a:extLst>
                    <a:ext uri="{9D8B030D-6E8A-4147-A177-3AD203B41FA5}">
                      <a16:colId xmlns:a16="http://schemas.microsoft.com/office/drawing/2014/main" val="3800847102"/>
                    </a:ext>
                  </a:extLst>
                </a:gridCol>
              </a:tblGrid>
              <a:tr h="302491">
                <a:tc gridSpan="3">
                  <a:txBody>
                    <a:bodyPr/>
                    <a:lstStyle/>
                    <a:p>
                      <a:pPr algn="l"/>
                      <a:r>
                        <a:rPr lang="es-ES" sz="1800" b="1" dirty="0">
                          <a:solidFill>
                            <a:srgbClr val="3C4242"/>
                          </a:solidFill>
                          <a:effectLst/>
                        </a:rPr>
                        <a:t>OS</a:t>
                      </a:r>
                      <a:endParaRPr lang="es-ES" sz="1800" b="0" dirty="0">
                        <a:solidFill>
                          <a:srgbClr val="3C4242"/>
                        </a:solidFill>
                        <a:effectLst/>
                      </a:endParaRP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965266162"/>
                  </a:ext>
                </a:extLst>
              </a:tr>
              <a:tr h="555650">
                <a:tc>
                  <a:txBody>
                    <a:bodyPr/>
                    <a:lstStyle/>
                    <a:p>
                      <a:pPr algn="l"/>
                      <a:r>
                        <a:rPr lang="es-ES" sz="1800" b="0">
                          <a:solidFill>
                            <a:srgbClr val="3C4242"/>
                          </a:solidFill>
                          <a:effectLst/>
                        </a:rPr>
                        <a:t>Median OS, in months (95% CI)</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highlight>
                            <a:srgbClr val="FFFF00"/>
                          </a:highlight>
                        </a:rPr>
                        <a:t>55.9</a:t>
                      </a:r>
                    </a:p>
                    <a:p>
                      <a:pPr algn="l"/>
                      <a:r>
                        <a:rPr lang="es-ES" sz="1800" b="0" dirty="0">
                          <a:solidFill>
                            <a:srgbClr val="3C4242"/>
                          </a:solidFill>
                          <a:effectLst/>
                        </a:rPr>
                        <a:t>(37.3-NE</a:t>
                      </a:r>
                      <a:r>
                        <a:rPr lang="es-ES" sz="1800" b="0" baseline="30000" dirty="0">
                          <a:solidFill>
                            <a:srgbClr val="3C4242"/>
                          </a:solidFill>
                          <a:effectLst/>
                        </a:rPr>
                        <a:t>i</a:t>
                      </a:r>
                      <a:r>
                        <a:rPr lang="es-ES" sz="1800" b="0" dirty="0">
                          <a:solidFill>
                            <a:srgbClr val="3C4242"/>
                          </a:solidFill>
                          <a:effectLst/>
                        </a:rPr>
                        <a:t>)</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highlight>
                            <a:srgbClr val="FFFF00"/>
                          </a:highlight>
                        </a:rPr>
                        <a:t>33.4</a:t>
                      </a:r>
                    </a:p>
                    <a:p>
                      <a:pPr algn="l"/>
                      <a:r>
                        <a:rPr lang="es-ES" sz="1800" b="0" dirty="0">
                          <a:solidFill>
                            <a:srgbClr val="3C4242"/>
                          </a:solidFill>
                          <a:effectLst/>
                        </a:rPr>
                        <a:t>(25.5-39.9)</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829452"/>
                  </a:ext>
                </a:extLst>
              </a:tr>
              <a:tr h="302491">
                <a:tc>
                  <a:txBody>
                    <a:bodyPr/>
                    <a:lstStyle/>
                    <a:p>
                      <a:pPr algn="l"/>
                      <a:r>
                        <a:rPr lang="es-ES" sz="1800" b="0">
                          <a:solidFill>
                            <a:srgbClr val="3C4242"/>
                          </a:solidFill>
                          <a:effectLst/>
                        </a:rPr>
                        <a:t>Hazard ratio (95% CI)</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s-ES" sz="1800" b="0">
                          <a:solidFill>
                            <a:srgbClr val="3C4242"/>
                          </a:solidFill>
                          <a:effectLst/>
                        </a:rPr>
                        <a:t>0.73 (0.57-0.93)</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68782172"/>
                  </a:ext>
                </a:extLst>
              </a:tr>
              <a:tr h="302491">
                <a:tc>
                  <a:txBody>
                    <a:bodyPr/>
                    <a:lstStyle/>
                    <a:p>
                      <a:pPr algn="l"/>
                      <a:r>
                        <a:rPr lang="es-ES" sz="1800" b="0">
                          <a:solidFill>
                            <a:srgbClr val="3C4242"/>
                          </a:solidFill>
                          <a:effectLst/>
                        </a:rPr>
                        <a:t>p-value</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s-ES" sz="1800" b="0">
                          <a:solidFill>
                            <a:srgbClr val="3C4242"/>
                          </a:solidFill>
                          <a:effectLst/>
                        </a:rPr>
                        <a:t>0.0104</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753583964"/>
                  </a:ext>
                </a:extLst>
              </a:tr>
              <a:tr h="555650">
                <a:tc>
                  <a:txBody>
                    <a:bodyPr/>
                    <a:lstStyle/>
                    <a:p>
                      <a:pPr algn="l"/>
                      <a:r>
                        <a:rPr lang="es-ES" sz="1800" b="0">
                          <a:solidFill>
                            <a:srgbClr val="3C4242"/>
                          </a:solidFill>
                          <a:effectLst/>
                        </a:rPr>
                        <a:t>OS rate at 24 months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a:solidFill>
                            <a:srgbClr val="3C4242"/>
                          </a:solidFill>
                          <a:effectLst/>
                        </a:rPr>
                        <a:t>68.0</a:t>
                      </a:r>
                    </a:p>
                    <a:p>
                      <a:pPr algn="l"/>
                      <a:r>
                        <a:rPr lang="es-ES" sz="1800" b="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a:solidFill>
                            <a:srgbClr val="3C4242"/>
                          </a:solidFill>
                          <a:effectLst/>
                        </a:rPr>
                        <a:t>58.5</a:t>
                      </a:r>
                    </a:p>
                    <a:p>
                      <a:pPr algn="l"/>
                      <a:r>
                        <a:rPr lang="es-ES" sz="1800" b="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990744"/>
                  </a:ext>
                </a:extLst>
              </a:tr>
              <a:tr h="555650">
                <a:tc>
                  <a:txBody>
                    <a:bodyPr/>
                    <a:lstStyle/>
                    <a:p>
                      <a:pPr algn="l"/>
                      <a:r>
                        <a:rPr lang="es-ES" sz="1800" b="0" dirty="0">
                          <a:solidFill>
                            <a:srgbClr val="3C4242"/>
                          </a:solidFill>
                          <a:effectLst/>
                        </a:rPr>
                        <a:t>OS </a:t>
                      </a:r>
                      <a:r>
                        <a:rPr lang="es-ES" sz="1800" b="0" dirty="0" err="1">
                          <a:solidFill>
                            <a:srgbClr val="3C4242"/>
                          </a:solidFill>
                          <a:effectLst/>
                        </a:rPr>
                        <a:t>rate</a:t>
                      </a:r>
                      <a:r>
                        <a:rPr lang="es-ES" sz="1800" b="0" dirty="0">
                          <a:solidFill>
                            <a:srgbClr val="3C4242"/>
                          </a:solidFill>
                          <a:effectLst/>
                        </a:rPr>
                        <a:t> at 36 </a:t>
                      </a:r>
                      <a:r>
                        <a:rPr lang="es-ES" sz="1800" b="0" dirty="0" err="1">
                          <a:solidFill>
                            <a:srgbClr val="3C4242"/>
                          </a:solidFill>
                          <a:effectLst/>
                        </a:rPr>
                        <a:t>months</a:t>
                      </a:r>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rPr>
                        <a:t>56.5</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rPr>
                        <a:t>47.6</a:t>
                      </a:r>
                    </a:p>
                    <a:p>
                      <a:pPr algn="l"/>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633835"/>
                  </a:ext>
                </a:extLst>
              </a:tr>
              <a:tr h="302491">
                <a:tc gridSpan="3">
                  <a:txBody>
                    <a:bodyPr/>
                    <a:lstStyle/>
                    <a:p>
                      <a:pPr algn="l"/>
                      <a:r>
                        <a:rPr lang="es-ES" sz="1800" b="1">
                          <a:solidFill>
                            <a:srgbClr val="3C4242"/>
                          </a:solidFill>
                          <a:effectLst/>
                        </a:rPr>
                        <a:t>PFS</a:t>
                      </a:r>
                      <a:endParaRPr lang="es-ES" sz="1800" b="0">
                        <a:solidFill>
                          <a:srgbClr val="3C4242"/>
                        </a:solidFill>
                        <a:effectLst/>
                      </a:endParaRP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112600464"/>
                  </a:ext>
                </a:extLst>
              </a:tr>
              <a:tr h="555650">
                <a:tc>
                  <a:txBody>
                    <a:bodyPr/>
                    <a:lstStyle/>
                    <a:p>
                      <a:pPr algn="l"/>
                      <a:r>
                        <a:rPr lang="es-ES" sz="1800" b="0">
                          <a:solidFill>
                            <a:srgbClr val="3C4242"/>
                          </a:solidFill>
                          <a:effectLst/>
                        </a:rPr>
                        <a:t>Median PFS, in months (95% CI)</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highlight>
                            <a:srgbClr val="FFFF00"/>
                          </a:highlight>
                        </a:rPr>
                        <a:t>16.6</a:t>
                      </a:r>
                    </a:p>
                    <a:p>
                      <a:pPr algn="l"/>
                      <a:r>
                        <a:rPr lang="es-ES" sz="1800" b="0" dirty="0">
                          <a:solidFill>
                            <a:srgbClr val="3C4242"/>
                          </a:solidFill>
                          <a:effectLst/>
                        </a:rPr>
                        <a:t>(10.2-28.2)</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highlight>
                            <a:srgbClr val="FFFF00"/>
                          </a:highlight>
                        </a:rPr>
                        <a:t>9.2</a:t>
                      </a:r>
                    </a:p>
                    <a:p>
                      <a:pPr algn="l"/>
                      <a:r>
                        <a:rPr lang="es-ES" sz="1800" b="0" dirty="0">
                          <a:solidFill>
                            <a:srgbClr val="3C4242"/>
                          </a:solidFill>
                          <a:effectLst/>
                        </a:rPr>
                        <a:t>(7.4-12.9)</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44994"/>
                  </a:ext>
                </a:extLst>
              </a:tr>
              <a:tr h="302491">
                <a:tc>
                  <a:txBody>
                    <a:bodyPr/>
                    <a:lstStyle/>
                    <a:p>
                      <a:pPr algn="l"/>
                      <a:r>
                        <a:rPr lang="es-ES" sz="1800" b="0">
                          <a:solidFill>
                            <a:srgbClr val="3C4242"/>
                          </a:solidFill>
                          <a:effectLst/>
                        </a:rPr>
                        <a:t>Hazard ratio (95% CI)</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s-ES" sz="1800" b="0">
                          <a:solidFill>
                            <a:srgbClr val="3C4242"/>
                          </a:solidFill>
                          <a:effectLst/>
                        </a:rPr>
                        <a:t>0.76 (0.61-0.95)</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2489825707"/>
                  </a:ext>
                </a:extLst>
              </a:tr>
              <a:tr h="302491">
                <a:tc>
                  <a:txBody>
                    <a:bodyPr/>
                    <a:lstStyle/>
                    <a:p>
                      <a:pPr algn="l"/>
                      <a:r>
                        <a:rPr lang="es-ES" sz="1800" b="0">
                          <a:solidFill>
                            <a:srgbClr val="3C4242"/>
                          </a:solidFill>
                          <a:effectLst/>
                        </a:rPr>
                        <a:t>p-value</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s-ES" sz="1800" b="0">
                          <a:solidFill>
                            <a:srgbClr val="3C4242"/>
                          </a:solidFill>
                          <a:effectLst/>
                        </a:rPr>
                        <a:t>0.0161</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589025939"/>
                  </a:ext>
                </a:extLst>
              </a:tr>
              <a:tr h="555650">
                <a:tc>
                  <a:txBody>
                    <a:bodyPr/>
                    <a:lstStyle/>
                    <a:p>
                      <a:pPr algn="l"/>
                      <a:r>
                        <a:rPr lang="es-ES" sz="1800" b="0">
                          <a:solidFill>
                            <a:srgbClr val="3C4242"/>
                          </a:solidFill>
                          <a:effectLst/>
                        </a:rPr>
                        <a:t>PFS rate at 18 months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a:solidFill>
                            <a:srgbClr val="3C4242"/>
                          </a:solidFill>
                          <a:effectLst/>
                        </a:rPr>
                        <a:t>48.8</a:t>
                      </a:r>
                    </a:p>
                    <a:p>
                      <a:pPr algn="l"/>
                      <a:r>
                        <a:rPr lang="es-ES" sz="1800" b="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rPr>
                        <a:t>36.1</a:t>
                      </a:r>
                    </a:p>
                    <a:p>
                      <a:pPr algn="l"/>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9106192"/>
                  </a:ext>
                </a:extLst>
              </a:tr>
              <a:tr h="555650">
                <a:tc>
                  <a:txBody>
                    <a:bodyPr/>
                    <a:lstStyle/>
                    <a:p>
                      <a:pPr algn="l"/>
                      <a:r>
                        <a:rPr lang="es-ES" sz="1800" b="0" dirty="0">
                          <a:solidFill>
                            <a:srgbClr val="3C4242"/>
                          </a:solidFill>
                          <a:effectLst/>
                        </a:rPr>
                        <a:t>PFS </a:t>
                      </a:r>
                      <a:r>
                        <a:rPr lang="es-ES" sz="1800" b="0" dirty="0" err="1">
                          <a:solidFill>
                            <a:srgbClr val="3C4242"/>
                          </a:solidFill>
                          <a:effectLst/>
                        </a:rPr>
                        <a:t>rate</a:t>
                      </a:r>
                      <a:r>
                        <a:rPr lang="es-ES" sz="1800" b="0" dirty="0">
                          <a:solidFill>
                            <a:srgbClr val="3C4242"/>
                          </a:solidFill>
                          <a:effectLst/>
                        </a:rPr>
                        <a:t> at 24 </a:t>
                      </a:r>
                      <a:r>
                        <a:rPr lang="es-ES" sz="1800" b="0" dirty="0" err="1">
                          <a:solidFill>
                            <a:srgbClr val="3C4242"/>
                          </a:solidFill>
                          <a:effectLst/>
                        </a:rPr>
                        <a:t>months</a:t>
                      </a:r>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rPr>
                        <a:t>46.2</a:t>
                      </a:r>
                    </a:p>
                    <a:p>
                      <a:pPr algn="l"/>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ES" sz="1800" b="0" dirty="0">
                          <a:solidFill>
                            <a:srgbClr val="3C4242"/>
                          </a:solidFill>
                          <a:effectLst/>
                        </a:rPr>
                        <a:t>34.2</a:t>
                      </a:r>
                    </a:p>
                    <a:p>
                      <a:pPr algn="l"/>
                      <a:r>
                        <a:rPr lang="es-ES" sz="1800" b="0" dirty="0">
                          <a:solidFill>
                            <a:srgbClr val="3C4242"/>
                          </a:solidFill>
                          <a:effectLst/>
                        </a:rPr>
                        <a:t> </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829418"/>
                  </a:ext>
                </a:extLst>
              </a:tr>
              <a:tr h="232169">
                <a:tc gridSpan="3">
                  <a:txBody>
                    <a:bodyPr/>
                    <a:lstStyle/>
                    <a:p>
                      <a:pPr algn="l"/>
                      <a:r>
                        <a:rPr lang="es-ES" sz="1300" b="0" dirty="0">
                          <a:solidFill>
                            <a:srgbClr val="3C4242"/>
                          </a:solidFill>
                          <a:effectLst/>
                        </a:rPr>
                        <a:t>​i </a:t>
                      </a:r>
                      <a:r>
                        <a:rPr lang="es-ES" sz="1300" b="0" dirty="0" err="1">
                          <a:solidFill>
                            <a:srgbClr val="3C4242"/>
                          </a:solidFill>
                          <a:effectLst/>
                        </a:rPr>
                        <a:t>Not</a:t>
                      </a:r>
                      <a:r>
                        <a:rPr lang="es-ES" sz="1300" b="0" dirty="0">
                          <a:solidFill>
                            <a:srgbClr val="3C4242"/>
                          </a:solidFill>
                          <a:effectLst/>
                        </a:rPr>
                        <a:t> estimable</a:t>
                      </a:r>
                    </a:p>
                  </a:txBody>
                  <a:tcPr marL="26728" marR="26728" marT="26728" marB="26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515801442"/>
                  </a:ext>
                </a:extLst>
              </a:tr>
            </a:tbl>
          </a:graphicData>
        </a:graphic>
      </p:graphicFrame>
      <p:graphicFrame>
        <p:nvGraphicFramePr>
          <p:cNvPr id="9" name="Tabla 8">
            <a:extLst>
              <a:ext uri="{FF2B5EF4-FFF2-40B4-BE49-F238E27FC236}">
                <a16:creationId xmlns:a16="http://schemas.microsoft.com/office/drawing/2014/main" id="{0F16C894-8F9A-CE78-3F06-4879005FA4D4}"/>
              </a:ext>
            </a:extLst>
          </p:cNvPr>
          <p:cNvGraphicFramePr>
            <a:graphicFrameLocks noGrp="1"/>
          </p:cNvGraphicFramePr>
          <p:nvPr/>
        </p:nvGraphicFramePr>
        <p:xfrm>
          <a:off x="5796642" y="326421"/>
          <a:ext cx="2661558" cy="375707"/>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1609101000"/>
                    </a:ext>
                  </a:extLst>
                </a:gridCol>
                <a:gridCol w="1159329">
                  <a:extLst>
                    <a:ext uri="{9D8B030D-6E8A-4147-A177-3AD203B41FA5}">
                      <a16:colId xmlns:a16="http://schemas.microsoft.com/office/drawing/2014/main" val="3457874875"/>
                    </a:ext>
                  </a:extLst>
                </a:gridCol>
              </a:tblGrid>
              <a:tr h="375707">
                <a:tc>
                  <a:txBody>
                    <a:bodyPr/>
                    <a:lstStyle/>
                    <a:p>
                      <a:r>
                        <a:rPr lang="es-ES" sz="1600" b="0" cap="none" spc="0" dirty="0">
                          <a:ln w="0"/>
                          <a:solidFill>
                            <a:schemeClr val="tx1"/>
                          </a:solidFill>
                          <a:effectLst>
                            <a:outerShdw blurRad="38100" dist="19050" dir="2700000" algn="tl" rotWithShape="0">
                              <a:schemeClr val="dk1">
                                <a:alpha val="40000"/>
                              </a:schemeClr>
                            </a:outerShdw>
                          </a:effectLst>
                        </a:rPr>
                        <a:t>DURVALUMAB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dirty="0">
                          <a:solidFill>
                            <a:schemeClr val="tx1"/>
                          </a:solidFill>
                        </a:rPr>
                        <a:t>PLACEBO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4684093"/>
                  </a:ext>
                </a:extLst>
              </a:tr>
            </a:tbl>
          </a:graphicData>
        </a:graphic>
      </p:graphicFrame>
    </p:spTree>
    <p:extLst>
      <p:ext uri="{BB962C8B-B14F-4D97-AF65-F5344CB8AC3E}">
        <p14:creationId xmlns:p14="http://schemas.microsoft.com/office/powerpoint/2010/main" val="193382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B7A17642-876F-8527-48D4-809BE1A6117A}"/>
              </a:ext>
            </a:extLst>
          </p:cNvPr>
          <p:cNvSpPr txBox="1">
            <a:spLocks/>
          </p:cNvSpPr>
          <p:nvPr/>
        </p:nvSpPr>
        <p:spPr bwMode="auto">
          <a:xfrm>
            <a:off x="2012416" y="464820"/>
            <a:ext cx="9753599" cy="6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1pPr>
            <a:lvl2pPr marL="37931725" indent="-37474525"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9pPr>
          </a:lstStyle>
          <a:p>
            <a:pPr>
              <a:lnSpc>
                <a:spcPct val="100000"/>
              </a:lnSpc>
              <a:spcBef>
                <a:spcPct val="20000"/>
              </a:spcBef>
              <a:buNone/>
            </a:pPr>
            <a:r>
              <a:rPr lang="es-ES" altLang="es-ES" sz="2200" b="1" dirty="0">
                <a:solidFill>
                  <a:schemeClr val="accent1"/>
                </a:solidFill>
                <a:latin typeface="Trebuchet MS" panose="020B0703020202090204" pitchFamily="34" charset="0"/>
                <a:ea typeface="ＭＳ Ｐゴシック" panose="020B0600070205080204" pitchFamily="34" charset="-128"/>
              </a:rPr>
              <a:t>“Un segundo mensajero pro-apoptótico”. </a:t>
            </a:r>
            <a:r>
              <a:rPr lang="es-ES" altLang="es-ES" sz="2200" b="1" dirty="0">
                <a:solidFill>
                  <a:srgbClr val="4371C4"/>
                </a:solidFill>
                <a:latin typeface="Trebuchet MS" panose="020B0703020202090204" pitchFamily="34" charset="0"/>
                <a:ea typeface="ＭＳ Ｐゴシック" panose="020B0600070205080204" pitchFamily="34" charset="-128"/>
              </a:rPr>
              <a:t>Modelo</a:t>
            </a:r>
            <a:r>
              <a:rPr lang="es-ES" altLang="es-ES" sz="2200" b="1" dirty="0">
                <a:solidFill>
                  <a:schemeClr val="accent1"/>
                </a:solidFill>
                <a:latin typeface="Trebuchet MS" panose="020B0703020202090204" pitchFamily="34" charset="0"/>
                <a:ea typeface="ＭＳ Ｐゴシック" panose="020B0600070205080204" pitchFamily="34" charset="-128"/>
              </a:rPr>
              <a:t> de dos objetivos: </a:t>
            </a:r>
          </a:p>
        </p:txBody>
      </p:sp>
      <p:sp>
        <p:nvSpPr>
          <p:cNvPr id="3" name="Rectángulo 2">
            <a:extLst>
              <a:ext uri="{FF2B5EF4-FFF2-40B4-BE49-F238E27FC236}">
                <a16:creationId xmlns:a16="http://schemas.microsoft.com/office/drawing/2014/main" id="{7166802C-E60C-A722-75A5-EB1334A4CD97}"/>
              </a:ext>
            </a:extLst>
          </p:cNvPr>
          <p:cNvSpPr/>
          <p:nvPr/>
        </p:nvSpPr>
        <p:spPr>
          <a:xfrm>
            <a:off x="5298142" y="962748"/>
            <a:ext cx="6378852" cy="1631216"/>
          </a:xfrm>
          <a:prstGeom prst="rect">
            <a:avLst/>
          </a:prstGeom>
        </p:spPr>
        <p:txBody>
          <a:bodyPr wrap="square">
            <a:spAutoFit/>
          </a:bodyPr>
          <a:lstStyle/>
          <a:p>
            <a:r>
              <a:rPr lang="en-US" sz="2000" b="1" i="1" dirty="0">
                <a:latin typeface="Trebuchet MS" panose="020B0703020202090204" pitchFamily="34" charset="0"/>
              </a:rPr>
              <a:t>
</a:t>
            </a:r>
            <a:r>
              <a:rPr lang="en-US" sz="2000" b="1" i="1" dirty="0" err="1">
                <a:latin typeface="Trebuchet MS" panose="020B0703020202090204" pitchFamily="34" charset="0"/>
              </a:rPr>
              <a:t>Daño</a:t>
            </a:r>
            <a:r>
              <a:rPr lang="en-US" sz="2000" b="1" i="1" dirty="0">
                <a:latin typeface="Trebuchet MS" panose="020B0703020202090204" pitchFamily="34" charset="0"/>
              </a:rPr>
              <a:t> en las </a:t>
            </a:r>
            <a:r>
              <a:rPr lang="en-US" sz="2000" b="1" i="1" dirty="0" err="1">
                <a:latin typeface="Trebuchet MS" panose="020B0703020202090204" pitchFamily="34" charset="0"/>
              </a:rPr>
              <a:t>células</a:t>
            </a:r>
            <a:r>
              <a:rPr lang="en-US" sz="2000" b="1" i="1" dirty="0">
                <a:latin typeface="Trebuchet MS" panose="020B0703020202090204" pitchFamily="34" charset="0"/>
              </a:rPr>
              <a:t> </a:t>
            </a:r>
            <a:r>
              <a:rPr lang="en-US" sz="2000" b="1" i="1" dirty="0" err="1">
                <a:latin typeface="Trebuchet MS" panose="020B0703020202090204" pitchFamily="34" charset="0"/>
              </a:rPr>
              <a:t>madres</a:t>
            </a:r>
            <a:r>
              <a:rPr lang="en-US" sz="2000" b="1" i="1" dirty="0">
                <a:latin typeface="Trebuchet MS" panose="020B0703020202090204" pitchFamily="34" charset="0"/>
              </a:rPr>
              <a:t>
</a:t>
            </a:r>
            <a:r>
              <a:rPr lang="en-US" sz="2000" b="1" i="1" dirty="0" err="1">
                <a:latin typeface="Trebuchet MS" panose="020B0703020202090204" pitchFamily="34" charset="0"/>
              </a:rPr>
              <a:t>Daño</a:t>
            </a:r>
            <a:r>
              <a:rPr lang="en-US" sz="2000" b="1" i="1" dirty="0">
                <a:latin typeface="Trebuchet MS" panose="020B0703020202090204" pitchFamily="34" charset="0"/>
              </a:rPr>
              <a:t> vascular tumoral/</a:t>
            </a:r>
            <a:r>
              <a:rPr lang="en-US" sz="2000" b="1" i="1" dirty="0" err="1">
                <a:latin typeface="Trebuchet MS" panose="020B0703020202090204" pitchFamily="34" charset="0"/>
              </a:rPr>
              <a:t>daño</a:t>
            </a:r>
            <a:r>
              <a:rPr lang="en-US" sz="2000" b="1" i="1" dirty="0">
                <a:latin typeface="Trebuchet MS" panose="020B0703020202090204" pitchFamily="34" charset="0"/>
              </a:rPr>
              <a:t> en </a:t>
            </a:r>
            <a:r>
              <a:rPr lang="en-US" sz="2000" b="1" i="1" dirty="0" err="1">
                <a:latin typeface="Trebuchet MS" panose="020B0703020202090204" pitchFamily="34" charset="0"/>
              </a:rPr>
              <a:t>el</a:t>
            </a:r>
            <a:r>
              <a:rPr lang="en-US" sz="2000" b="1" i="1" dirty="0">
                <a:latin typeface="Trebuchet MS" panose="020B0703020202090204" pitchFamily="34" charset="0"/>
              </a:rPr>
              <a:t> </a:t>
            </a:r>
            <a:r>
              <a:rPr lang="en-US" sz="2000" b="1" i="1" dirty="0" err="1">
                <a:latin typeface="Trebuchet MS" panose="020B0703020202090204" pitchFamily="34" charset="0"/>
              </a:rPr>
              <a:t>microambiente</a:t>
            </a:r>
            <a:r>
              <a:rPr lang="en-US" sz="2000" b="1" i="1" dirty="0">
                <a:latin typeface="Trebuchet MS" panose="020B0703020202090204" pitchFamily="34" charset="0"/>
              </a:rPr>
              <a:t> tumoral </a:t>
            </a:r>
            <a:r>
              <a:rPr lang="en-US" sz="2000" b="1" i="1" dirty="0">
                <a:solidFill>
                  <a:schemeClr val="accent1"/>
                </a:solidFill>
                <a:latin typeface="Trebuchet MS" panose="020B0703020202090204" pitchFamily="34" charset="0"/>
              </a:rPr>
              <a:t>
</a:t>
            </a:r>
            <a:endParaRPr lang="es-ES_tradnl" sz="2000" b="1" i="1" dirty="0">
              <a:latin typeface="Trebuchet MS" panose="020B0703020202090204" pitchFamily="34" charset="0"/>
              <a:cs typeface="Calibri"/>
            </a:endParaRPr>
          </a:p>
        </p:txBody>
      </p:sp>
      <p:sp>
        <p:nvSpPr>
          <p:cNvPr id="4" name="Subtítulo 2">
            <a:extLst>
              <a:ext uri="{FF2B5EF4-FFF2-40B4-BE49-F238E27FC236}">
                <a16:creationId xmlns:a16="http://schemas.microsoft.com/office/drawing/2014/main" id="{AD0F556B-943E-85D5-375D-9E3C66A4F47D}"/>
              </a:ext>
            </a:extLst>
          </p:cNvPr>
          <p:cNvSpPr txBox="1">
            <a:spLocks/>
          </p:cNvSpPr>
          <p:nvPr/>
        </p:nvSpPr>
        <p:spPr>
          <a:xfrm>
            <a:off x="2012416" y="1588350"/>
            <a:ext cx="3096741" cy="420564"/>
          </a:xfrm>
          <a:prstGeom prst="rect">
            <a:avLst/>
          </a:prstGeom>
          <a:noFill/>
        </p:spPr>
        <p:txBody>
          <a:bodyP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es-ES" sz="2000" b="1" i="1" dirty="0">
                <a:solidFill>
                  <a:srgbClr val="000000"/>
                </a:solidFill>
                <a:latin typeface="Trebuchet MS" panose="020B0703020202090204" pitchFamily="34" charset="0"/>
              </a:rPr>
              <a:t>Dosis altas por fracción:
</a:t>
            </a:r>
          </a:p>
        </p:txBody>
      </p:sp>
      <p:pic>
        <p:nvPicPr>
          <p:cNvPr id="5" name="Picture 2">
            <a:extLst>
              <a:ext uri="{FF2B5EF4-FFF2-40B4-BE49-F238E27FC236}">
                <a16:creationId xmlns:a16="http://schemas.microsoft.com/office/drawing/2014/main" id="{2F6820F7-0544-55AC-FB79-C4F24155C5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0" r="51288"/>
          <a:stretch/>
        </p:blipFill>
        <p:spPr bwMode="auto">
          <a:xfrm>
            <a:off x="2219998" y="2416108"/>
            <a:ext cx="2758303" cy="3578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8E86B97-92E5-EEDE-F6BB-EBE45C9EBC09}"/>
              </a:ext>
            </a:extLst>
          </p:cNvPr>
          <p:cNvSpPr/>
          <p:nvPr/>
        </p:nvSpPr>
        <p:spPr>
          <a:xfrm>
            <a:off x="3724836" y="3966883"/>
            <a:ext cx="874058" cy="24204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ext Box 11">
            <a:extLst>
              <a:ext uri="{FF2B5EF4-FFF2-40B4-BE49-F238E27FC236}">
                <a16:creationId xmlns:a16="http://schemas.microsoft.com/office/drawing/2014/main" id="{D59B8059-CD16-E60C-FAB5-B7EA41A059C3}"/>
              </a:ext>
            </a:extLst>
          </p:cNvPr>
          <p:cNvSpPr txBox="1">
            <a:spLocks noChangeArrowheads="1"/>
          </p:cNvSpPr>
          <p:nvPr/>
        </p:nvSpPr>
        <p:spPr bwMode="auto">
          <a:xfrm>
            <a:off x="2012416" y="6149737"/>
            <a:ext cx="975359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9pPr>
          </a:lstStyle>
          <a:p>
            <a:pPr>
              <a:lnSpc>
                <a:spcPct val="100000"/>
              </a:lnSpc>
              <a:spcBef>
                <a:spcPct val="0"/>
              </a:spcBef>
              <a:buNone/>
            </a:pPr>
            <a:r>
              <a:rPr lang="es-ES_tradnl" altLang="es-ES" sz="1400" b="1" i="1" dirty="0" err="1">
                <a:solidFill>
                  <a:srgbClr val="000000"/>
                </a:solidFill>
                <a:latin typeface="Trebuchet MS" panose="020B0703020202090204" pitchFamily="34" charset="0"/>
                <a:ea typeface="ＭＳ Ｐゴシック" panose="020B0600070205080204" pitchFamily="34" charset="-128"/>
              </a:rPr>
              <a:t>Engaging</a:t>
            </a:r>
            <a:r>
              <a:rPr lang="es-ES_tradnl" altLang="es-ES" sz="1400" b="1" i="1" dirty="0">
                <a:solidFill>
                  <a:srgbClr val="000000"/>
                </a:solidFill>
                <a:latin typeface="Trebuchet MS" panose="020B0703020202090204" pitchFamily="34" charset="0"/>
                <a:ea typeface="ＭＳ Ｐゴシック" panose="020B0600070205080204" pitchFamily="34" charset="-128"/>
              </a:rPr>
              <a:t>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the</a:t>
            </a:r>
            <a:r>
              <a:rPr lang="es-ES_tradnl" altLang="es-ES" sz="1400" b="1" i="1" dirty="0">
                <a:solidFill>
                  <a:srgbClr val="000000"/>
                </a:solidFill>
                <a:latin typeface="Trebuchet MS" panose="020B0703020202090204" pitchFamily="34" charset="0"/>
                <a:ea typeface="ＭＳ Ｐゴシック" panose="020B0600070205080204" pitchFamily="34" charset="-128"/>
              </a:rPr>
              <a:t> vascular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component</a:t>
            </a:r>
            <a:r>
              <a:rPr lang="es-ES_tradnl" altLang="es-ES" sz="1400" b="1" i="1" dirty="0">
                <a:solidFill>
                  <a:srgbClr val="000000"/>
                </a:solidFill>
                <a:latin typeface="Trebuchet MS" panose="020B0703020202090204" pitchFamily="34" charset="0"/>
                <a:ea typeface="ＭＳ Ｐゴシック" panose="020B0600070205080204" pitchFamily="34" charset="-128"/>
              </a:rPr>
              <a:t>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of</a:t>
            </a:r>
            <a:r>
              <a:rPr lang="es-ES_tradnl" altLang="es-ES" sz="1400" b="1" i="1" dirty="0">
                <a:solidFill>
                  <a:srgbClr val="000000"/>
                </a:solidFill>
                <a:latin typeface="Trebuchet MS" panose="020B0703020202090204" pitchFamily="34" charset="0"/>
                <a:ea typeface="ＭＳ Ｐゴシック" panose="020B0600070205080204" pitchFamily="34" charset="-128"/>
              </a:rPr>
              <a:t>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the</a:t>
            </a:r>
            <a:r>
              <a:rPr lang="es-ES_tradnl" altLang="es-ES" sz="1400" b="1" i="1" dirty="0">
                <a:solidFill>
                  <a:srgbClr val="000000"/>
                </a:solidFill>
                <a:latin typeface="Trebuchet MS" panose="020B0703020202090204" pitchFamily="34" charset="0"/>
                <a:ea typeface="ＭＳ Ｐゴシック" panose="020B0600070205080204" pitchFamily="34" charset="-128"/>
              </a:rPr>
              <a:t> tumor response.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Volume</a:t>
            </a:r>
            <a:r>
              <a:rPr lang="es-ES_tradnl" altLang="es-ES" sz="1400" b="1" i="1" dirty="0">
                <a:solidFill>
                  <a:srgbClr val="000000"/>
                </a:solidFill>
                <a:latin typeface="Trebuchet MS" panose="020B0703020202090204" pitchFamily="34" charset="0"/>
                <a:ea typeface="ＭＳ Ｐゴシック" panose="020B0600070205080204" pitchFamily="34" charset="-128"/>
              </a:rPr>
              <a:t> 8,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issue</a:t>
            </a:r>
            <a:r>
              <a:rPr lang="es-ES_tradnl" altLang="es-ES" sz="1400" b="1" i="1" dirty="0">
                <a:solidFill>
                  <a:srgbClr val="000000"/>
                </a:solidFill>
                <a:latin typeface="Trebuchet MS" panose="020B0703020202090204" pitchFamily="34" charset="0"/>
                <a:ea typeface="ＭＳ Ｐゴシック" panose="020B0600070205080204" pitchFamily="34" charset="-128"/>
              </a:rPr>
              <a:t> 2, p89-91, </a:t>
            </a:r>
            <a:r>
              <a:rPr lang="es-ES_tradnl" altLang="es-ES" sz="1400" b="1" i="1" dirty="0" err="1">
                <a:solidFill>
                  <a:srgbClr val="000000"/>
                </a:solidFill>
                <a:latin typeface="Trebuchet MS" panose="020B0703020202090204" pitchFamily="34" charset="0"/>
                <a:ea typeface="ＭＳ Ｐゴシック" panose="020B0600070205080204" pitchFamily="34" charset="-128"/>
              </a:rPr>
              <a:t>august</a:t>
            </a:r>
            <a:r>
              <a:rPr lang="es-ES_tradnl" altLang="es-ES" sz="1400" b="1" i="1" dirty="0">
                <a:solidFill>
                  <a:srgbClr val="000000"/>
                </a:solidFill>
                <a:latin typeface="Trebuchet MS" panose="020B0703020202090204" pitchFamily="34" charset="0"/>
                <a:ea typeface="ＭＳ Ｐゴシック" panose="020B0600070205080204" pitchFamily="34" charset="-128"/>
              </a:rPr>
              <a:t> 2005</a:t>
            </a:r>
          </a:p>
        </p:txBody>
      </p:sp>
      <p:pic>
        <p:nvPicPr>
          <p:cNvPr id="8" name="Imagen 7">
            <a:extLst>
              <a:ext uri="{FF2B5EF4-FFF2-40B4-BE49-F238E27FC236}">
                <a16:creationId xmlns:a16="http://schemas.microsoft.com/office/drawing/2014/main" id="{C39A88ED-EE75-2196-F5BF-30E854D70B1D}"/>
              </a:ext>
            </a:extLst>
          </p:cNvPr>
          <p:cNvPicPr>
            <a:picLocks noChangeAspect="1"/>
          </p:cNvPicPr>
          <p:nvPr/>
        </p:nvPicPr>
        <p:blipFill>
          <a:blip r:embed="rId4"/>
          <a:stretch>
            <a:fillRect/>
          </a:stretch>
        </p:blipFill>
        <p:spPr>
          <a:xfrm>
            <a:off x="5662246" y="2469138"/>
            <a:ext cx="5572085" cy="3426113"/>
          </a:xfrm>
          <a:prstGeom prst="rect">
            <a:avLst/>
          </a:prstGeom>
        </p:spPr>
        <p:style>
          <a:lnRef idx="2">
            <a:schemeClr val="dk1"/>
          </a:lnRef>
          <a:fillRef idx="1">
            <a:schemeClr val="lt1"/>
          </a:fillRef>
          <a:effectRef idx="0">
            <a:schemeClr val="dk1"/>
          </a:effectRef>
          <a:fontRef idx="minor">
            <a:schemeClr val="dk1"/>
          </a:fontRef>
        </p:style>
      </p:pic>
      <p:sp>
        <p:nvSpPr>
          <p:cNvPr id="9" name="Rectángulo 8">
            <a:extLst>
              <a:ext uri="{FF2B5EF4-FFF2-40B4-BE49-F238E27FC236}">
                <a16:creationId xmlns:a16="http://schemas.microsoft.com/office/drawing/2014/main" id="{8BC1E7EB-82E0-5982-C552-C7F1F741A1A5}"/>
              </a:ext>
            </a:extLst>
          </p:cNvPr>
          <p:cNvSpPr/>
          <p:nvPr/>
        </p:nvSpPr>
        <p:spPr>
          <a:xfrm>
            <a:off x="5853949" y="2519089"/>
            <a:ext cx="1017498" cy="32936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1CF7640-4004-6C73-9890-A71E86CCAD4A}"/>
              </a:ext>
            </a:extLst>
          </p:cNvPr>
          <p:cNvSpPr/>
          <p:nvPr/>
        </p:nvSpPr>
        <p:spPr>
          <a:xfrm>
            <a:off x="9103659" y="2337894"/>
            <a:ext cx="2130672" cy="607012"/>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mc:Choice xmlns:p14="http://schemas.microsoft.com/office/powerpoint/2010/main" Requires="p14">
          <p:contentPart p14:bwMode="auto" r:id="rId5">
            <p14:nvContentPartPr>
              <p14:cNvPr id="12" name="Entrada de lápiz 11">
                <a:extLst>
                  <a:ext uri="{FF2B5EF4-FFF2-40B4-BE49-F238E27FC236}">
                    <a16:creationId xmlns:a16="http://schemas.microsoft.com/office/drawing/2014/main" id="{2C705DCE-9215-510B-C6C6-95AA142C5378}"/>
                  </a:ext>
                </a:extLst>
              </p14:cNvPr>
              <p14:cNvContentPartPr/>
              <p14:nvPr/>
            </p14:nvContentPartPr>
            <p14:xfrm>
              <a:off x="6736616" y="3162409"/>
              <a:ext cx="340560" cy="244440"/>
            </p14:xfrm>
          </p:contentPart>
        </mc:Choice>
        <mc:Fallback>
          <p:pic>
            <p:nvPicPr>
              <p:cNvPr id="12" name="Entrada de lápiz 11">
                <a:extLst>
                  <a:ext uri="{FF2B5EF4-FFF2-40B4-BE49-F238E27FC236}">
                    <a16:creationId xmlns:a16="http://schemas.microsoft.com/office/drawing/2014/main" id="{2C705DCE-9215-510B-C6C6-95AA142C5378}"/>
                  </a:ext>
                </a:extLst>
              </p:cNvPr>
              <p:cNvPicPr/>
              <p:nvPr/>
            </p:nvPicPr>
            <p:blipFill>
              <a:blip r:embed="rId6"/>
              <a:stretch>
                <a:fillRect/>
              </a:stretch>
            </p:blipFill>
            <p:spPr>
              <a:xfrm>
                <a:off x="6682616" y="3054769"/>
                <a:ext cx="448200" cy="460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Entrada de lápiz 12">
                <a:extLst>
                  <a:ext uri="{FF2B5EF4-FFF2-40B4-BE49-F238E27FC236}">
                    <a16:creationId xmlns:a16="http://schemas.microsoft.com/office/drawing/2014/main" id="{ECB51183-84A7-1C16-945F-21805A1DD8B4}"/>
                  </a:ext>
                </a:extLst>
              </p14:cNvPr>
              <p14:cNvContentPartPr/>
              <p14:nvPr/>
            </p14:nvContentPartPr>
            <p14:xfrm>
              <a:off x="9844496" y="3114529"/>
              <a:ext cx="699120" cy="310320"/>
            </p14:xfrm>
          </p:contentPart>
        </mc:Choice>
        <mc:Fallback>
          <p:pic>
            <p:nvPicPr>
              <p:cNvPr id="13" name="Entrada de lápiz 12">
                <a:extLst>
                  <a:ext uri="{FF2B5EF4-FFF2-40B4-BE49-F238E27FC236}">
                    <a16:creationId xmlns:a16="http://schemas.microsoft.com/office/drawing/2014/main" id="{ECB51183-84A7-1C16-945F-21805A1DD8B4}"/>
                  </a:ext>
                </a:extLst>
              </p:cNvPr>
              <p:cNvPicPr/>
              <p:nvPr/>
            </p:nvPicPr>
            <p:blipFill>
              <a:blip r:embed="rId8"/>
              <a:stretch>
                <a:fillRect/>
              </a:stretch>
            </p:blipFill>
            <p:spPr>
              <a:xfrm>
                <a:off x="9790856" y="3006529"/>
                <a:ext cx="806760" cy="525960"/>
              </a:xfrm>
              <a:prstGeom prst="rect">
                <a:avLst/>
              </a:prstGeom>
            </p:spPr>
          </p:pic>
        </mc:Fallback>
      </mc:AlternateContent>
      <p:pic>
        <p:nvPicPr>
          <p:cNvPr id="14" name="Imagen 6">
            <a:extLst>
              <a:ext uri="{FF2B5EF4-FFF2-40B4-BE49-F238E27FC236}">
                <a16:creationId xmlns:a16="http://schemas.microsoft.com/office/drawing/2014/main" id="{5341246B-9D15-8E31-EA4C-65BBD383EB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20964" y="5871910"/>
            <a:ext cx="5813367" cy="21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613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9292495-9938-D04D-998A-FFED850B9A46}"/>
              </a:ext>
            </a:extLst>
          </p:cNvPr>
          <p:cNvSpPr txBox="1"/>
          <p:nvPr/>
        </p:nvSpPr>
        <p:spPr>
          <a:xfrm>
            <a:off x="6762750" y="6066349"/>
            <a:ext cx="4492684" cy="338554"/>
          </a:xfrm>
          <a:prstGeom prst="rect">
            <a:avLst/>
          </a:prstGeom>
          <a:noFill/>
        </p:spPr>
        <p:txBody>
          <a:bodyPr wrap="square">
            <a:spAutoFit/>
          </a:bodyPr>
          <a:lstStyle/>
          <a:p>
            <a:r>
              <a:rPr lang="es-ES" sz="1600" i="1" dirty="0"/>
              <a:t>Sato, </a:t>
            </a:r>
            <a:r>
              <a:rPr lang="en-US" sz="1600" i="1" dirty="0"/>
              <a:t>Japanese Journal of Clinical Oncology, 2021</a:t>
            </a:r>
            <a:endParaRPr lang="es-ES" sz="1600" i="1" dirty="0"/>
          </a:p>
        </p:txBody>
      </p:sp>
      <p:pic>
        <p:nvPicPr>
          <p:cNvPr id="2" name="Imagen 1"/>
          <p:cNvPicPr>
            <a:picLocks noChangeAspect="1"/>
          </p:cNvPicPr>
          <p:nvPr/>
        </p:nvPicPr>
        <p:blipFill rotWithShape="1">
          <a:blip r:embed="rId3"/>
          <a:srcRect l="8035" t="19670" r="57860" b="26438"/>
          <a:stretch/>
        </p:blipFill>
        <p:spPr>
          <a:xfrm>
            <a:off x="1913043" y="1941607"/>
            <a:ext cx="6435491" cy="3432040"/>
          </a:xfrm>
          <a:prstGeom prst="rect">
            <a:avLst/>
          </a:prstGeom>
        </p:spPr>
      </p:pic>
      <p:sp>
        <p:nvSpPr>
          <p:cNvPr id="7" name="CuadroTexto 6">
            <a:extLst>
              <a:ext uri="{FF2B5EF4-FFF2-40B4-BE49-F238E27FC236}">
                <a16:creationId xmlns:a16="http://schemas.microsoft.com/office/drawing/2014/main" id="{58871802-D999-3840-86E5-A02A13BF5ED5}"/>
              </a:ext>
            </a:extLst>
          </p:cNvPr>
          <p:cNvSpPr txBox="1"/>
          <p:nvPr/>
        </p:nvSpPr>
        <p:spPr>
          <a:xfrm>
            <a:off x="1913043" y="925739"/>
            <a:ext cx="7723325" cy="646331"/>
          </a:xfrm>
          <a:prstGeom prst="rect">
            <a:avLst/>
          </a:prstGeom>
          <a:noFill/>
        </p:spPr>
        <p:txBody>
          <a:bodyPr wrap="square">
            <a:spAutoFit/>
          </a:bodyPr>
          <a:lstStyle/>
          <a:p>
            <a:r>
              <a:rPr lang="es-ES" b="1" dirty="0">
                <a:latin typeface="Trebuchet MS" panose="020B0703020202090204" pitchFamily="34" charset="0"/>
              </a:rPr>
              <a:t>
inmunorrespuesta POR DAÑO DEL ADN  </a:t>
            </a:r>
            <a:endParaRPr lang="es-ES" b="1" dirty="0">
              <a:effectLst/>
              <a:latin typeface="Trebuchet MS" panose="020B0703020202090204" pitchFamily="34" charset="0"/>
            </a:endParaRPr>
          </a:p>
        </p:txBody>
      </p:sp>
      <p:sp>
        <p:nvSpPr>
          <p:cNvPr id="9" name="CuadroTexto 8">
            <a:extLst>
              <a:ext uri="{FF2B5EF4-FFF2-40B4-BE49-F238E27FC236}">
                <a16:creationId xmlns:a16="http://schemas.microsoft.com/office/drawing/2014/main" id="{5225A595-1551-2848-BBA2-DCE81A6856F3}"/>
              </a:ext>
            </a:extLst>
          </p:cNvPr>
          <p:cNvSpPr txBox="1"/>
          <p:nvPr/>
        </p:nvSpPr>
        <p:spPr>
          <a:xfrm>
            <a:off x="1938444" y="516601"/>
            <a:ext cx="7977673" cy="461665"/>
          </a:xfrm>
          <a:prstGeom prst="rect">
            <a:avLst/>
          </a:prstGeom>
          <a:noFill/>
        </p:spPr>
        <p:txBody>
          <a:bodyPr wrap="square">
            <a:spAutoFit/>
          </a:bodyPr>
          <a:lstStyle/>
          <a:p>
            <a:r>
              <a:rPr lang="es-ES" sz="2400" b="1" dirty="0">
                <a:solidFill>
                  <a:schemeClr val="accent5">
                    <a:lumMod val="75000"/>
                  </a:schemeClr>
                </a:solidFill>
                <a:latin typeface="Trebuchet MS" panose="020B0703020202090204" pitchFamily="34" charset="0"/>
              </a:rPr>
              <a:t>RESPUESTAS INMUNES INDUCIDAS POR RADIOTERAPIA</a:t>
            </a:r>
          </a:p>
        </p:txBody>
      </p:sp>
      <p:sp>
        <p:nvSpPr>
          <p:cNvPr id="10" name="CuadroTexto 9">
            <a:extLst>
              <a:ext uri="{FF2B5EF4-FFF2-40B4-BE49-F238E27FC236}">
                <a16:creationId xmlns:a16="http://schemas.microsoft.com/office/drawing/2014/main" id="{31C5A428-A1E9-DC40-9488-C76825B8C0C3}"/>
              </a:ext>
            </a:extLst>
          </p:cNvPr>
          <p:cNvSpPr txBox="1"/>
          <p:nvPr/>
        </p:nvSpPr>
        <p:spPr>
          <a:xfrm>
            <a:off x="8640146" y="1941607"/>
            <a:ext cx="3228392" cy="3754874"/>
          </a:xfrm>
          <a:prstGeom prst="rect">
            <a:avLst/>
          </a:prstGeom>
          <a:solidFill>
            <a:schemeClr val="bg1">
              <a:lumMod val="95000"/>
            </a:schemeClr>
          </a:solidFill>
        </p:spPr>
        <p:txBody>
          <a:bodyPr wrap="square">
            <a:spAutoFit/>
          </a:bodyPr>
          <a:lstStyle/>
          <a:p>
            <a:endParaRPr lang="es-ES" sz="1400" i="1" dirty="0">
              <a:latin typeface="Trebuchet MS" panose="020B0703020202090204" pitchFamily="34" charset="0"/>
            </a:endParaRPr>
          </a:p>
          <a:p>
            <a:r>
              <a:rPr lang="es-ES" sz="1400" i="1" dirty="0">
                <a:latin typeface="Trebuchet MS" panose="020B0703020202090204" pitchFamily="34" charset="0"/>
              </a:rPr>
              <a:t>El daño al ADN inducido por RT </a:t>
            </a:r>
            <a:r>
              <a:rPr lang="es-ES" sz="1400" b="1" i="1" dirty="0">
                <a:latin typeface="Trebuchet MS" panose="020B0703020202090204" pitchFamily="34" charset="0"/>
              </a:rPr>
              <a:t>aumenta
ADN citoplasmático</a:t>
            </a:r>
            <a:r>
              <a:rPr lang="es-ES" sz="1400" i="1" dirty="0">
                <a:latin typeface="Trebuchet MS" panose="020B0703020202090204" pitchFamily="34" charset="0"/>
              </a:rPr>
              <a:t> de doble cadena nuclear y mitocondrial 
</a:t>
            </a:r>
          </a:p>
          <a:p>
            <a:r>
              <a:rPr lang="es-ES" sz="1400" i="1" dirty="0">
                <a:latin typeface="Trebuchet MS" panose="020B0703020202090204" pitchFamily="34" charset="0"/>
              </a:rPr>
              <a:t>Induce TREX1.</a:t>
            </a:r>
          </a:p>
          <a:p>
            <a:r>
              <a:rPr lang="es-ES" sz="1400" i="1" dirty="0">
                <a:latin typeface="Trebuchet MS" panose="020B0703020202090204" pitchFamily="34" charset="0"/>
              </a:rPr>
              <a:t>Activa la </a:t>
            </a:r>
            <a:r>
              <a:rPr lang="es-ES" sz="1400" b="1" i="1" dirty="0">
                <a:latin typeface="Trebuchet MS" panose="020B0703020202090204" pitchFamily="34" charset="0"/>
              </a:rPr>
              <a:t>vía </a:t>
            </a:r>
            <a:r>
              <a:rPr lang="es-ES" sz="1400" b="1" i="1" dirty="0" err="1">
                <a:latin typeface="Trebuchet MS" panose="020B0703020202090204" pitchFamily="34" charset="0"/>
              </a:rPr>
              <a:t>cGAS</a:t>
            </a:r>
            <a:r>
              <a:rPr lang="es-ES" sz="1400" b="1" i="1" dirty="0">
                <a:latin typeface="Trebuchet MS" panose="020B0703020202090204" pitchFamily="34" charset="0"/>
              </a:rPr>
              <a:t>/STING</a:t>
            </a:r>
            <a:r>
              <a:rPr lang="es-ES" sz="1400" i="1" dirty="0">
                <a:latin typeface="Trebuchet MS" panose="020B0703020202090204" pitchFamily="34" charset="0"/>
              </a:rPr>
              <a:t> que conduce a la generación de interferón tipo I (IFN-I)</a:t>
            </a:r>
          </a:p>
          <a:p>
            <a:endParaRPr lang="es-ES" sz="1400" i="1" dirty="0">
              <a:latin typeface="Trebuchet MS" panose="020B0703020202090204" pitchFamily="34" charset="0"/>
            </a:endParaRPr>
          </a:p>
          <a:p>
            <a:r>
              <a:rPr lang="es-ES" sz="1400" b="1" i="1" dirty="0">
                <a:latin typeface="Trebuchet MS" panose="020B0703020202090204" pitchFamily="34" charset="0"/>
              </a:rPr>
              <a:t>El IFN-I </a:t>
            </a:r>
            <a:r>
              <a:rPr lang="es-ES" sz="1400" i="1" dirty="0">
                <a:latin typeface="Trebuchet MS" panose="020B0703020202090204" pitchFamily="34" charset="0"/>
              </a:rPr>
              <a:t>induce la migración de </a:t>
            </a:r>
            <a:r>
              <a:rPr lang="es-ES" sz="1400" b="1" i="1" dirty="0">
                <a:latin typeface="Trebuchet MS" panose="020B0703020202090204" pitchFamily="34" charset="0"/>
              </a:rPr>
              <a:t>células dendríticas al tumor y el cebado cruzado de las células T, </a:t>
            </a:r>
            <a:r>
              <a:rPr lang="es-ES" sz="1400" i="1" dirty="0">
                <a:latin typeface="Trebuchet MS" panose="020B0703020202090204" pitchFamily="34" charset="0"/>
              </a:rPr>
              <a:t>necesarias para el efecto antitumoral de la RT
</a:t>
            </a:r>
          </a:p>
        </p:txBody>
      </p:sp>
      <p:sp>
        <p:nvSpPr>
          <p:cNvPr id="3" name="Rectángulo 2">
            <a:extLst>
              <a:ext uri="{FF2B5EF4-FFF2-40B4-BE49-F238E27FC236}">
                <a16:creationId xmlns:a16="http://schemas.microsoft.com/office/drawing/2014/main" id="{7E3E3A8E-7021-C51F-B1ED-DCA590CF4F3B}"/>
              </a:ext>
            </a:extLst>
          </p:cNvPr>
          <p:cNvSpPr/>
          <p:nvPr/>
        </p:nvSpPr>
        <p:spPr>
          <a:xfrm>
            <a:off x="3119718" y="2864224"/>
            <a:ext cx="1506070" cy="403411"/>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578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9292495-9938-D04D-998A-FFED850B9A46}"/>
              </a:ext>
            </a:extLst>
          </p:cNvPr>
          <p:cNvSpPr txBox="1"/>
          <p:nvPr/>
        </p:nvSpPr>
        <p:spPr>
          <a:xfrm>
            <a:off x="6762750" y="6066349"/>
            <a:ext cx="4492684" cy="338554"/>
          </a:xfrm>
          <a:prstGeom prst="rect">
            <a:avLst/>
          </a:prstGeom>
          <a:noFill/>
        </p:spPr>
        <p:txBody>
          <a:bodyPr wrap="square">
            <a:spAutoFit/>
          </a:bodyPr>
          <a:lstStyle/>
          <a:p>
            <a:r>
              <a:rPr lang="es-ES" sz="1600" i="1" dirty="0"/>
              <a:t>Sato, </a:t>
            </a:r>
            <a:r>
              <a:rPr lang="en-US" sz="1600" i="1" dirty="0"/>
              <a:t>Japanese Journal of Clinical Oncology, 2021</a:t>
            </a:r>
            <a:endParaRPr lang="es-ES" sz="1600" i="1" dirty="0"/>
          </a:p>
        </p:txBody>
      </p:sp>
      <p:pic>
        <p:nvPicPr>
          <p:cNvPr id="2" name="Imagen 1"/>
          <p:cNvPicPr>
            <a:picLocks noChangeAspect="1"/>
          </p:cNvPicPr>
          <p:nvPr/>
        </p:nvPicPr>
        <p:blipFill rotWithShape="1">
          <a:blip r:embed="rId3"/>
          <a:srcRect l="8035" t="19670" r="57860" b="26438"/>
          <a:stretch/>
        </p:blipFill>
        <p:spPr>
          <a:xfrm>
            <a:off x="2153282" y="2119255"/>
            <a:ext cx="5759077" cy="3071309"/>
          </a:xfrm>
          <a:prstGeom prst="rect">
            <a:avLst/>
          </a:prstGeom>
        </p:spPr>
      </p:pic>
      <p:sp>
        <p:nvSpPr>
          <p:cNvPr id="7" name="CuadroTexto 6">
            <a:extLst>
              <a:ext uri="{FF2B5EF4-FFF2-40B4-BE49-F238E27FC236}">
                <a16:creationId xmlns:a16="http://schemas.microsoft.com/office/drawing/2014/main" id="{58871802-D999-3840-86E5-A02A13BF5ED5}"/>
              </a:ext>
            </a:extLst>
          </p:cNvPr>
          <p:cNvSpPr txBox="1"/>
          <p:nvPr/>
        </p:nvSpPr>
        <p:spPr>
          <a:xfrm>
            <a:off x="2110274" y="1082177"/>
            <a:ext cx="9764868" cy="646331"/>
          </a:xfrm>
          <a:prstGeom prst="rect">
            <a:avLst/>
          </a:prstGeom>
          <a:noFill/>
        </p:spPr>
        <p:txBody>
          <a:bodyPr wrap="square">
            <a:spAutoFit/>
          </a:bodyPr>
          <a:lstStyle/>
          <a:p>
            <a:r>
              <a:rPr lang="es-ES" b="1" dirty="0">
                <a:latin typeface="Trebuchet MS" panose="020B0703020202090204" pitchFamily="34" charset="0"/>
              </a:rPr>
              <a:t>Respuesta inmune en el MICROAMBIENTE TUMORAL
</a:t>
            </a:r>
            <a:endParaRPr lang="es-ES" b="1" dirty="0">
              <a:effectLst/>
              <a:latin typeface="Trebuchet MS" panose="020B0703020202090204" pitchFamily="34" charset="0"/>
            </a:endParaRPr>
          </a:p>
        </p:txBody>
      </p:sp>
      <p:sp>
        <p:nvSpPr>
          <p:cNvPr id="9" name="CuadroTexto 8">
            <a:extLst>
              <a:ext uri="{FF2B5EF4-FFF2-40B4-BE49-F238E27FC236}">
                <a16:creationId xmlns:a16="http://schemas.microsoft.com/office/drawing/2014/main" id="{5225A595-1551-2848-BBA2-DCE81A6856F3}"/>
              </a:ext>
            </a:extLst>
          </p:cNvPr>
          <p:cNvSpPr txBox="1"/>
          <p:nvPr/>
        </p:nvSpPr>
        <p:spPr>
          <a:xfrm>
            <a:off x="1995973" y="339897"/>
            <a:ext cx="9764868" cy="461665"/>
          </a:xfrm>
          <a:prstGeom prst="rect">
            <a:avLst/>
          </a:prstGeom>
          <a:noFill/>
        </p:spPr>
        <p:txBody>
          <a:bodyPr wrap="square">
            <a:spAutoFit/>
          </a:bodyPr>
          <a:lstStyle/>
          <a:p>
            <a:r>
              <a:rPr lang="es-ES" sz="2400" b="1" dirty="0">
                <a:solidFill>
                  <a:srgbClr val="4371C4"/>
                </a:solidFill>
                <a:latin typeface="Trebuchet MS" panose="020B0703020202090204" pitchFamily="34" charset="0"/>
              </a:rPr>
              <a:t>RESPUESTAS INMUNES INDUCIDAS POR RADIOTERAPIA</a:t>
            </a:r>
          </a:p>
        </p:txBody>
      </p:sp>
      <p:sp>
        <p:nvSpPr>
          <p:cNvPr id="11" name="CuadroTexto 10">
            <a:extLst>
              <a:ext uri="{FF2B5EF4-FFF2-40B4-BE49-F238E27FC236}">
                <a16:creationId xmlns:a16="http://schemas.microsoft.com/office/drawing/2014/main" id="{01BBEEBC-B2F5-F646-87E4-19FB285D54C7}"/>
              </a:ext>
            </a:extLst>
          </p:cNvPr>
          <p:cNvSpPr txBox="1"/>
          <p:nvPr/>
        </p:nvSpPr>
        <p:spPr>
          <a:xfrm>
            <a:off x="8074008" y="1833553"/>
            <a:ext cx="3607919" cy="4278094"/>
          </a:xfrm>
          <a:prstGeom prst="rect">
            <a:avLst/>
          </a:prstGeom>
          <a:solidFill>
            <a:schemeClr val="bg1">
              <a:lumMod val="95000"/>
            </a:schemeClr>
          </a:solidFill>
        </p:spPr>
        <p:txBody>
          <a:bodyPr wrap="square">
            <a:spAutoFit/>
          </a:bodyPr>
          <a:lstStyle/>
          <a:p>
            <a:endParaRPr lang="es-ES" sz="1600" dirty="0">
              <a:latin typeface="Helvetica" pitchFamily="2" charset="0"/>
            </a:endParaRPr>
          </a:p>
          <a:p>
            <a:r>
              <a:rPr lang="es-ES" sz="1600" dirty="0">
                <a:effectLst/>
                <a:latin typeface="Helvetica" pitchFamily="2" charset="0"/>
              </a:rPr>
              <a:t>Liberación de: </a:t>
            </a:r>
          </a:p>
          <a:p>
            <a:endParaRPr lang="es-ES" sz="1600" dirty="0">
              <a:effectLst/>
              <a:latin typeface="Helvetica" pitchFamily="2" charset="0"/>
            </a:endParaRPr>
          </a:p>
          <a:p>
            <a:pPr marL="285750" indent="-285750">
              <a:buFont typeface="Arial" panose="020B0604020202020204" pitchFamily="34" charset="0"/>
              <a:buChar char="•"/>
            </a:pPr>
            <a:r>
              <a:rPr lang="es-ES" sz="1600" b="1" dirty="0">
                <a:latin typeface="Helvetica" pitchFamily="2" charset="0"/>
              </a:rPr>
              <a:t>Antígenos asociados al tumor </a:t>
            </a:r>
            <a:r>
              <a:rPr lang="es-ES" sz="1600" b="1" dirty="0">
                <a:effectLst/>
                <a:latin typeface="Helvetica" pitchFamily="2" charset="0"/>
              </a:rPr>
              <a:t>(</a:t>
            </a:r>
            <a:r>
              <a:rPr lang="es-ES" sz="1600" b="1" dirty="0" err="1">
                <a:latin typeface="Helvetica" pitchFamily="2" charset="0"/>
              </a:rPr>
              <a:t>TAAs</a:t>
            </a:r>
            <a:r>
              <a:rPr lang="es-ES" sz="1600" dirty="0">
                <a:latin typeface="Helvetica" pitchFamily="2" charset="0"/>
              </a:rPr>
              <a:t>)</a:t>
            </a:r>
          </a:p>
          <a:p>
            <a:pPr marL="285750" indent="-285750">
              <a:buFont typeface="Arial" panose="020B0604020202020204" pitchFamily="34" charset="0"/>
              <a:buChar char="•"/>
            </a:pPr>
            <a:r>
              <a:rPr lang="es-ES" sz="1600" dirty="0">
                <a:latin typeface="Helvetica" pitchFamily="2" charset="0"/>
              </a:rPr>
              <a:t>Patrones moleculares asociados al daño (</a:t>
            </a:r>
            <a:r>
              <a:rPr lang="es-ES" sz="1600" b="1" dirty="0" err="1">
                <a:latin typeface="Helvetica" pitchFamily="2" charset="0"/>
              </a:rPr>
              <a:t>DAMPs</a:t>
            </a:r>
            <a:r>
              <a:rPr lang="es-ES" sz="1600" dirty="0">
                <a:latin typeface="Helvetica" pitchFamily="2" charset="0"/>
              </a:rPr>
              <a:t>):  </a:t>
            </a:r>
            <a:r>
              <a:rPr lang="es-ES" sz="1600" b="1" i="1" dirty="0">
                <a:latin typeface="Trebuchet MS" panose="020B0703020202090204" pitchFamily="34" charset="0"/>
              </a:rPr>
              <a:t>proteína </a:t>
            </a:r>
            <a:r>
              <a:rPr lang="es-ES" sz="1600" b="1" i="1" dirty="0">
                <a:solidFill>
                  <a:schemeClr val="accent1"/>
                </a:solidFill>
                <a:latin typeface="Trebuchet MS" panose="020B0703020202090204" pitchFamily="34" charset="0"/>
              </a:rPr>
              <a:t>CALRETICULIN,</a:t>
            </a:r>
            <a:r>
              <a:rPr lang="es-ES" sz="1600" b="1" i="1" dirty="0">
                <a:latin typeface="Trebuchet MS" panose="020B0703020202090204" pitchFamily="34" charset="0"/>
              </a:rPr>
              <a:t> proteína nuclear </a:t>
            </a:r>
            <a:r>
              <a:rPr lang="es-ES" sz="1600" b="1" i="1" dirty="0">
                <a:solidFill>
                  <a:schemeClr val="accent1"/>
                </a:solidFill>
                <a:latin typeface="Trebuchet MS" panose="020B0703020202090204" pitchFamily="34" charset="0"/>
              </a:rPr>
              <a:t>HMGB1, </a:t>
            </a:r>
            <a:r>
              <a:rPr lang="es-ES" sz="1600" b="1" i="1" dirty="0">
                <a:latin typeface="Trebuchet MS" panose="020B0703020202090204" pitchFamily="34" charset="0"/>
              </a:rPr>
              <a:t>adenosín trifosfato </a:t>
            </a:r>
            <a:r>
              <a:rPr lang="es-ES" sz="1600" b="1" i="1" dirty="0">
                <a:solidFill>
                  <a:schemeClr val="accent1"/>
                </a:solidFill>
                <a:latin typeface="Trebuchet MS" panose="020B0703020202090204" pitchFamily="34" charset="0"/>
              </a:rPr>
              <a:t>(ATP) </a:t>
            </a:r>
            <a:endParaRPr lang="es-ES" sz="1600" dirty="0">
              <a:effectLst/>
              <a:latin typeface="Helvetica" pitchFamily="2" charset="0"/>
            </a:endParaRPr>
          </a:p>
          <a:p>
            <a:pPr marL="285750" indent="-285750">
              <a:buFont typeface="Arial" panose="020B0604020202020204" pitchFamily="34" charset="0"/>
              <a:buChar char="•"/>
            </a:pPr>
            <a:r>
              <a:rPr lang="es-ES" sz="1600" b="1" dirty="0" err="1">
                <a:latin typeface="Helvetica" pitchFamily="2" charset="0"/>
              </a:rPr>
              <a:t>Exosomas</a:t>
            </a:r>
            <a:endParaRPr lang="es-ES" sz="1600" b="1" dirty="0">
              <a:latin typeface="Helvetica" pitchFamily="2" charset="0"/>
            </a:endParaRPr>
          </a:p>
          <a:p>
            <a:pPr marL="285750" indent="-285750">
              <a:buFont typeface="Arial" panose="020B0604020202020204" pitchFamily="34" charset="0"/>
              <a:buChar char="•"/>
            </a:pPr>
            <a:r>
              <a:rPr lang="es-ES" sz="1600" b="1" i="1" dirty="0">
                <a:latin typeface="Trebuchet MS" panose="020B0703020202090204" pitchFamily="34" charset="0"/>
              </a:rPr>
              <a:t> ADN dañado </a:t>
            </a:r>
          </a:p>
          <a:p>
            <a:pPr marL="285750" indent="-285750">
              <a:buFont typeface="Arial" panose="020B0604020202020204" pitchFamily="34" charset="0"/>
              <a:buChar char="•"/>
            </a:pPr>
            <a:endParaRPr lang="es-ES" sz="1600" b="1" dirty="0">
              <a:effectLst/>
              <a:latin typeface="Helvetica" pitchFamily="2" charset="0"/>
            </a:endParaRPr>
          </a:p>
          <a:p>
            <a:r>
              <a:rPr lang="es-ES" sz="1600" dirty="0">
                <a:effectLst/>
                <a:latin typeface="Helvetica" pitchFamily="2" charset="0"/>
              </a:rPr>
              <a:t> </a:t>
            </a:r>
            <a:r>
              <a:rPr lang="es-ES" sz="1600" dirty="0">
                <a:latin typeface="Helvetica" pitchFamily="2" charset="0"/>
              </a:rPr>
              <a:t>promover la </a:t>
            </a:r>
            <a:r>
              <a:rPr lang="es-ES" sz="1600" b="1" dirty="0">
                <a:latin typeface="Helvetica" pitchFamily="2" charset="0"/>
              </a:rPr>
              <a:t>migración y activación de las células dendríticas </a:t>
            </a:r>
            <a:r>
              <a:rPr lang="es-ES" sz="1600" dirty="0">
                <a:latin typeface="Helvetica" pitchFamily="2" charset="0"/>
              </a:rPr>
              <a:t>y la </a:t>
            </a:r>
            <a:r>
              <a:rPr lang="es-ES" sz="1600" b="1" dirty="0">
                <a:latin typeface="Helvetica" pitchFamily="2" charset="0"/>
              </a:rPr>
              <a:t>presentación de antígenos a las células T CD8 positivas</a:t>
            </a:r>
            <a:endParaRPr lang="es-ES" sz="1600" b="1" dirty="0">
              <a:effectLst/>
              <a:latin typeface="Helvetica" pitchFamily="2" charset="0"/>
            </a:endParaRPr>
          </a:p>
        </p:txBody>
      </p:sp>
      <p:sp>
        <p:nvSpPr>
          <p:cNvPr id="3" name="Rectángulo 2">
            <a:extLst>
              <a:ext uri="{FF2B5EF4-FFF2-40B4-BE49-F238E27FC236}">
                <a16:creationId xmlns:a16="http://schemas.microsoft.com/office/drawing/2014/main" id="{9FBD020B-A551-E089-0EDC-49CA974C9E24}"/>
              </a:ext>
            </a:extLst>
          </p:cNvPr>
          <p:cNvSpPr/>
          <p:nvPr/>
        </p:nvSpPr>
        <p:spPr>
          <a:xfrm>
            <a:off x="2998694" y="3647783"/>
            <a:ext cx="1748118" cy="44012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A772BDC-25B9-2125-E2AD-D9DF58621F8B}"/>
              </a:ext>
            </a:extLst>
          </p:cNvPr>
          <p:cNvSpPr txBox="1"/>
          <p:nvPr/>
        </p:nvSpPr>
        <p:spPr>
          <a:xfrm>
            <a:off x="1995971" y="5484017"/>
            <a:ext cx="9764869" cy="923330"/>
          </a:xfrm>
          <a:prstGeom prst="rect">
            <a:avLst/>
          </a:prstGeom>
          <a:noFill/>
        </p:spPr>
        <p:txBody>
          <a:bodyPr wrap="square">
            <a:spAutoFit/>
          </a:bodyPr>
          <a:lstStyle/>
          <a:p>
            <a:r>
              <a:rPr lang="es-ES" dirty="0">
                <a:latin typeface="Helvetica" pitchFamily="2" charset="0"/>
              </a:rPr>
              <a:t>
La radioterapia induce la </a:t>
            </a:r>
            <a:r>
              <a:rPr lang="es-ES" b="1" dirty="0">
                <a:latin typeface="Helvetica" pitchFamily="2" charset="0"/>
              </a:rPr>
              <a:t>muerte celular inmunogénica</a:t>
            </a:r>
            <a:r>
              <a:rPr lang="es-ES" dirty="0">
                <a:latin typeface="Helvetica" pitchFamily="2" charset="0"/>
              </a:rPr>
              <a:t>
</a:t>
            </a:r>
            <a:endParaRPr lang="es-ES" b="1" dirty="0">
              <a:solidFill>
                <a:schemeClr val="accent1"/>
              </a:solidFill>
              <a:effectLst/>
              <a:latin typeface="Helvetica" pitchFamily="2" charset="0"/>
            </a:endParaRPr>
          </a:p>
        </p:txBody>
      </p:sp>
    </p:spTree>
    <p:extLst>
      <p:ext uri="{BB962C8B-B14F-4D97-AF65-F5344CB8AC3E}">
        <p14:creationId xmlns:p14="http://schemas.microsoft.com/office/powerpoint/2010/main" val="2720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5F73CD-3C81-4948-A1A8-8DFA1ECC41B3}"/>
              </a:ext>
            </a:extLst>
          </p:cNvPr>
          <p:cNvPicPr>
            <a:picLocks noChangeAspect="1"/>
          </p:cNvPicPr>
          <p:nvPr/>
        </p:nvPicPr>
        <p:blipFill>
          <a:blip r:embed="rId3"/>
          <a:stretch>
            <a:fillRect/>
          </a:stretch>
        </p:blipFill>
        <p:spPr>
          <a:xfrm>
            <a:off x="1825382" y="2152595"/>
            <a:ext cx="6031747" cy="3393440"/>
          </a:xfrm>
          <a:prstGeom prst="rect">
            <a:avLst/>
          </a:prstGeom>
        </p:spPr>
      </p:pic>
      <p:sp>
        <p:nvSpPr>
          <p:cNvPr id="5" name="CuadroTexto 4">
            <a:extLst>
              <a:ext uri="{FF2B5EF4-FFF2-40B4-BE49-F238E27FC236}">
                <a16:creationId xmlns:a16="http://schemas.microsoft.com/office/drawing/2014/main" id="{06065B86-8066-1146-951C-184E3D332107}"/>
              </a:ext>
            </a:extLst>
          </p:cNvPr>
          <p:cNvSpPr txBox="1"/>
          <p:nvPr/>
        </p:nvSpPr>
        <p:spPr>
          <a:xfrm>
            <a:off x="7658230" y="6040800"/>
            <a:ext cx="6096000" cy="369332"/>
          </a:xfrm>
          <a:prstGeom prst="rect">
            <a:avLst/>
          </a:prstGeom>
          <a:noFill/>
        </p:spPr>
        <p:txBody>
          <a:bodyPr wrap="square">
            <a:spAutoFit/>
          </a:bodyPr>
          <a:lstStyle/>
          <a:p>
            <a:r>
              <a:rPr lang="es-ES" dirty="0" err="1"/>
              <a:t>Zhai</a:t>
            </a:r>
            <a:r>
              <a:rPr lang="es-ES" dirty="0"/>
              <a:t>, </a:t>
            </a:r>
            <a:r>
              <a:rPr lang="es-ES" dirty="0" err="1"/>
              <a:t>Translational</a:t>
            </a:r>
            <a:r>
              <a:rPr lang="es-ES" dirty="0"/>
              <a:t> </a:t>
            </a:r>
            <a:r>
              <a:rPr lang="es-ES" dirty="0" err="1"/>
              <a:t>Oncology</a:t>
            </a:r>
            <a:r>
              <a:rPr lang="es-ES" dirty="0"/>
              <a:t>, 2022</a:t>
            </a:r>
          </a:p>
        </p:txBody>
      </p:sp>
      <p:sp>
        <p:nvSpPr>
          <p:cNvPr id="4" name="CuadroTexto 3">
            <a:extLst>
              <a:ext uri="{FF2B5EF4-FFF2-40B4-BE49-F238E27FC236}">
                <a16:creationId xmlns:a16="http://schemas.microsoft.com/office/drawing/2014/main" id="{4C5EF680-872A-6245-8936-AEA346F4E636}"/>
              </a:ext>
            </a:extLst>
          </p:cNvPr>
          <p:cNvSpPr txBox="1"/>
          <p:nvPr/>
        </p:nvSpPr>
        <p:spPr>
          <a:xfrm>
            <a:off x="1820314" y="337931"/>
            <a:ext cx="7977673" cy="830997"/>
          </a:xfrm>
          <a:prstGeom prst="rect">
            <a:avLst/>
          </a:prstGeom>
          <a:noFill/>
        </p:spPr>
        <p:txBody>
          <a:bodyPr wrap="square">
            <a:spAutoFit/>
          </a:bodyPr>
          <a:lstStyle/>
          <a:p>
            <a:r>
              <a:rPr lang="es-ES" sz="2400" dirty="0">
                <a:solidFill>
                  <a:srgbClr val="4371C4"/>
                </a:solidFill>
                <a:latin typeface="Trebuchet MS" panose="020B0703020202090204" pitchFamily="34" charset="0"/>
              </a:rPr>
              <a:t>RESPUESTAS INMUNES INDUCIDAS POR RADIOTERAPIA
</a:t>
            </a:r>
          </a:p>
        </p:txBody>
      </p:sp>
      <p:sp>
        <p:nvSpPr>
          <p:cNvPr id="6" name="CuadroTexto 5">
            <a:extLst>
              <a:ext uri="{FF2B5EF4-FFF2-40B4-BE49-F238E27FC236}">
                <a16:creationId xmlns:a16="http://schemas.microsoft.com/office/drawing/2014/main" id="{BD77CFC9-3FC3-6341-89CB-04AB2661DC9A}"/>
              </a:ext>
            </a:extLst>
          </p:cNvPr>
          <p:cNvSpPr txBox="1"/>
          <p:nvPr/>
        </p:nvSpPr>
        <p:spPr>
          <a:xfrm>
            <a:off x="7975695" y="4405923"/>
            <a:ext cx="3630071" cy="1477328"/>
          </a:xfrm>
          <a:prstGeom prst="rect">
            <a:avLst/>
          </a:prstGeom>
          <a:solidFill>
            <a:schemeClr val="bg1">
              <a:lumMod val="95000"/>
            </a:schemeClr>
          </a:solidFill>
        </p:spPr>
        <p:txBody>
          <a:bodyPr wrap="square">
            <a:spAutoFit/>
          </a:bodyPr>
          <a:lstStyle/>
          <a:p>
            <a:r>
              <a:rPr lang="es-ES" b="1" i="1" dirty="0">
                <a:solidFill>
                  <a:schemeClr val="accent1"/>
                </a:solidFill>
                <a:latin typeface="Trebuchet MS" panose="020B0703020202090204" pitchFamily="34" charset="0"/>
              </a:rPr>
              <a:t>
</a:t>
            </a:r>
            <a:r>
              <a:rPr lang="es-ES" dirty="0"/>
              <a:t>RT regula el </a:t>
            </a:r>
            <a:r>
              <a:rPr lang="es-ES" b="1" dirty="0"/>
              <a:t>alza las moléculas de adhesión celular </a:t>
            </a:r>
            <a:r>
              <a:rPr lang="es-ES" dirty="0"/>
              <a:t>en las células endoteliales, lo que puede aumentar aún más </a:t>
            </a:r>
            <a:r>
              <a:rPr lang="es-ES" b="1" dirty="0"/>
              <a:t>la infiltración de células T</a:t>
            </a:r>
            <a:endParaRPr lang="es-ES" dirty="0"/>
          </a:p>
        </p:txBody>
      </p:sp>
      <p:sp>
        <p:nvSpPr>
          <p:cNvPr id="10" name="CuadroTexto 9">
            <a:extLst>
              <a:ext uri="{FF2B5EF4-FFF2-40B4-BE49-F238E27FC236}">
                <a16:creationId xmlns:a16="http://schemas.microsoft.com/office/drawing/2014/main" id="{FE22E6A9-12B6-A942-9B11-D9EC965F507A}"/>
              </a:ext>
            </a:extLst>
          </p:cNvPr>
          <p:cNvSpPr txBox="1"/>
          <p:nvPr/>
        </p:nvSpPr>
        <p:spPr>
          <a:xfrm>
            <a:off x="1820314" y="845762"/>
            <a:ext cx="10204689" cy="646331"/>
          </a:xfrm>
          <a:prstGeom prst="rect">
            <a:avLst/>
          </a:prstGeom>
          <a:noFill/>
        </p:spPr>
        <p:txBody>
          <a:bodyPr wrap="square">
            <a:spAutoFit/>
          </a:bodyPr>
          <a:lstStyle/>
          <a:p>
            <a:r>
              <a:rPr lang="es-ES" dirty="0"/>
              <a:t>
El </a:t>
            </a:r>
            <a:r>
              <a:rPr lang="es-ES" b="1" dirty="0"/>
              <a:t>estroma tumoral </a:t>
            </a:r>
            <a:r>
              <a:rPr lang="es-ES" dirty="0"/>
              <a:t>contiene células inmunes, vasos sanguíneos tumorales, fibroblastos y células epiteliales.</a:t>
            </a:r>
            <a:endParaRPr lang="es-ES" sz="1800" b="1" dirty="0">
              <a:effectLst/>
            </a:endParaRPr>
          </a:p>
        </p:txBody>
      </p:sp>
      <p:sp>
        <p:nvSpPr>
          <p:cNvPr id="12" name="CuadroTexto 11">
            <a:extLst>
              <a:ext uri="{FF2B5EF4-FFF2-40B4-BE49-F238E27FC236}">
                <a16:creationId xmlns:a16="http://schemas.microsoft.com/office/drawing/2014/main" id="{C8474A26-7C74-8148-AF3B-35DA4A6079B0}"/>
              </a:ext>
            </a:extLst>
          </p:cNvPr>
          <p:cNvSpPr txBox="1"/>
          <p:nvPr/>
        </p:nvSpPr>
        <p:spPr>
          <a:xfrm>
            <a:off x="7976282" y="1896294"/>
            <a:ext cx="3630071" cy="2585323"/>
          </a:xfrm>
          <a:prstGeom prst="rect">
            <a:avLst/>
          </a:prstGeom>
          <a:solidFill>
            <a:schemeClr val="bg1">
              <a:lumMod val="95000"/>
            </a:schemeClr>
          </a:solidFill>
        </p:spPr>
        <p:txBody>
          <a:bodyPr wrap="square">
            <a:spAutoFit/>
          </a:bodyPr>
          <a:lstStyle/>
          <a:p>
            <a:r>
              <a:rPr lang="es-ES" dirty="0"/>
              <a:t>RT inicia la </a:t>
            </a:r>
            <a:r>
              <a:rPr lang="es-ES" b="1" dirty="0"/>
              <a:t>producción y liberación </a:t>
            </a:r>
            <a:r>
              <a:rPr lang="es-ES" dirty="0"/>
              <a:t>de </a:t>
            </a:r>
            <a:r>
              <a:rPr lang="es-ES" b="1" dirty="0"/>
              <a:t>quimiocinas</a:t>
            </a:r>
            <a:r>
              <a:rPr lang="es-ES" dirty="0"/>
              <a:t>, como CXCL9, CXCL10, CXCL11 y CXCL16 
Conducen a la </a:t>
            </a:r>
            <a:r>
              <a:rPr lang="es-ES" b="1" dirty="0"/>
              <a:t>infiltración de DC</a:t>
            </a:r>
            <a:r>
              <a:rPr lang="es-ES" dirty="0"/>
              <a:t>, macrófagos y células T, </a:t>
            </a:r>
            <a:r>
              <a:rPr lang="es-ES" b="1" dirty="0"/>
              <a:t>promoviendo aún más el microambiente tumoral inflamatorio</a:t>
            </a:r>
          </a:p>
          <a:p>
            <a:r>
              <a:rPr lang="es-ES" b="1" dirty="0">
                <a:solidFill>
                  <a:schemeClr val="accent1"/>
                </a:solidFill>
              </a:rPr>
              <a:t>Aumento en la permeabilidad vascular</a:t>
            </a:r>
            <a:endParaRPr lang="es-ES" dirty="0">
              <a:solidFill>
                <a:schemeClr val="accent1"/>
              </a:solidFill>
            </a:endParaRPr>
          </a:p>
        </p:txBody>
      </p:sp>
    </p:spTree>
    <p:extLst>
      <p:ext uri="{BB962C8B-B14F-4D97-AF65-F5344CB8AC3E}">
        <p14:creationId xmlns:p14="http://schemas.microsoft.com/office/powerpoint/2010/main" val="28940552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12734</TotalTime>
  <Words>5217</Words>
  <Application>Microsoft Macintosh PowerPoint</Application>
  <PresentationFormat>Panorámica</PresentationFormat>
  <Paragraphs>471</Paragraphs>
  <Slides>57</Slides>
  <Notes>28</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57</vt:i4>
      </vt:variant>
    </vt:vector>
  </HeadingPairs>
  <TitlesOfParts>
    <vt:vector size="77" baseType="lpstr">
      <vt:lpstr>-apple-system</vt:lpstr>
      <vt:lpstr>AdvTTad02f5c0</vt:lpstr>
      <vt:lpstr>AppleSystemUIFont</vt:lpstr>
      <vt:lpstr>Archivo Narrow</vt:lpstr>
      <vt:lpstr>Arial</vt:lpstr>
      <vt:lpstr>BlinkMacSystemFont</vt:lpstr>
      <vt:lpstr>Calibri</vt:lpstr>
      <vt:lpstr>Calibri Light</vt:lpstr>
      <vt:lpstr>Cambria</vt:lpstr>
      <vt:lpstr>Fira Sans</vt:lpstr>
      <vt:lpstr>Helvetica</vt:lpstr>
      <vt:lpstr>Helvetica Neue</vt:lpstr>
      <vt:lpstr>NexusSans</vt:lpstr>
      <vt:lpstr>NexusSerif</vt:lpstr>
      <vt:lpstr>Noto Sans</vt:lpstr>
      <vt:lpstr>Roboto</vt:lpstr>
      <vt:lpstr>Trebuchet MS</vt:lpstr>
      <vt:lpstr>utopia-std</vt:lpstr>
      <vt:lpstr>Wingdings</vt:lpstr>
      <vt:lpstr>Tema de Office</vt:lpstr>
      <vt:lpstr>Presentación de PowerPoint</vt:lpstr>
      <vt:lpstr>Presentación de PowerPoint</vt:lpstr>
      <vt:lpstr>Presentación de PowerPoint</vt:lpstr>
      <vt:lpstr>Ciclo cáncer-inmunidad</vt:lpstr>
      <vt:lpstr>Ademas de señales estimuladoras Existen señales represoras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IDEAS CLARAS</vt:lpstr>
      <vt:lpstr>RADIOTERAPIA MAS INMUNOTERAPIA EN PULMÓN   </vt:lpstr>
      <vt:lpstr>Presentación de PowerPoint</vt:lpstr>
      <vt:lpstr>Presentación de PowerPoint</vt:lpstr>
      <vt:lpstr>Presentación de PowerPoint</vt:lpstr>
      <vt:lpstr>Presentación de PowerPoint</vt:lpstr>
      <vt:lpstr>Radio-inmuno en estadios precoces</vt:lpstr>
      <vt:lpstr>Radio-inmuno en estadios precoces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POST HOC: Outcomes with durvalumab after chemoradiotherapy in stage IIIA-N2 non-small-cell lung cancer: an exploratory analysis from the PACIFIC trial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Ongoing…</vt:lpstr>
      <vt:lpstr>2024</vt:lpstr>
      <vt:lpstr>2024</vt:lpstr>
      <vt:lpstr>Presentación de PowerPoint</vt:lpstr>
      <vt:lpstr>Presentación de PowerPoint</vt:lpstr>
      <vt:lpstr>2024</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Karla Rossi</cp:lastModifiedBy>
  <cp:revision>32</cp:revision>
  <dcterms:created xsi:type="dcterms:W3CDTF">2021-02-10T18:40:18Z</dcterms:created>
  <dcterms:modified xsi:type="dcterms:W3CDTF">2024-06-07T15:32:44Z</dcterms:modified>
</cp:coreProperties>
</file>